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103"/>
  </p:notesMasterIdLst>
  <p:handoutMasterIdLst>
    <p:handoutMasterId r:id="rId104"/>
  </p:handoutMasterIdLst>
  <p:sldIdLst>
    <p:sldId id="340" r:id="rId2"/>
    <p:sldId id="376" r:id="rId3"/>
    <p:sldId id="256" r:id="rId4"/>
    <p:sldId id="258" r:id="rId5"/>
    <p:sldId id="259" r:id="rId6"/>
    <p:sldId id="260" r:id="rId7"/>
    <p:sldId id="261" r:id="rId8"/>
    <p:sldId id="262" r:id="rId9"/>
    <p:sldId id="341" r:id="rId10"/>
    <p:sldId id="343" r:id="rId11"/>
    <p:sldId id="344" r:id="rId12"/>
    <p:sldId id="345" r:id="rId13"/>
    <p:sldId id="346" r:id="rId14"/>
    <p:sldId id="347" r:id="rId15"/>
    <p:sldId id="348" r:id="rId16"/>
    <p:sldId id="349" r:id="rId17"/>
    <p:sldId id="263" r:id="rId18"/>
    <p:sldId id="350" r:id="rId19"/>
    <p:sldId id="265" r:id="rId20"/>
    <p:sldId id="264" r:id="rId21"/>
    <p:sldId id="266" r:id="rId22"/>
    <p:sldId id="267" r:id="rId23"/>
    <p:sldId id="268" r:id="rId24"/>
    <p:sldId id="269" r:id="rId25"/>
    <p:sldId id="351" r:id="rId26"/>
    <p:sldId id="270" r:id="rId27"/>
    <p:sldId id="352" r:id="rId28"/>
    <p:sldId id="353" r:id="rId29"/>
    <p:sldId id="354" r:id="rId30"/>
    <p:sldId id="272" r:id="rId31"/>
    <p:sldId id="273" r:id="rId32"/>
    <p:sldId id="274" r:id="rId33"/>
    <p:sldId id="275" r:id="rId34"/>
    <p:sldId id="277" r:id="rId35"/>
    <p:sldId id="278" r:id="rId36"/>
    <p:sldId id="355" r:id="rId37"/>
    <p:sldId id="279" r:id="rId38"/>
    <p:sldId id="280" r:id="rId39"/>
    <p:sldId id="281" r:id="rId40"/>
    <p:sldId id="282" r:id="rId41"/>
    <p:sldId id="283" r:id="rId42"/>
    <p:sldId id="284" r:id="rId43"/>
    <p:sldId id="285" r:id="rId44"/>
    <p:sldId id="356" r:id="rId45"/>
    <p:sldId id="286" r:id="rId46"/>
    <p:sldId id="287" r:id="rId47"/>
    <p:sldId id="288" r:id="rId48"/>
    <p:sldId id="289" r:id="rId49"/>
    <p:sldId id="358" r:id="rId50"/>
    <p:sldId id="290" r:id="rId51"/>
    <p:sldId id="291" r:id="rId52"/>
    <p:sldId id="357" r:id="rId53"/>
    <p:sldId id="292" r:id="rId54"/>
    <p:sldId id="293" r:id="rId55"/>
    <p:sldId id="295" r:id="rId56"/>
    <p:sldId id="296" r:id="rId57"/>
    <p:sldId id="359" r:id="rId58"/>
    <p:sldId id="360" r:id="rId59"/>
    <p:sldId id="361" r:id="rId60"/>
    <p:sldId id="367" r:id="rId61"/>
    <p:sldId id="362" r:id="rId62"/>
    <p:sldId id="363" r:id="rId63"/>
    <p:sldId id="364" r:id="rId64"/>
    <p:sldId id="297" r:id="rId65"/>
    <p:sldId id="298" r:id="rId66"/>
    <p:sldId id="299" r:id="rId67"/>
    <p:sldId id="300" r:id="rId68"/>
    <p:sldId id="301" r:id="rId69"/>
    <p:sldId id="302" r:id="rId70"/>
    <p:sldId id="303" r:id="rId71"/>
    <p:sldId id="304" r:id="rId72"/>
    <p:sldId id="305" r:id="rId73"/>
    <p:sldId id="365" r:id="rId74"/>
    <p:sldId id="366" r:id="rId75"/>
    <p:sldId id="306" r:id="rId76"/>
    <p:sldId id="307" r:id="rId77"/>
    <p:sldId id="308" r:id="rId78"/>
    <p:sldId id="309" r:id="rId79"/>
    <p:sldId id="310" r:id="rId80"/>
    <p:sldId id="311" r:id="rId81"/>
    <p:sldId id="312" r:id="rId82"/>
    <p:sldId id="313" r:id="rId83"/>
    <p:sldId id="369" r:id="rId84"/>
    <p:sldId id="314" r:id="rId85"/>
    <p:sldId id="368" r:id="rId86"/>
    <p:sldId id="370" r:id="rId87"/>
    <p:sldId id="315" r:id="rId88"/>
    <p:sldId id="316" r:id="rId89"/>
    <p:sldId id="371" r:id="rId90"/>
    <p:sldId id="317" r:id="rId91"/>
    <p:sldId id="318" r:id="rId92"/>
    <p:sldId id="375" r:id="rId93"/>
    <p:sldId id="320" r:id="rId94"/>
    <p:sldId id="321" r:id="rId95"/>
    <p:sldId id="322" r:id="rId96"/>
    <p:sldId id="323" r:id="rId97"/>
    <p:sldId id="332" r:id="rId98"/>
    <p:sldId id="338" r:id="rId99"/>
    <p:sldId id="372" r:id="rId100"/>
    <p:sldId id="373" r:id="rId101"/>
    <p:sldId id="374" r:id="rId102"/>
  </p:sldIdLst>
  <p:sldSz cx="9144000" cy="5143500" type="screen16x9"/>
  <p:notesSz cx="6858000" cy="9144000"/>
  <p:embeddedFontLst>
    <p:embeddedFont>
      <p:font typeface="华文行楷" pitchFamily="2" charset="-122"/>
      <p:regular r:id="rId105"/>
    </p:embeddedFont>
    <p:embeddedFont>
      <p:font typeface="PMingLiU" pitchFamily="18" charset="-120"/>
      <p:regular r:id="rId106"/>
    </p:embeddedFont>
    <p:embeddedFont>
      <p:font typeface="Calibri" pitchFamily="34" charset="0"/>
      <p:regular r:id="rId107"/>
      <p:bold r:id="rId108"/>
      <p:italic r:id="rId109"/>
      <p:boldItalic r:id="rId110"/>
    </p:embeddedFont>
    <p:embeddedFont>
      <p:font typeface="楷体_GB2312" pitchFamily="49" charset="-122"/>
      <p:regular r:id="rId111"/>
    </p:embeddedFont>
    <p:embeddedFont>
      <p:font typeface="等线" charset="-122"/>
      <p:regular r:id="rId112"/>
      <p:bold r:id="rId113"/>
    </p:embeddedFont>
    <p:embeddedFont>
      <p:font typeface="微软雅黑" pitchFamily="34" charset="-122"/>
      <p:regular r:id="rId114"/>
      <p:bold r:id="rId115"/>
    </p:embeddedFont>
    <p:embeddedFont>
      <p:font typeface="Microsoft Yahei" pitchFamily="34" charset="-122"/>
      <p:regular r:id="rId116"/>
      <p:bold r:id="rId117"/>
    </p:embeddedFont>
    <p:embeddedFont>
      <p:font typeface="黑体" pitchFamily="2" charset="-122"/>
      <p:regular r:id="rId118"/>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521415D9-36F7-43E2-AB2F-B90AF26B5E84}">
      <p14:sectionLst xmlns:p14="http://schemas.microsoft.com/office/powerpoint/2010/main">
        <p14:section name="默认节" id="{4FD15C43-0DC2-45EC-8778-6F85276587B6}">
          <p14:sldIdLst>
            <p14:sldId id="340"/>
            <p14:sldId id="376"/>
            <p14:sldId id="256"/>
            <p14:sldId id="258"/>
            <p14:sldId id="259"/>
            <p14:sldId id="260"/>
            <p14:sldId id="261"/>
            <p14:sldId id="262"/>
            <p14:sldId id="341"/>
            <p14:sldId id="343"/>
            <p14:sldId id="344"/>
            <p14:sldId id="345"/>
            <p14:sldId id="346"/>
            <p14:sldId id="347"/>
            <p14:sldId id="348"/>
            <p14:sldId id="349"/>
            <p14:sldId id="263"/>
            <p14:sldId id="350"/>
            <p14:sldId id="265"/>
            <p14:sldId id="264"/>
            <p14:sldId id="266"/>
            <p14:sldId id="267"/>
            <p14:sldId id="268"/>
            <p14:sldId id="269"/>
            <p14:sldId id="351"/>
            <p14:sldId id="270"/>
            <p14:sldId id="352"/>
            <p14:sldId id="353"/>
            <p14:sldId id="354"/>
            <p14:sldId id="272"/>
            <p14:sldId id="273"/>
            <p14:sldId id="274"/>
            <p14:sldId id="275"/>
            <p14:sldId id="277"/>
            <p14:sldId id="278"/>
            <p14:sldId id="355"/>
            <p14:sldId id="279"/>
            <p14:sldId id="280"/>
            <p14:sldId id="281"/>
            <p14:sldId id="282"/>
            <p14:sldId id="283"/>
            <p14:sldId id="284"/>
            <p14:sldId id="285"/>
            <p14:sldId id="356"/>
            <p14:sldId id="286"/>
            <p14:sldId id="287"/>
            <p14:sldId id="288"/>
            <p14:sldId id="289"/>
            <p14:sldId id="358"/>
            <p14:sldId id="290"/>
            <p14:sldId id="291"/>
            <p14:sldId id="357"/>
            <p14:sldId id="292"/>
            <p14:sldId id="293"/>
            <p14:sldId id="295"/>
            <p14:sldId id="296"/>
            <p14:sldId id="359"/>
            <p14:sldId id="360"/>
            <p14:sldId id="361"/>
            <p14:sldId id="367"/>
            <p14:sldId id="362"/>
            <p14:sldId id="363"/>
            <p14:sldId id="364"/>
            <p14:sldId id="297"/>
            <p14:sldId id="298"/>
            <p14:sldId id="299"/>
            <p14:sldId id="300"/>
            <p14:sldId id="301"/>
            <p14:sldId id="302"/>
            <p14:sldId id="303"/>
            <p14:sldId id="304"/>
            <p14:sldId id="305"/>
            <p14:sldId id="365"/>
            <p14:sldId id="366"/>
            <p14:sldId id="306"/>
            <p14:sldId id="307"/>
            <p14:sldId id="308"/>
            <p14:sldId id="309"/>
            <p14:sldId id="310"/>
            <p14:sldId id="311"/>
            <p14:sldId id="312"/>
            <p14:sldId id="313"/>
            <p14:sldId id="369"/>
            <p14:sldId id="314"/>
            <p14:sldId id="368"/>
            <p14:sldId id="370"/>
            <p14:sldId id="315"/>
            <p14:sldId id="316"/>
            <p14:sldId id="371"/>
            <p14:sldId id="317"/>
            <p14:sldId id="318"/>
            <p14:sldId id="375"/>
            <p14:sldId id="320"/>
            <p14:sldId id="321"/>
            <p14:sldId id="322"/>
            <p14:sldId id="323"/>
            <p14:sldId id="332"/>
            <p14:sldId id="338"/>
          </p14:sldIdLst>
        </p14:section>
        <p14:section name="无标题节" id="{24482355-9FB4-4CA9-9971-B2EF20D6E514}">
          <p14:sldIdLst>
            <p14:sldId id="372"/>
            <p14:sldId id="373"/>
            <p14:sldId id="374"/>
          </p14:sldIdLst>
        </p14:section>
      </p14:sectionLst>
    </p:ex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0000FF"/>
    <a:srgbClr val="FF00FF"/>
    <a:srgbClr val="CC00CC"/>
    <a:srgbClr val="66FF66"/>
    <a:srgbClr val="00FFCC"/>
    <a:srgbClr val="009900"/>
    <a:srgbClr val="008000"/>
    <a:srgbClr val="99FFCC"/>
    <a:srgbClr val="99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113A9D2-9D6B-4929-AA2D-F23B5EE8CBE7}" styleName="主题样式 2 - 强调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主题样式 2 - 强调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9248" autoAdjust="0"/>
  </p:normalViewPr>
  <p:slideViewPr>
    <p:cSldViewPr snapToGrid="0">
      <p:cViewPr varScale="1">
        <p:scale>
          <a:sx n="97" d="100"/>
          <a:sy n="97" d="100"/>
        </p:scale>
        <p:origin x="-606" y="-90"/>
      </p:cViewPr>
      <p:guideLst>
        <p:guide orient="horz" pos="1620"/>
        <p:guide pos="2880"/>
      </p:guideLst>
    </p:cSldViewPr>
  </p:slideViewPr>
  <p:notesTextViewPr>
    <p:cViewPr>
      <p:scale>
        <a:sx n="1" d="1"/>
        <a:sy n="1" d="1"/>
      </p:scale>
      <p:origin x="0" y="0"/>
    </p:cViewPr>
  </p:notesTextViewPr>
  <p:notesViewPr>
    <p:cSldViewPr snapToGrid="0">
      <p:cViewPr>
        <p:scale>
          <a:sx n="160" d="100"/>
          <a:sy n="160" d="100"/>
        </p:scale>
        <p:origin x="-58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3.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8.fntdata"/><Relationship Id="rId16" Type="http://schemas.openxmlformats.org/officeDocument/2006/relationships/slide" Target="slides/slide15.xml"/><Relationship Id="rId107" Type="http://schemas.openxmlformats.org/officeDocument/2006/relationships/font" Target="fonts/font3.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font" Target="fonts/font1.fntdata"/><Relationship Id="rId113" Type="http://schemas.openxmlformats.org/officeDocument/2006/relationships/font" Target="fonts/font9.fntdata"/><Relationship Id="rId118" Type="http://schemas.openxmlformats.org/officeDocument/2006/relationships/font" Target="fonts/font14.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font" Target="fonts/font4.fntdata"/><Relationship Id="rId116" Type="http://schemas.openxmlformats.org/officeDocument/2006/relationships/font" Target="fonts/font1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2.fntdata"/><Relationship Id="rId114" Type="http://schemas.openxmlformats.org/officeDocument/2006/relationships/font" Target="fonts/font10.fntdata"/><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5.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6.fntdata"/><Relationship Id="rId115" Type="http://schemas.openxmlformats.org/officeDocument/2006/relationships/font" Target="fonts/font11.fntdata"/></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image" Target="../media/image7.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87A41C-B36B-4C7C-9062-3E7DFA9DAE1C}" type="datetimeFigureOut">
              <a:rPr lang="zh-CN" altLang="en-US" smtClean="0"/>
              <a:t>2020-3-10</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C266ED-E16F-45CC-885A-5C9B0C624A44}" type="slidenum">
              <a:rPr lang="zh-CN" altLang="en-US" smtClean="0"/>
              <a:t>‹#›</a:t>
            </a:fld>
            <a:endParaRPr lang="zh-CN" altLang="en-US"/>
          </a:p>
        </p:txBody>
      </p:sp>
    </p:spTree>
    <p:extLst>
      <p:ext uri="{BB962C8B-B14F-4D97-AF65-F5344CB8AC3E}">
        <p14:creationId xmlns:p14="http://schemas.microsoft.com/office/powerpoint/2010/main" val="40698954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2020-3-10</a:t>
            </a:fld>
            <a:endParaRPr lang="zh-CN" altLang="en-US"/>
          </a:p>
        </p:txBody>
      </p:sp>
      <p:sp>
        <p:nvSpPr>
          <p:cNvPr id="4" name="幻灯片图像占位符 3"/>
          <p:cNvSpPr>
            <a:spLocks noGrp="1" noRot="1" noChangeAspect="1"/>
          </p:cNvSpPr>
          <p:nvPr>
            <p:ph type="sldImg" idx="2"/>
          </p:nvPr>
        </p:nvSpPr>
        <p:spPr>
          <a:xfrm>
            <a:off x="317390" y="693751"/>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dirty="0"/>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
        <p:nvSpPr>
          <p:cNvPr id="8" name="备注占位符 7"/>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a:xfrm>
            <a:off x="685800" y="4343400"/>
            <a:ext cx="5486400" cy="4114800"/>
          </a:xfrm>
          <a:prstGeom prst="rect">
            <a:avLst/>
          </a:prstGeom>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pPr/>
              <a:t>3</a:t>
            </a:fld>
            <a:endParaRPr lang="zh-CN" altLang="en-US"/>
          </a:p>
        </p:txBody>
      </p:sp>
    </p:spTree>
    <p:extLst>
      <p:ext uri="{BB962C8B-B14F-4D97-AF65-F5344CB8AC3E}">
        <p14:creationId xmlns:p14="http://schemas.microsoft.com/office/powerpoint/2010/main" val="4182794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CA80C6D9-79F7-439C-881D-D5D9974E9E9F}" type="slidenum">
              <a:rPr lang="en-US" altLang="zh-TW" sz="1200" smtClean="0">
                <a:latin typeface="Arial" pitchFamily="34" charset="0"/>
                <a:ea typeface="PMingLiU" pitchFamily="18" charset="-120"/>
              </a:rPr>
              <a:pPr/>
              <a:t>27</a:t>
            </a:fld>
            <a:endParaRPr lang="en-US" altLang="zh-TW" sz="1200" smtClean="0">
              <a:latin typeface="Arial" pitchFamily="34" charset="0"/>
              <a:ea typeface="PMingLiU" pitchFamily="18" charset="-120"/>
            </a:endParaRPr>
          </a:p>
        </p:txBody>
      </p:sp>
      <p:sp>
        <p:nvSpPr>
          <p:cNvPr id="129027" name="Rectangle 2"/>
          <p:cNvSpPr>
            <a:spLocks noGrp="1" noRot="1" noChangeAspect="1" noChangeArrowheads="1" noTextEdit="1"/>
          </p:cNvSpPr>
          <p:nvPr>
            <p:ph type="sldImg"/>
          </p:nvPr>
        </p:nvSpPr>
        <p:spPr>
          <a:xfrm>
            <a:off x="317500" y="693738"/>
            <a:ext cx="6096000" cy="3429000"/>
          </a:xfrm>
          <a:ln/>
        </p:spPr>
      </p:sp>
      <p:sp>
        <p:nvSpPr>
          <p:cNvPr id="129028"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65FB8252-BEE9-443A-9AF5-29EE3D97C896}" type="slidenum">
              <a:rPr lang="en-US" altLang="zh-TW" sz="1200" smtClean="0">
                <a:latin typeface="Arial" pitchFamily="34" charset="0"/>
                <a:ea typeface="PMingLiU" pitchFamily="18" charset="-120"/>
              </a:rPr>
              <a:pPr/>
              <a:t>28</a:t>
            </a:fld>
            <a:endParaRPr lang="en-US" altLang="zh-TW" sz="1200" smtClean="0">
              <a:latin typeface="Arial" pitchFamily="34" charset="0"/>
              <a:ea typeface="PMingLiU" pitchFamily="18" charset="-120"/>
            </a:endParaRPr>
          </a:p>
        </p:txBody>
      </p:sp>
      <p:sp>
        <p:nvSpPr>
          <p:cNvPr id="130051" name="Rectangle 2"/>
          <p:cNvSpPr>
            <a:spLocks noGrp="1" noRot="1" noChangeAspect="1" noChangeArrowheads="1" noTextEdit="1"/>
          </p:cNvSpPr>
          <p:nvPr>
            <p:ph type="sldImg"/>
          </p:nvPr>
        </p:nvSpPr>
        <p:spPr>
          <a:xfrm>
            <a:off x="317500" y="693738"/>
            <a:ext cx="6096000" cy="3429000"/>
          </a:xfrm>
          <a:ln/>
        </p:spPr>
      </p:sp>
      <p:sp>
        <p:nvSpPr>
          <p:cNvPr id="130052"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9416436D-A4E4-42EE-A797-3D805C2FAC8C}" type="slidenum">
              <a:rPr lang="en-US" altLang="zh-TW" sz="1200" smtClean="0">
                <a:latin typeface="Arial" pitchFamily="34" charset="0"/>
                <a:ea typeface="PMingLiU" pitchFamily="18" charset="-120"/>
              </a:rPr>
              <a:pPr/>
              <a:t>29</a:t>
            </a:fld>
            <a:endParaRPr lang="en-US" altLang="zh-TW" sz="1200" smtClean="0">
              <a:latin typeface="Arial" pitchFamily="34" charset="0"/>
              <a:ea typeface="PMingLiU" pitchFamily="18" charset="-120"/>
            </a:endParaRPr>
          </a:p>
        </p:txBody>
      </p:sp>
      <p:sp>
        <p:nvSpPr>
          <p:cNvPr id="131075" name="Rectangle 2"/>
          <p:cNvSpPr>
            <a:spLocks noGrp="1" noRot="1" noChangeAspect="1" noChangeArrowheads="1" noTextEdit="1"/>
          </p:cNvSpPr>
          <p:nvPr>
            <p:ph type="sldImg"/>
          </p:nvPr>
        </p:nvSpPr>
        <p:spPr>
          <a:xfrm>
            <a:off x="317500" y="693738"/>
            <a:ext cx="6096000" cy="3429000"/>
          </a:xfrm>
          <a:ln/>
        </p:spPr>
      </p:sp>
      <p:sp>
        <p:nvSpPr>
          <p:cNvPr id="13107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FDF795D6-C35A-445B-9FF0-933A960FD553}" type="slidenum">
              <a:rPr lang="en-US" altLang="zh-TW" sz="1200" smtClean="0">
                <a:latin typeface="Arial" pitchFamily="34" charset="0"/>
                <a:ea typeface="PMingLiU" pitchFamily="18" charset="-120"/>
              </a:rPr>
              <a:pPr/>
              <a:t>44</a:t>
            </a:fld>
            <a:endParaRPr lang="en-US" altLang="zh-TW" sz="1200" smtClean="0">
              <a:latin typeface="Arial" pitchFamily="34" charset="0"/>
              <a:ea typeface="PMingLiU" pitchFamily="18" charset="-120"/>
            </a:endParaRPr>
          </a:p>
        </p:txBody>
      </p:sp>
      <p:sp>
        <p:nvSpPr>
          <p:cNvPr id="80899" name="Rectangle 2"/>
          <p:cNvSpPr>
            <a:spLocks noGrp="1" noRot="1" noChangeAspect="1" noChangeArrowheads="1" noTextEdit="1"/>
          </p:cNvSpPr>
          <p:nvPr>
            <p:ph type="sldImg"/>
          </p:nvPr>
        </p:nvSpPr>
        <p:spPr>
          <a:xfrm>
            <a:off x="317500" y="693738"/>
            <a:ext cx="6096000" cy="3429000"/>
          </a:xfrm>
          <a:ln/>
        </p:spPr>
      </p:sp>
      <p:sp>
        <p:nvSpPr>
          <p:cNvPr id="80900"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A8E9451A-E027-4809-9CD2-D08349D38E95}" type="slidenum">
              <a:rPr lang="en-US" altLang="zh-TW" sz="1200" smtClean="0">
                <a:latin typeface="Arial" pitchFamily="34" charset="0"/>
                <a:ea typeface="PMingLiU" pitchFamily="18" charset="-120"/>
              </a:rPr>
              <a:pPr/>
              <a:t>49</a:t>
            </a:fld>
            <a:endParaRPr lang="en-US" altLang="zh-TW" sz="1200" smtClean="0">
              <a:latin typeface="Arial" pitchFamily="34" charset="0"/>
              <a:ea typeface="PMingLiU" pitchFamily="18" charset="-120"/>
            </a:endParaRPr>
          </a:p>
        </p:txBody>
      </p:sp>
      <p:sp>
        <p:nvSpPr>
          <p:cNvPr id="106499" name="Rectangle 2"/>
          <p:cNvSpPr>
            <a:spLocks noGrp="1" noRot="1" noChangeAspect="1" noChangeArrowheads="1" noTextEdit="1"/>
          </p:cNvSpPr>
          <p:nvPr>
            <p:ph type="sldImg"/>
          </p:nvPr>
        </p:nvSpPr>
        <p:spPr>
          <a:xfrm>
            <a:off x="317500" y="693738"/>
            <a:ext cx="6096000" cy="3429000"/>
          </a:xfrm>
          <a:ln/>
        </p:spPr>
      </p:sp>
      <p:sp>
        <p:nvSpPr>
          <p:cNvPr id="106500"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6563500C-3D79-4E60-BFD6-3700D07204B0}" type="slidenum">
              <a:rPr lang="en-US" altLang="zh-TW" sz="1200" smtClean="0">
                <a:latin typeface="Arial" pitchFamily="34" charset="0"/>
                <a:ea typeface="PMingLiU" pitchFamily="18" charset="-120"/>
              </a:rPr>
              <a:pPr/>
              <a:t>52</a:t>
            </a:fld>
            <a:endParaRPr lang="en-US" altLang="zh-TW" sz="1200" smtClean="0">
              <a:latin typeface="Arial" pitchFamily="34" charset="0"/>
              <a:ea typeface="PMingLiU" pitchFamily="18" charset="-120"/>
            </a:endParaRPr>
          </a:p>
        </p:txBody>
      </p:sp>
      <p:sp>
        <p:nvSpPr>
          <p:cNvPr id="105475" name="Rectangle 2"/>
          <p:cNvSpPr>
            <a:spLocks noGrp="1" noRot="1" noChangeAspect="1" noChangeArrowheads="1" noTextEdit="1"/>
          </p:cNvSpPr>
          <p:nvPr>
            <p:ph type="sldImg"/>
          </p:nvPr>
        </p:nvSpPr>
        <p:spPr>
          <a:xfrm>
            <a:off x="317500" y="693738"/>
            <a:ext cx="6096000" cy="3429000"/>
          </a:xfrm>
          <a:ln/>
        </p:spPr>
      </p:sp>
      <p:sp>
        <p:nvSpPr>
          <p:cNvPr id="10547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3AAC1393-6359-4DC5-BCCF-7083EB30811F}" type="slidenum">
              <a:rPr lang="en-US" altLang="zh-TW" sz="1200" smtClean="0">
                <a:latin typeface="Arial" pitchFamily="34" charset="0"/>
                <a:ea typeface="PMingLiU" pitchFamily="18" charset="-120"/>
              </a:rPr>
              <a:pPr/>
              <a:t>57</a:t>
            </a:fld>
            <a:endParaRPr lang="en-US" altLang="zh-TW" sz="1200" smtClean="0">
              <a:latin typeface="Arial" pitchFamily="34" charset="0"/>
              <a:ea typeface="PMingLiU" pitchFamily="18" charset="-120"/>
            </a:endParaRPr>
          </a:p>
        </p:txBody>
      </p:sp>
      <p:sp>
        <p:nvSpPr>
          <p:cNvPr id="113667" name="Rectangle 2"/>
          <p:cNvSpPr>
            <a:spLocks noGrp="1" noRot="1" noChangeAspect="1" noChangeArrowheads="1" noTextEdit="1"/>
          </p:cNvSpPr>
          <p:nvPr>
            <p:ph type="sldImg"/>
          </p:nvPr>
        </p:nvSpPr>
        <p:spPr>
          <a:xfrm>
            <a:off x="317500" y="693738"/>
            <a:ext cx="6096000" cy="3429000"/>
          </a:xfrm>
          <a:ln/>
        </p:spPr>
      </p:sp>
      <p:sp>
        <p:nvSpPr>
          <p:cNvPr id="113668"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7789D2F2-B7BB-49CF-A769-8BBBAE9ED448}" type="slidenum">
              <a:rPr lang="en-US" altLang="zh-TW" sz="1200" smtClean="0">
                <a:latin typeface="Arial" pitchFamily="34" charset="0"/>
                <a:ea typeface="PMingLiU" pitchFamily="18" charset="-120"/>
              </a:rPr>
              <a:pPr/>
              <a:t>58</a:t>
            </a:fld>
            <a:endParaRPr lang="en-US" altLang="zh-TW" sz="1200" smtClean="0">
              <a:latin typeface="Arial" pitchFamily="34" charset="0"/>
              <a:ea typeface="PMingLiU" pitchFamily="18" charset="-120"/>
            </a:endParaRPr>
          </a:p>
        </p:txBody>
      </p:sp>
      <p:sp>
        <p:nvSpPr>
          <p:cNvPr id="114691" name="Rectangle 2"/>
          <p:cNvSpPr>
            <a:spLocks noGrp="1" noRot="1" noChangeAspect="1" noChangeArrowheads="1" noTextEdit="1"/>
          </p:cNvSpPr>
          <p:nvPr>
            <p:ph type="sldImg"/>
          </p:nvPr>
        </p:nvSpPr>
        <p:spPr>
          <a:xfrm>
            <a:off x="317500" y="693738"/>
            <a:ext cx="6096000" cy="3429000"/>
          </a:xfrm>
          <a:ln/>
        </p:spPr>
      </p:sp>
      <p:sp>
        <p:nvSpPr>
          <p:cNvPr id="114692"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F54853ED-BF8E-4007-AEA5-82C9FA9BDCDB}" type="slidenum">
              <a:rPr lang="en-US" altLang="zh-TW" sz="1200" smtClean="0">
                <a:latin typeface="Arial" pitchFamily="34" charset="0"/>
                <a:ea typeface="PMingLiU" pitchFamily="18" charset="-120"/>
              </a:rPr>
              <a:pPr/>
              <a:t>59</a:t>
            </a:fld>
            <a:endParaRPr lang="en-US" altLang="zh-TW" sz="1200" smtClean="0">
              <a:latin typeface="Arial" pitchFamily="34" charset="0"/>
              <a:ea typeface="PMingLiU" pitchFamily="18" charset="-120"/>
            </a:endParaRPr>
          </a:p>
        </p:txBody>
      </p:sp>
      <p:sp>
        <p:nvSpPr>
          <p:cNvPr id="116739" name="Rectangle 2"/>
          <p:cNvSpPr>
            <a:spLocks noGrp="1" noRot="1" noChangeAspect="1" noChangeArrowheads="1" noTextEdit="1"/>
          </p:cNvSpPr>
          <p:nvPr>
            <p:ph type="sldImg"/>
          </p:nvPr>
        </p:nvSpPr>
        <p:spPr>
          <a:xfrm>
            <a:off x="317500" y="693738"/>
            <a:ext cx="6096000" cy="3429000"/>
          </a:xfrm>
          <a:ln/>
        </p:spPr>
      </p:sp>
      <p:sp>
        <p:nvSpPr>
          <p:cNvPr id="116740"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kumimoji="1" sz="2400">
                <a:solidFill>
                  <a:schemeClr val="tx1"/>
                </a:solidFill>
                <a:latin typeface="宋体" pitchFamily="2" charset="-122"/>
                <a:ea typeface="宋体" pitchFamily="2" charset="-122"/>
              </a:defRPr>
            </a:lvl1pPr>
            <a:lvl2pPr marL="742950" indent="-285750">
              <a:defRPr kumimoji="1" sz="2400">
                <a:solidFill>
                  <a:schemeClr val="tx1"/>
                </a:solidFill>
                <a:latin typeface="宋体" pitchFamily="2" charset="-122"/>
                <a:ea typeface="宋体" pitchFamily="2" charset="-122"/>
              </a:defRPr>
            </a:lvl2pPr>
            <a:lvl3pPr marL="1143000" indent="-228600">
              <a:defRPr kumimoji="1" sz="2400">
                <a:solidFill>
                  <a:schemeClr val="tx1"/>
                </a:solidFill>
                <a:latin typeface="宋体" pitchFamily="2" charset="-122"/>
                <a:ea typeface="宋体" pitchFamily="2" charset="-122"/>
              </a:defRPr>
            </a:lvl3pPr>
            <a:lvl4pPr marL="1600200" indent="-228600">
              <a:defRPr kumimoji="1" sz="2400">
                <a:solidFill>
                  <a:schemeClr val="tx1"/>
                </a:solidFill>
                <a:latin typeface="宋体" pitchFamily="2" charset="-122"/>
                <a:ea typeface="宋体" pitchFamily="2" charset="-122"/>
              </a:defRPr>
            </a:lvl4pPr>
            <a:lvl5pPr marL="2057400" indent="-228600">
              <a:defRPr kumimoji="1" sz="24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pitchFamily="2" charset="-122"/>
                <a:ea typeface="宋体" pitchFamily="2" charset="-122"/>
              </a:defRPr>
            </a:lvl9pPr>
          </a:lstStyle>
          <a:p>
            <a:fld id="{DDDE1EB1-46F1-48E3-8DBD-681CCBC3E537}" type="slidenum">
              <a:rPr lang="en-US" altLang="zh-TW" sz="1200" smtClean="0">
                <a:latin typeface="Arial" pitchFamily="34" charset="0"/>
                <a:ea typeface="PMingLiU" pitchFamily="18" charset="-120"/>
              </a:rPr>
              <a:pPr/>
              <a:t>60</a:t>
            </a:fld>
            <a:endParaRPr lang="en-US" altLang="zh-TW" sz="1200" smtClean="0">
              <a:latin typeface="Arial" pitchFamily="34" charset="0"/>
              <a:ea typeface="PMingLiU" pitchFamily="18" charset="-120"/>
            </a:endParaRPr>
          </a:p>
        </p:txBody>
      </p:sp>
      <p:sp>
        <p:nvSpPr>
          <p:cNvPr id="113667" name="Rectangle 2"/>
          <p:cNvSpPr>
            <a:spLocks noGrp="1" noRot="1" noChangeAspect="1" noChangeArrowheads="1" noTextEdit="1"/>
          </p:cNvSpPr>
          <p:nvPr>
            <p:ph type="sldImg"/>
          </p:nvPr>
        </p:nvSpPr>
        <p:spPr>
          <a:xfrm>
            <a:off x="317500" y="693738"/>
            <a:ext cx="6096000" cy="3429000"/>
          </a:xfrm>
          <a:ln/>
        </p:spPr>
      </p:sp>
      <p:sp>
        <p:nvSpPr>
          <p:cNvPr id="113668"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68564ECC-8CF8-4CA2-A973-96B10F462650}" type="slidenum">
              <a:rPr lang="en-US" altLang="zh-TW" sz="1200" smtClean="0">
                <a:latin typeface="Arial" pitchFamily="34" charset="0"/>
                <a:ea typeface="PMingLiU" pitchFamily="18" charset="-120"/>
              </a:rPr>
              <a:pPr/>
              <a:t>10</a:t>
            </a:fld>
            <a:endParaRPr lang="en-US" altLang="zh-TW" sz="1200" smtClean="0">
              <a:latin typeface="Arial" pitchFamily="34" charset="0"/>
              <a:ea typeface="PMingLiU" pitchFamily="18" charset="-120"/>
            </a:endParaRPr>
          </a:p>
        </p:txBody>
      </p:sp>
      <p:sp>
        <p:nvSpPr>
          <p:cNvPr id="84995" name="Rectangle 2"/>
          <p:cNvSpPr>
            <a:spLocks noGrp="1" noRot="1" noChangeAspect="1" noChangeArrowheads="1" noTextEdit="1"/>
          </p:cNvSpPr>
          <p:nvPr>
            <p:ph type="sldImg"/>
          </p:nvPr>
        </p:nvSpPr>
        <p:spPr>
          <a:xfrm>
            <a:off x="317500" y="693738"/>
            <a:ext cx="6096000" cy="3429000"/>
          </a:xfrm>
          <a:ln/>
        </p:spPr>
      </p:sp>
      <p:sp>
        <p:nvSpPr>
          <p:cNvPr id="8499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ECFD2D25-F258-47AE-AA00-FCB430892A7A}" type="slidenum">
              <a:rPr lang="en-US" altLang="zh-TW" sz="1200" smtClean="0">
                <a:latin typeface="Arial" pitchFamily="34" charset="0"/>
                <a:ea typeface="PMingLiU" pitchFamily="18" charset="-120"/>
              </a:rPr>
              <a:pPr/>
              <a:t>61</a:t>
            </a:fld>
            <a:endParaRPr lang="en-US" altLang="zh-TW" sz="1200" smtClean="0">
              <a:latin typeface="Arial" pitchFamily="34" charset="0"/>
              <a:ea typeface="PMingLiU" pitchFamily="18" charset="-120"/>
            </a:endParaRPr>
          </a:p>
        </p:txBody>
      </p:sp>
      <p:sp>
        <p:nvSpPr>
          <p:cNvPr id="115715" name="Rectangle 2"/>
          <p:cNvSpPr>
            <a:spLocks noGrp="1" noRot="1" noChangeAspect="1" noChangeArrowheads="1" noTextEdit="1"/>
          </p:cNvSpPr>
          <p:nvPr>
            <p:ph type="sldImg"/>
          </p:nvPr>
        </p:nvSpPr>
        <p:spPr>
          <a:xfrm>
            <a:off x="317500" y="693738"/>
            <a:ext cx="6096000" cy="3429000"/>
          </a:xfrm>
          <a:ln/>
        </p:spPr>
      </p:sp>
      <p:sp>
        <p:nvSpPr>
          <p:cNvPr id="11571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5AF6015-9BA2-49D6-A766-9E8717CBD12E}" type="slidenum">
              <a:rPr lang="en-US" altLang="zh-TW" sz="1200" smtClean="0">
                <a:latin typeface="Arial" pitchFamily="34" charset="0"/>
                <a:ea typeface="PMingLiU" pitchFamily="18" charset="-120"/>
              </a:rPr>
              <a:pPr eaLnBrk="1" hangingPunct="1"/>
              <a:t>62</a:t>
            </a:fld>
            <a:endParaRPr lang="en-US" altLang="zh-TW" sz="1200" smtClean="0">
              <a:latin typeface="Arial" pitchFamily="34" charset="0"/>
              <a:ea typeface="PMingLiU" pitchFamily="18" charset="-120"/>
            </a:endParaRPr>
          </a:p>
        </p:txBody>
      </p:sp>
      <p:sp>
        <p:nvSpPr>
          <p:cNvPr id="89091" name="Rectangle 2"/>
          <p:cNvSpPr>
            <a:spLocks noGrp="1" noRot="1" noChangeAspect="1" noChangeArrowheads="1" noTextEdit="1"/>
          </p:cNvSpPr>
          <p:nvPr>
            <p:ph type="sldImg"/>
          </p:nvPr>
        </p:nvSpPr>
        <p:spPr>
          <a:xfrm>
            <a:off x="317500" y="693738"/>
            <a:ext cx="6096000" cy="3429000"/>
          </a:xfrm>
          <a:ln/>
        </p:spPr>
      </p:sp>
      <p:sp>
        <p:nvSpPr>
          <p:cNvPr id="89092"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5AF6015-9BA2-49D6-A766-9E8717CBD12E}" type="slidenum">
              <a:rPr lang="en-US" altLang="zh-TW" sz="1200" smtClean="0">
                <a:latin typeface="Arial" pitchFamily="34" charset="0"/>
                <a:ea typeface="PMingLiU" pitchFamily="18" charset="-120"/>
              </a:rPr>
              <a:pPr eaLnBrk="1" hangingPunct="1"/>
              <a:t>63</a:t>
            </a:fld>
            <a:endParaRPr lang="en-US" altLang="zh-TW" sz="1200" smtClean="0">
              <a:latin typeface="Arial" pitchFamily="34" charset="0"/>
              <a:ea typeface="PMingLiU" pitchFamily="18" charset="-120"/>
            </a:endParaRPr>
          </a:p>
        </p:txBody>
      </p:sp>
      <p:sp>
        <p:nvSpPr>
          <p:cNvPr id="89091" name="Rectangle 2"/>
          <p:cNvSpPr>
            <a:spLocks noGrp="1" noRot="1" noChangeAspect="1" noChangeArrowheads="1" noTextEdit="1"/>
          </p:cNvSpPr>
          <p:nvPr>
            <p:ph type="sldImg"/>
          </p:nvPr>
        </p:nvSpPr>
        <p:spPr>
          <a:xfrm>
            <a:off x="317500" y="693738"/>
            <a:ext cx="6096000" cy="3429000"/>
          </a:xfrm>
          <a:ln/>
        </p:spPr>
      </p:sp>
      <p:sp>
        <p:nvSpPr>
          <p:cNvPr id="89092"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8A515AE0-2C80-4FF7-AD1B-67F9FBE5BE90}" type="slidenum">
              <a:rPr lang="en-US" altLang="zh-TW" sz="1200" smtClean="0">
                <a:latin typeface="Arial" pitchFamily="34" charset="0"/>
                <a:ea typeface="PMingLiU" pitchFamily="18" charset="-120"/>
              </a:rPr>
              <a:pPr/>
              <a:t>73</a:t>
            </a:fld>
            <a:endParaRPr lang="en-US" altLang="zh-TW" sz="1200" smtClean="0">
              <a:latin typeface="Arial" pitchFamily="34" charset="0"/>
              <a:ea typeface="PMingLiU" pitchFamily="18" charset="-120"/>
            </a:endParaRPr>
          </a:p>
        </p:txBody>
      </p:sp>
      <p:sp>
        <p:nvSpPr>
          <p:cNvPr id="96259" name="Rectangle 2"/>
          <p:cNvSpPr>
            <a:spLocks noGrp="1" noRot="1" noChangeAspect="1" noChangeArrowheads="1" noTextEdit="1"/>
          </p:cNvSpPr>
          <p:nvPr>
            <p:ph type="sldImg"/>
          </p:nvPr>
        </p:nvSpPr>
        <p:spPr>
          <a:xfrm>
            <a:off x="317500" y="693738"/>
            <a:ext cx="6096000" cy="3429000"/>
          </a:xfrm>
          <a:ln/>
        </p:spPr>
      </p:sp>
      <p:sp>
        <p:nvSpPr>
          <p:cNvPr id="96260"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7409254A-D094-427B-8968-62B77A0C50C9}" type="slidenum">
              <a:rPr lang="en-US" altLang="zh-TW" sz="1200" smtClean="0">
                <a:latin typeface="Arial" pitchFamily="34" charset="0"/>
                <a:ea typeface="PMingLiU" pitchFamily="18" charset="-120"/>
              </a:rPr>
              <a:pPr/>
              <a:t>74</a:t>
            </a:fld>
            <a:endParaRPr lang="en-US" altLang="zh-TW" sz="1200" smtClean="0">
              <a:latin typeface="Arial" pitchFamily="34" charset="0"/>
              <a:ea typeface="PMingLiU" pitchFamily="18" charset="-120"/>
            </a:endParaRPr>
          </a:p>
        </p:txBody>
      </p:sp>
      <p:sp>
        <p:nvSpPr>
          <p:cNvPr id="97283" name="Rectangle 2"/>
          <p:cNvSpPr>
            <a:spLocks noGrp="1" noRot="1" noChangeAspect="1" noChangeArrowheads="1" noTextEdit="1"/>
          </p:cNvSpPr>
          <p:nvPr>
            <p:ph type="sldImg"/>
          </p:nvPr>
        </p:nvSpPr>
        <p:spPr>
          <a:xfrm>
            <a:off x="317500" y="693738"/>
            <a:ext cx="6096000" cy="3429000"/>
          </a:xfrm>
          <a:ln/>
        </p:spPr>
      </p:sp>
      <p:sp>
        <p:nvSpPr>
          <p:cNvPr id="97284"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B1D60AD0-FA62-4536-B5AB-CCE61627A87F}" type="slidenum">
              <a:rPr lang="en-US" altLang="zh-TW" sz="1200" smtClean="0">
                <a:latin typeface="Arial" pitchFamily="34" charset="0"/>
                <a:ea typeface="PMingLiU" pitchFamily="18" charset="-120"/>
              </a:rPr>
              <a:pPr/>
              <a:t>83</a:t>
            </a:fld>
            <a:endParaRPr lang="en-US" altLang="zh-TW" sz="1200" smtClean="0">
              <a:latin typeface="Arial" pitchFamily="34" charset="0"/>
              <a:ea typeface="PMingLiU" pitchFamily="18" charset="-120"/>
            </a:endParaRPr>
          </a:p>
        </p:txBody>
      </p:sp>
      <p:sp>
        <p:nvSpPr>
          <p:cNvPr id="76803" name="Rectangle 2"/>
          <p:cNvSpPr>
            <a:spLocks noGrp="1" noRot="1" noChangeAspect="1" noChangeArrowheads="1" noTextEdit="1"/>
          </p:cNvSpPr>
          <p:nvPr>
            <p:ph type="sldImg"/>
          </p:nvPr>
        </p:nvSpPr>
        <p:spPr>
          <a:xfrm>
            <a:off x="317500" y="693738"/>
            <a:ext cx="6096000" cy="3429000"/>
          </a:xfrm>
          <a:ln/>
        </p:spPr>
      </p:sp>
      <p:sp>
        <p:nvSpPr>
          <p:cNvPr id="76804"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66306E6E-533C-4F50-A0AA-44DCD3C07B5F}" type="slidenum">
              <a:rPr lang="en-US" altLang="zh-TW" sz="1200" smtClean="0">
                <a:latin typeface="Arial" pitchFamily="34" charset="0"/>
                <a:ea typeface="PMingLiU" pitchFamily="18" charset="-120"/>
              </a:rPr>
              <a:pPr/>
              <a:t>99</a:t>
            </a:fld>
            <a:endParaRPr lang="en-US" altLang="zh-TW" sz="1200" smtClean="0">
              <a:latin typeface="Arial" pitchFamily="34" charset="0"/>
              <a:ea typeface="PMingLiU" pitchFamily="18" charset="-120"/>
            </a:endParaRPr>
          </a:p>
        </p:txBody>
      </p:sp>
      <p:sp>
        <p:nvSpPr>
          <p:cNvPr id="90115" name="Rectangle 2"/>
          <p:cNvSpPr>
            <a:spLocks noGrp="1" noRot="1" noChangeAspect="1" noChangeArrowheads="1" noTextEdit="1"/>
          </p:cNvSpPr>
          <p:nvPr>
            <p:ph type="sldImg"/>
          </p:nvPr>
        </p:nvSpPr>
        <p:spPr>
          <a:xfrm>
            <a:off x="317500" y="693738"/>
            <a:ext cx="6096000" cy="3429000"/>
          </a:xfrm>
          <a:ln/>
        </p:spPr>
      </p:sp>
      <p:sp>
        <p:nvSpPr>
          <p:cNvPr id="90116"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06376ACE-915B-4693-8FB1-E80DE817C6B2}" type="slidenum">
              <a:rPr lang="en-US" altLang="zh-TW" sz="1200" smtClean="0">
                <a:latin typeface="Arial" pitchFamily="34" charset="0"/>
                <a:ea typeface="PMingLiU" pitchFamily="18" charset="-120"/>
              </a:rPr>
              <a:pPr/>
              <a:t>100</a:t>
            </a:fld>
            <a:endParaRPr lang="en-US" altLang="zh-TW" sz="1200" smtClean="0">
              <a:latin typeface="Arial" pitchFamily="34" charset="0"/>
              <a:ea typeface="PMingLiU" pitchFamily="18" charset="-120"/>
            </a:endParaRPr>
          </a:p>
        </p:txBody>
      </p:sp>
      <p:sp>
        <p:nvSpPr>
          <p:cNvPr id="91139" name="Rectangle 2"/>
          <p:cNvSpPr>
            <a:spLocks noGrp="1" noRot="1" noChangeAspect="1" noChangeArrowheads="1" noTextEdit="1"/>
          </p:cNvSpPr>
          <p:nvPr>
            <p:ph type="sldImg"/>
          </p:nvPr>
        </p:nvSpPr>
        <p:spPr>
          <a:xfrm>
            <a:off x="317500" y="693738"/>
            <a:ext cx="6096000" cy="3429000"/>
          </a:xfrm>
          <a:ln/>
        </p:spPr>
      </p:sp>
      <p:sp>
        <p:nvSpPr>
          <p:cNvPr id="91140"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8899D41B-FDF4-4D02-BA4F-8DBF4728715D}" type="slidenum">
              <a:rPr lang="en-US" altLang="zh-TW" sz="1200" smtClean="0">
                <a:latin typeface="Arial" pitchFamily="34" charset="0"/>
                <a:ea typeface="PMingLiU" pitchFamily="18" charset="-120"/>
              </a:rPr>
              <a:pPr/>
              <a:t>101</a:t>
            </a:fld>
            <a:endParaRPr lang="en-US" altLang="zh-TW" sz="1200" smtClean="0">
              <a:latin typeface="Arial" pitchFamily="34" charset="0"/>
              <a:ea typeface="PMingLiU" pitchFamily="18" charset="-120"/>
            </a:endParaRPr>
          </a:p>
        </p:txBody>
      </p:sp>
      <p:sp>
        <p:nvSpPr>
          <p:cNvPr id="92163"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4" name="Rectangle 3"/>
          <p:cNvSpPr>
            <a:spLocks noChangeArrowheads="1"/>
          </p:cNvSpPr>
          <p:nvPr/>
        </p:nvSpPr>
        <p:spPr bwMode="auto">
          <a:xfrm>
            <a:off x="6599238" y="8870950"/>
            <a:ext cx="257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a:spcBef>
                <a:spcPct val="0"/>
              </a:spcBef>
              <a:buClrTx/>
              <a:buSzTx/>
              <a:buFontTx/>
              <a:buNone/>
            </a:pPr>
            <a:r>
              <a:rPr lang="zh-CN" altLang="en-US" sz="1200">
                <a:latin typeface="Times New Roman" pitchFamily="18" charset="0"/>
              </a:rPr>
              <a:t>2</a:t>
            </a:r>
          </a:p>
        </p:txBody>
      </p:sp>
      <p:sp>
        <p:nvSpPr>
          <p:cNvPr id="92165"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6"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167" name="Rectangle 6"/>
          <p:cNvSpPr>
            <a:spLocks noGrp="1" noRot="1" noChangeAspect="1" noChangeArrowheads="1" noTextEdit="1"/>
          </p:cNvSpPr>
          <p:nvPr>
            <p:ph type="sldImg"/>
          </p:nvPr>
        </p:nvSpPr>
        <p:spPr>
          <a:xfrm>
            <a:off x="393700" y="692150"/>
            <a:ext cx="6070600" cy="3416300"/>
          </a:xfrm>
          <a:ln w="12700" cap="flat"/>
        </p:spPr>
      </p:sp>
      <p:sp>
        <p:nvSpPr>
          <p:cNvPr id="92168" name="Rectangle 7"/>
          <p:cNvSpPr>
            <a:spLocks noGrp="1" noChangeArrowheads="1"/>
          </p:cNvSpPr>
          <p:nvPr>
            <p:ph type="body" idx="1"/>
          </p:nvPr>
        </p:nvSpPr>
        <p:spPr>
          <a:xfrm>
            <a:off x="915988" y="6859588"/>
            <a:ext cx="5102225" cy="274637"/>
          </a:xfrm>
          <a:noFill/>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nchor="ctr">
            <a:spAutoFit/>
          </a:bodyPr>
          <a:lstStyle/>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4DDB05E1-EC68-4F90-875B-8571D51DFF45}" type="slidenum">
              <a:rPr lang="en-US" altLang="zh-TW" sz="1200" smtClean="0">
                <a:latin typeface="Arial" pitchFamily="34" charset="0"/>
                <a:ea typeface="PMingLiU" pitchFamily="18" charset="-120"/>
              </a:rPr>
              <a:pPr/>
              <a:t>11</a:t>
            </a:fld>
            <a:endParaRPr lang="en-US" altLang="zh-TW" sz="1200" smtClean="0">
              <a:latin typeface="Arial" pitchFamily="34" charset="0"/>
              <a:ea typeface="PMingLiU" pitchFamily="18" charset="-120"/>
            </a:endParaRPr>
          </a:p>
        </p:txBody>
      </p:sp>
      <p:sp>
        <p:nvSpPr>
          <p:cNvPr id="86019" name="Rectangle 2"/>
          <p:cNvSpPr>
            <a:spLocks noGrp="1" noRot="1" noChangeAspect="1" noChangeArrowheads="1" noTextEdit="1"/>
          </p:cNvSpPr>
          <p:nvPr>
            <p:ph type="sldImg"/>
          </p:nvPr>
        </p:nvSpPr>
        <p:spPr>
          <a:xfrm>
            <a:off x="317500" y="693738"/>
            <a:ext cx="6096000" cy="3429000"/>
          </a:xfrm>
          <a:ln/>
        </p:spPr>
      </p:sp>
      <p:sp>
        <p:nvSpPr>
          <p:cNvPr id="86020"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1EF297E6-9016-4116-AD8F-85DB06FF68A8}" type="slidenum">
              <a:rPr lang="en-US" altLang="zh-TW" sz="1200" smtClean="0">
                <a:latin typeface="Arial" pitchFamily="34" charset="0"/>
                <a:ea typeface="PMingLiU" pitchFamily="18" charset="-120"/>
              </a:rPr>
              <a:pPr/>
              <a:t>12</a:t>
            </a:fld>
            <a:endParaRPr lang="en-US" altLang="zh-TW" sz="1200" smtClean="0">
              <a:latin typeface="Arial" pitchFamily="34" charset="0"/>
              <a:ea typeface="PMingLiU" pitchFamily="18" charset="-120"/>
            </a:endParaRPr>
          </a:p>
        </p:txBody>
      </p:sp>
      <p:sp>
        <p:nvSpPr>
          <p:cNvPr id="77827" name="Rectangle 2"/>
          <p:cNvSpPr>
            <a:spLocks noGrp="1" noRot="1" noChangeAspect="1" noChangeArrowheads="1" noTextEdit="1"/>
          </p:cNvSpPr>
          <p:nvPr>
            <p:ph type="sldImg"/>
          </p:nvPr>
        </p:nvSpPr>
        <p:spPr>
          <a:xfrm>
            <a:off x="317500" y="693738"/>
            <a:ext cx="6096000" cy="3429000"/>
          </a:xfrm>
          <a:ln/>
        </p:spPr>
      </p:sp>
      <p:sp>
        <p:nvSpPr>
          <p:cNvPr id="77828"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2B7C9947-3DA5-4A04-9A96-DCA3F4D367ED}" type="slidenum">
              <a:rPr lang="en-US" altLang="zh-TW" sz="1200" smtClean="0">
                <a:latin typeface="Arial" pitchFamily="34" charset="0"/>
                <a:ea typeface="PMingLiU" pitchFamily="18" charset="-120"/>
              </a:rPr>
              <a:pPr/>
              <a:t>13</a:t>
            </a:fld>
            <a:endParaRPr lang="en-US" altLang="zh-TW" sz="1200" smtClean="0">
              <a:latin typeface="Arial" pitchFamily="34" charset="0"/>
              <a:ea typeface="PMingLiU" pitchFamily="18" charset="-120"/>
            </a:endParaRPr>
          </a:p>
        </p:txBody>
      </p:sp>
      <p:sp>
        <p:nvSpPr>
          <p:cNvPr id="79875" name="Rectangle 2"/>
          <p:cNvSpPr>
            <a:spLocks noGrp="1" noRot="1" noChangeAspect="1" noChangeArrowheads="1" noTextEdit="1"/>
          </p:cNvSpPr>
          <p:nvPr>
            <p:ph type="sldImg"/>
          </p:nvPr>
        </p:nvSpPr>
        <p:spPr>
          <a:xfrm>
            <a:off x="317500" y="693738"/>
            <a:ext cx="6096000" cy="3429000"/>
          </a:xfrm>
          <a:ln/>
        </p:spPr>
      </p:sp>
      <p:sp>
        <p:nvSpPr>
          <p:cNvPr id="7987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FDF795D6-C35A-445B-9FF0-933A960FD553}" type="slidenum">
              <a:rPr lang="en-US" altLang="zh-TW" sz="1200" smtClean="0">
                <a:latin typeface="Arial" pitchFamily="34" charset="0"/>
                <a:ea typeface="PMingLiU" pitchFamily="18" charset="-120"/>
              </a:rPr>
              <a:pPr/>
              <a:t>14</a:t>
            </a:fld>
            <a:endParaRPr lang="en-US" altLang="zh-TW" sz="1200" smtClean="0">
              <a:latin typeface="Arial" pitchFamily="34" charset="0"/>
              <a:ea typeface="PMingLiU" pitchFamily="18" charset="-120"/>
            </a:endParaRPr>
          </a:p>
        </p:txBody>
      </p:sp>
      <p:sp>
        <p:nvSpPr>
          <p:cNvPr id="80899" name="Rectangle 2"/>
          <p:cNvSpPr>
            <a:spLocks noGrp="1" noRot="1" noChangeAspect="1" noChangeArrowheads="1" noTextEdit="1"/>
          </p:cNvSpPr>
          <p:nvPr>
            <p:ph type="sldImg"/>
          </p:nvPr>
        </p:nvSpPr>
        <p:spPr>
          <a:xfrm>
            <a:off x="317500" y="693738"/>
            <a:ext cx="6096000" cy="3429000"/>
          </a:xfrm>
          <a:ln/>
        </p:spPr>
      </p:sp>
      <p:sp>
        <p:nvSpPr>
          <p:cNvPr id="80900"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9B448264-FC33-4896-B641-BFD8782B5646}" type="slidenum">
              <a:rPr lang="en-US" altLang="zh-TW" sz="1200" smtClean="0">
                <a:latin typeface="Arial" pitchFamily="34" charset="0"/>
                <a:ea typeface="PMingLiU" pitchFamily="18" charset="-120"/>
              </a:rPr>
              <a:pPr/>
              <a:t>15</a:t>
            </a:fld>
            <a:endParaRPr lang="en-US" altLang="zh-TW" sz="1200" smtClean="0">
              <a:latin typeface="Arial" pitchFamily="34" charset="0"/>
              <a:ea typeface="PMingLiU" pitchFamily="18" charset="-120"/>
            </a:endParaRPr>
          </a:p>
        </p:txBody>
      </p:sp>
      <p:sp>
        <p:nvSpPr>
          <p:cNvPr id="81923" name="Rectangle 2"/>
          <p:cNvSpPr>
            <a:spLocks noGrp="1" noRot="1" noChangeAspect="1" noChangeArrowheads="1" noTextEdit="1"/>
          </p:cNvSpPr>
          <p:nvPr>
            <p:ph type="sldImg"/>
          </p:nvPr>
        </p:nvSpPr>
        <p:spPr>
          <a:xfrm>
            <a:off x="317500" y="693738"/>
            <a:ext cx="6096000" cy="3429000"/>
          </a:xfrm>
          <a:ln/>
        </p:spPr>
      </p:sp>
      <p:sp>
        <p:nvSpPr>
          <p:cNvPr id="81924"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487ACE35-E4C7-4E56-B8C2-0BADFA11C6B8}" type="slidenum">
              <a:rPr lang="en-US" altLang="zh-TW" sz="1200" smtClean="0">
                <a:latin typeface="Arial" pitchFamily="34" charset="0"/>
                <a:ea typeface="PMingLiU" pitchFamily="18" charset="-120"/>
              </a:rPr>
              <a:pPr/>
              <a:t>16</a:t>
            </a:fld>
            <a:endParaRPr lang="en-US" altLang="zh-TW" sz="1200" smtClean="0">
              <a:latin typeface="Arial" pitchFamily="34" charset="0"/>
              <a:ea typeface="PMingLiU" pitchFamily="18" charset="-120"/>
            </a:endParaRPr>
          </a:p>
        </p:txBody>
      </p:sp>
      <p:sp>
        <p:nvSpPr>
          <p:cNvPr id="82947" name="Rectangle 2"/>
          <p:cNvSpPr>
            <a:spLocks noGrp="1" noRot="1" noChangeAspect="1" noChangeArrowheads="1" noTextEdit="1"/>
          </p:cNvSpPr>
          <p:nvPr>
            <p:ph type="sldImg"/>
          </p:nvPr>
        </p:nvSpPr>
        <p:spPr>
          <a:xfrm>
            <a:off x="317500" y="693738"/>
            <a:ext cx="6096000" cy="3429000"/>
          </a:xfrm>
          <a:solidFill>
            <a:srgbClr val="FFFFFF"/>
          </a:solidFill>
          <a:ln/>
        </p:spPr>
      </p:sp>
      <p:sp>
        <p:nvSpPr>
          <p:cNvPr id="82948" name="Rectangle 3"/>
          <p:cNvSpPr>
            <a:spLocks noGrp="1" noChangeArrowheads="1"/>
          </p:cNvSpPr>
          <p:nvPr>
            <p:ph type="body" idx="1"/>
          </p:nvPr>
        </p:nvSpPr>
        <p:spPr>
          <a:xfrm>
            <a:off x="685800" y="4343400"/>
            <a:ext cx="5486400" cy="4114800"/>
          </a:xfrm>
          <a:prstGeom prst="rect">
            <a:avLst/>
          </a:prstGeom>
          <a:solidFill>
            <a:srgbClr val="FFFFFF"/>
          </a:solidFill>
          <a:ln>
            <a:solidFill>
              <a:srgbClr val="000000"/>
            </a:solidFill>
            <a:miter lim="800000"/>
            <a:headEnd/>
            <a:tailEnd/>
          </a:ln>
        </p:spPr>
        <p:txBody>
          <a:bodyPr/>
          <a:lstStyle/>
          <a:p>
            <a:pPr eaLnBrk="1" hangingPunct="1"/>
            <a:endParaRPr lang="zh-CN" alt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A4947472-7AB3-4B9E-B81B-F0E189E6A45D}" type="slidenum">
              <a:rPr lang="en-US" altLang="zh-TW" sz="1200" smtClean="0">
                <a:latin typeface="Arial" pitchFamily="34" charset="0"/>
                <a:ea typeface="PMingLiU" pitchFamily="18" charset="-120"/>
              </a:rPr>
              <a:pPr/>
              <a:t>18</a:t>
            </a:fld>
            <a:endParaRPr lang="en-US" altLang="zh-TW" sz="1200" smtClean="0">
              <a:latin typeface="Arial" pitchFamily="34" charset="0"/>
              <a:ea typeface="PMingLiU" pitchFamily="18" charset="-120"/>
            </a:endParaRPr>
          </a:p>
        </p:txBody>
      </p:sp>
      <p:sp>
        <p:nvSpPr>
          <p:cNvPr id="91139" name="Rectangle 2"/>
          <p:cNvSpPr>
            <a:spLocks noGrp="1" noRot="1" noChangeAspect="1" noChangeArrowheads="1" noTextEdit="1"/>
          </p:cNvSpPr>
          <p:nvPr>
            <p:ph type="sldImg"/>
          </p:nvPr>
        </p:nvSpPr>
        <p:spPr>
          <a:xfrm>
            <a:off x="317500" y="693738"/>
            <a:ext cx="6096000" cy="3429000"/>
          </a:xfrm>
          <a:ln/>
        </p:spPr>
      </p:sp>
      <p:sp>
        <p:nvSpPr>
          <p:cNvPr id="91140"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B81D5DA7-49D4-40EE-82DB-B51C9D32AC31}"/>
              </a:ext>
            </a:extLst>
          </p:cNvPr>
          <p:cNvPicPr>
            <a:picLocks noChangeAspect="1"/>
          </p:cNvPicPr>
          <p:nvPr/>
        </p:nvPicPr>
        <p:blipFill>
          <a:blip r:embed="rId2"/>
          <a:stretch>
            <a:fillRect/>
          </a:stretch>
        </p:blipFill>
        <p:spPr>
          <a:xfrm>
            <a:off x="8626012" y="4575116"/>
            <a:ext cx="517988" cy="524011"/>
          </a:xfrm>
          <a:prstGeom prst="rect">
            <a:avLst/>
          </a:prstGeom>
        </p:spPr>
      </p:pic>
      <p:pic>
        <p:nvPicPr>
          <p:cNvPr id="17" name="图片 16">
            <a:extLst>
              <a:ext uri="{FF2B5EF4-FFF2-40B4-BE49-F238E27FC236}">
                <a16:creationId xmlns:a16="http://schemas.microsoft.com/office/drawing/2014/main" xmlns="" id="{BA4D9301-C9DD-4D52-A95F-9AB30FEEF7AC}"/>
              </a:ext>
            </a:extLst>
          </p:cNvPr>
          <p:cNvPicPr>
            <a:picLocks noChangeAspect="1"/>
          </p:cNvPicPr>
          <p:nvPr/>
        </p:nvPicPr>
        <p:blipFill>
          <a:blip r:embed="rId3"/>
          <a:stretch>
            <a:fillRect/>
          </a:stretch>
        </p:blipFill>
        <p:spPr>
          <a:xfrm>
            <a:off x="8706421" y="4637136"/>
            <a:ext cx="408562" cy="405411"/>
          </a:xfrm>
          <a:prstGeom prst="rect">
            <a:avLst/>
          </a:prstGeom>
        </p:spPr>
      </p:pic>
    </p:spTree>
    <p:extLst>
      <p:ext uri="{BB962C8B-B14F-4D97-AF65-F5344CB8AC3E}">
        <p14:creationId xmlns:p14="http://schemas.microsoft.com/office/powerpoint/2010/main" val="445684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D7F9A8-98C9-40DD-8F5A-2DD9A01F3176}"/>
              </a:ext>
            </a:extLst>
          </p:cNvPr>
          <p:cNvSpPr>
            <a:spLocks noGrp="1"/>
          </p:cNvSpPr>
          <p:nvPr>
            <p:ph type="title"/>
          </p:nvPr>
        </p:nvSpPr>
        <p:spPr>
          <a:xfrm>
            <a:off x="388701" y="534043"/>
            <a:ext cx="7886700" cy="510059"/>
          </a:xfrm>
          <a:prstGeom prst="rect">
            <a:avLst/>
          </a:prstGeom>
        </p:spPr>
        <p:txBody>
          <a:bodyPr/>
          <a:lstStyle>
            <a:lvl1pPr>
              <a:defRPr sz="2800">
                <a:latin typeface="等线" panose="02010600030101010101" pitchFamily="2" charset="-122"/>
                <a:ea typeface="等线" panose="02010600030101010101" pitchFamily="2" charset="-122"/>
              </a:defRPr>
            </a:lvl1pPr>
          </a:lstStyle>
          <a:p>
            <a:r>
              <a:rPr lang="zh-CN" altLang="en-US"/>
              <a:t>单击此处编辑母版标题样式</a:t>
            </a:r>
          </a:p>
        </p:txBody>
      </p:sp>
    </p:spTree>
    <p:extLst>
      <p:ext uri="{BB962C8B-B14F-4D97-AF65-F5344CB8AC3E}">
        <p14:creationId xmlns:p14="http://schemas.microsoft.com/office/powerpoint/2010/main" val="54424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21910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8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608910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754843"/>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76517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直接连接符 24">
            <a:extLst>
              <a:ext uri="{FF2B5EF4-FFF2-40B4-BE49-F238E27FC236}">
                <a16:creationId xmlns:a16="http://schemas.microsoft.com/office/drawing/2014/main" xmlns="" id="{E68D5B65-C2D3-4E78-8B49-F34E8A1C632F}"/>
              </a:ext>
            </a:extLst>
          </p:cNvPr>
          <p:cNvCxnSpPr>
            <a:cxnSpLocks/>
          </p:cNvCxnSpPr>
          <p:nvPr/>
        </p:nvCxnSpPr>
        <p:spPr>
          <a:xfrm>
            <a:off x="15240" y="428017"/>
            <a:ext cx="8257135" cy="0"/>
          </a:xfrm>
          <a:prstGeom prst="line">
            <a:avLst/>
          </a:prstGeom>
          <a:ln w="12700">
            <a:solidFill>
              <a:schemeClr val="tx2">
                <a:lumMod val="60000"/>
                <a:lumOff val="40000"/>
              </a:schemeClr>
            </a:solidFill>
          </a:ln>
        </p:spPr>
        <p:style>
          <a:lnRef idx="1">
            <a:schemeClr val="accent5"/>
          </a:lnRef>
          <a:fillRef idx="0">
            <a:schemeClr val="accent5"/>
          </a:fillRef>
          <a:effectRef idx="0">
            <a:schemeClr val="accent5"/>
          </a:effectRef>
          <a:fontRef idx="minor">
            <a:schemeClr val="tx1"/>
          </a:fontRef>
        </p:style>
      </p:cxnSp>
      <p:cxnSp>
        <p:nvCxnSpPr>
          <p:cNvPr id="27" name="直接连接符 26">
            <a:extLst>
              <a:ext uri="{FF2B5EF4-FFF2-40B4-BE49-F238E27FC236}">
                <a16:creationId xmlns:a16="http://schemas.microsoft.com/office/drawing/2014/main" xmlns="" id="{20B6EBF4-A9F0-48EB-91E7-0AF57FD5EDCD}"/>
              </a:ext>
            </a:extLst>
          </p:cNvPr>
          <p:cNvCxnSpPr>
            <a:cxnSpLocks/>
          </p:cNvCxnSpPr>
          <p:nvPr/>
        </p:nvCxnSpPr>
        <p:spPr>
          <a:xfrm>
            <a:off x="609600" y="4839607"/>
            <a:ext cx="8056617" cy="28414"/>
          </a:xfrm>
          <a:prstGeom prst="line">
            <a:avLst/>
          </a:prstGeom>
          <a:ln w="12700">
            <a:solidFill>
              <a:schemeClr val="tx2">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8" name="文本框 27">
            <a:extLst>
              <a:ext uri="{FF2B5EF4-FFF2-40B4-BE49-F238E27FC236}">
                <a16:creationId xmlns:a16="http://schemas.microsoft.com/office/drawing/2014/main" xmlns="" id="{BE07C884-7C1D-4C57-94AE-93FEE60C07C3}"/>
              </a:ext>
            </a:extLst>
          </p:cNvPr>
          <p:cNvSpPr txBox="1"/>
          <p:nvPr/>
        </p:nvSpPr>
        <p:spPr>
          <a:xfrm>
            <a:off x="29017" y="4683232"/>
            <a:ext cx="816803" cy="307777"/>
          </a:xfrm>
          <a:prstGeom prst="rect">
            <a:avLst/>
          </a:prstGeom>
          <a:noFill/>
        </p:spPr>
        <p:txBody>
          <a:bodyPr wrap="square" rtlCol="0">
            <a:spAutoFit/>
          </a:bodyPr>
          <a:lstStyle/>
          <a:p>
            <a:r>
              <a:rPr lang="en-US" altLang="zh-CN" sz="1400" dirty="0">
                <a:solidFill>
                  <a:schemeClr val="accent1">
                    <a:lumMod val="75000"/>
                  </a:schemeClr>
                </a:solidFill>
                <a:latin typeface="等线" panose="02010600030101010101" pitchFamily="2" charset="-122"/>
                <a:ea typeface="等线" panose="02010600030101010101" pitchFamily="2" charset="-122"/>
              </a:rPr>
              <a:t>ZUCC</a:t>
            </a:r>
            <a:endParaRPr lang="zh-CN" altLang="en-US" sz="1400" dirty="0">
              <a:solidFill>
                <a:schemeClr val="accent1">
                  <a:lumMod val="75000"/>
                </a:schemeClr>
              </a:solidFill>
              <a:latin typeface="等线" panose="02010600030101010101" pitchFamily="2" charset="-122"/>
              <a:ea typeface="等线" panose="02010600030101010101" pitchFamily="2" charset="-122"/>
            </a:endParaRPr>
          </a:p>
        </p:txBody>
      </p:sp>
      <p:sp>
        <p:nvSpPr>
          <p:cNvPr id="29" name="文本框 28">
            <a:extLst>
              <a:ext uri="{FF2B5EF4-FFF2-40B4-BE49-F238E27FC236}">
                <a16:creationId xmlns:a16="http://schemas.microsoft.com/office/drawing/2014/main" xmlns="" id="{EE5C0A51-2F57-40DA-BA00-6E8173F854FA}"/>
              </a:ext>
            </a:extLst>
          </p:cNvPr>
          <p:cNvSpPr txBox="1"/>
          <p:nvPr/>
        </p:nvSpPr>
        <p:spPr>
          <a:xfrm>
            <a:off x="0" y="76507"/>
            <a:ext cx="1972961" cy="307777"/>
          </a:xfrm>
          <a:prstGeom prst="rect">
            <a:avLst/>
          </a:prstGeom>
          <a:noFill/>
        </p:spPr>
        <p:txBody>
          <a:bodyPr wrap="square" rtlCol="0">
            <a:spAutoFit/>
          </a:bodyPr>
          <a:lstStyle/>
          <a:p>
            <a:r>
              <a:rPr lang="zh-CN" altLang="en-US"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rPr>
              <a:t>计算机网络</a:t>
            </a:r>
            <a:r>
              <a:rPr lang="en-US" altLang="zh-CN"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rPr>
              <a:t>--</a:t>
            </a:r>
            <a:r>
              <a:rPr lang="zh-CN" altLang="en-US"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rPr>
              <a:t>第二章</a:t>
            </a:r>
          </a:p>
        </p:txBody>
      </p:sp>
      <p:pic>
        <p:nvPicPr>
          <p:cNvPr id="30" name="图片 29">
            <a:extLst>
              <a:ext uri="{FF2B5EF4-FFF2-40B4-BE49-F238E27FC236}">
                <a16:creationId xmlns:a16="http://schemas.microsoft.com/office/drawing/2014/main" xmlns="" id="{BC2D827A-2392-49CB-A25A-FC078A7E927E}"/>
              </a:ext>
            </a:extLst>
          </p:cNvPr>
          <p:cNvPicPr>
            <a:picLocks noChangeAspect="1"/>
          </p:cNvPicPr>
          <p:nvPr/>
        </p:nvPicPr>
        <p:blipFill>
          <a:blip r:embed="rId9"/>
          <a:stretch>
            <a:fillRect/>
          </a:stretch>
        </p:blipFill>
        <p:spPr>
          <a:xfrm>
            <a:off x="8626680" y="4632225"/>
            <a:ext cx="408562" cy="405411"/>
          </a:xfrm>
          <a:prstGeom prst="rect">
            <a:avLst/>
          </a:prstGeom>
        </p:spPr>
      </p:pic>
      <p:grpSp>
        <p:nvGrpSpPr>
          <p:cNvPr id="31" name="Group 8">
            <a:extLst>
              <a:ext uri="{FF2B5EF4-FFF2-40B4-BE49-F238E27FC236}">
                <a16:creationId xmlns:a16="http://schemas.microsoft.com/office/drawing/2014/main" xmlns="" id="{108F467C-66CF-4EAD-B96E-D7DFD8B2E574}"/>
              </a:ext>
            </a:extLst>
          </p:cNvPr>
          <p:cNvGrpSpPr>
            <a:grpSpLocks/>
          </p:cNvGrpSpPr>
          <p:nvPr/>
        </p:nvGrpSpPr>
        <p:grpSpPr bwMode="auto">
          <a:xfrm>
            <a:off x="8359140" y="76507"/>
            <a:ext cx="731520" cy="1169661"/>
            <a:chOff x="5136" y="960"/>
            <a:chExt cx="528" cy="864"/>
          </a:xfrm>
        </p:grpSpPr>
        <p:sp>
          <p:nvSpPr>
            <p:cNvPr id="32" name="Oval 9">
              <a:extLst>
                <a:ext uri="{FF2B5EF4-FFF2-40B4-BE49-F238E27FC236}">
                  <a16:creationId xmlns:a16="http://schemas.microsoft.com/office/drawing/2014/main" xmlns="" id="{31FC74BB-6F25-4060-86D9-DBD35B568A72}"/>
                </a:ext>
              </a:extLst>
            </p:cNvPr>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3" name="Oval 10">
              <a:extLst>
                <a:ext uri="{FF2B5EF4-FFF2-40B4-BE49-F238E27FC236}">
                  <a16:creationId xmlns:a16="http://schemas.microsoft.com/office/drawing/2014/main" xmlns="" id="{90129B69-3E13-4CDA-B015-2F7ED4FA80CC}"/>
                </a:ext>
              </a:extLst>
            </p:cNvPr>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4" name="Oval 11">
              <a:extLst>
                <a:ext uri="{FF2B5EF4-FFF2-40B4-BE49-F238E27FC236}">
                  <a16:creationId xmlns:a16="http://schemas.microsoft.com/office/drawing/2014/main" xmlns="" id="{0D287C77-61DD-4C28-A72B-5B97844932A6}"/>
                </a:ext>
              </a:extLst>
            </p:cNvPr>
            <p:cNvSpPr>
              <a:spLocks noChangeArrowheads="1"/>
            </p:cNvSpPr>
            <p:nvPr/>
          </p:nvSpPr>
          <p:spPr bwMode="auto">
            <a:xfrm>
              <a:off x="5360" y="960"/>
              <a:ext cx="76"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5" name="Oval 12">
              <a:extLst>
                <a:ext uri="{FF2B5EF4-FFF2-40B4-BE49-F238E27FC236}">
                  <a16:creationId xmlns:a16="http://schemas.microsoft.com/office/drawing/2014/main" xmlns="" id="{A5D60A98-274E-4965-85C5-777187E8A536}"/>
                </a:ext>
              </a:extLst>
            </p:cNvPr>
            <p:cNvSpPr>
              <a:spLocks noChangeArrowheads="1"/>
            </p:cNvSpPr>
            <p:nvPr/>
          </p:nvSpPr>
          <p:spPr bwMode="auto">
            <a:xfrm>
              <a:off x="5136" y="1072"/>
              <a:ext cx="80"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6" name="Oval 13">
              <a:extLst>
                <a:ext uri="{FF2B5EF4-FFF2-40B4-BE49-F238E27FC236}">
                  <a16:creationId xmlns:a16="http://schemas.microsoft.com/office/drawing/2014/main" xmlns="" id="{D256D65F-8E36-402A-B064-5D9CC3F347B7}"/>
                </a:ext>
              </a:extLst>
            </p:cNvPr>
            <p:cNvSpPr>
              <a:spLocks noChangeArrowheads="1"/>
            </p:cNvSpPr>
            <p:nvPr/>
          </p:nvSpPr>
          <p:spPr bwMode="auto">
            <a:xfrm>
              <a:off x="5248" y="1072"/>
              <a:ext cx="79"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7" name="Oval 14">
              <a:extLst>
                <a:ext uri="{FF2B5EF4-FFF2-40B4-BE49-F238E27FC236}">
                  <a16:creationId xmlns:a16="http://schemas.microsoft.com/office/drawing/2014/main" xmlns="" id="{649F110D-7A59-4736-A816-32C5157EB548}"/>
                </a:ext>
              </a:extLst>
            </p:cNvPr>
            <p:cNvSpPr>
              <a:spLocks noChangeArrowheads="1"/>
            </p:cNvSpPr>
            <p:nvPr/>
          </p:nvSpPr>
          <p:spPr bwMode="auto">
            <a:xfrm>
              <a:off x="5360" y="1072"/>
              <a:ext cx="76"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8" name="Oval 15">
              <a:extLst>
                <a:ext uri="{FF2B5EF4-FFF2-40B4-BE49-F238E27FC236}">
                  <a16:creationId xmlns:a16="http://schemas.microsoft.com/office/drawing/2014/main" xmlns="" id="{E9FAEF0B-DFDB-4ECA-9263-17B632B1DE4D}"/>
                </a:ext>
              </a:extLst>
            </p:cNvPr>
            <p:cNvSpPr>
              <a:spLocks noChangeArrowheads="1"/>
            </p:cNvSpPr>
            <p:nvPr/>
          </p:nvSpPr>
          <p:spPr bwMode="auto">
            <a:xfrm>
              <a:off x="5472" y="1072"/>
              <a:ext cx="73" cy="77"/>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39" name="Oval 16">
              <a:extLst>
                <a:ext uri="{FF2B5EF4-FFF2-40B4-BE49-F238E27FC236}">
                  <a16:creationId xmlns:a16="http://schemas.microsoft.com/office/drawing/2014/main" xmlns="" id="{B7B6E504-BFB5-4733-87F0-CBDB7DCFB2DD}"/>
                </a:ext>
              </a:extLst>
            </p:cNvPr>
            <p:cNvSpPr>
              <a:spLocks noChangeArrowheads="1"/>
            </p:cNvSpPr>
            <p:nvPr/>
          </p:nvSpPr>
          <p:spPr bwMode="auto">
            <a:xfrm>
              <a:off x="5136" y="1184"/>
              <a:ext cx="80" cy="73"/>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0" name="Oval 17">
              <a:extLst>
                <a:ext uri="{FF2B5EF4-FFF2-40B4-BE49-F238E27FC236}">
                  <a16:creationId xmlns:a16="http://schemas.microsoft.com/office/drawing/2014/main" xmlns="" id="{3E53A173-06EB-428F-8C83-066165ABE921}"/>
                </a:ext>
              </a:extLst>
            </p:cNvPr>
            <p:cNvSpPr>
              <a:spLocks noChangeArrowheads="1"/>
            </p:cNvSpPr>
            <p:nvPr/>
          </p:nvSpPr>
          <p:spPr bwMode="auto">
            <a:xfrm>
              <a:off x="5248" y="1184"/>
              <a:ext cx="79" cy="73"/>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1" name="Oval 18">
              <a:extLst>
                <a:ext uri="{FF2B5EF4-FFF2-40B4-BE49-F238E27FC236}">
                  <a16:creationId xmlns:a16="http://schemas.microsoft.com/office/drawing/2014/main" xmlns="" id="{7377DCDA-F251-4AC8-9692-0ECD8E4AB3C5}"/>
                </a:ext>
              </a:extLst>
            </p:cNvPr>
            <p:cNvSpPr>
              <a:spLocks noChangeArrowheads="1"/>
            </p:cNvSpPr>
            <p:nvPr/>
          </p:nvSpPr>
          <p:spPr bwMode="auto">
            <a:xfrm>
              <a:off x="5360" y="1184"/>
              <a:ext cx="76" cy="73"/>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2" name="Oval 19">
              <a:extLst>
                <a:ext uri="{FF2B5EF4-FFF2-40B4-BE49-F238E27FC236}">
                  <a16:creationId xmlns:a16="http://schemas.microsoft.com/office/drawing/2014/main" xmlns="" id="{E7A3B542-551C-426D-9750-19FBF50339BD}"/>
                </a:ext>
              </a:extLst>
            </p:cNvPr>
            <p:cNvSpPr>
              <a:spLocks noChangeArrowheads="1"/>
            </p:cNvSpPr>
            <p:nvPr/>
          </p:nvSpPr>
          <p:spPr bwMode="auto">
            <a:xfrm>
              <a:off x="5472" y="1184"/>
              <a:ext cx="73" cy="73"/>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3" name="Oval 20">
              <a:extLst>
                <a:ext uri="{FF2B5EF4-FFF2-40B4-BE49-F238E27FC236}">
                  <a16:creationId xmlns:a16="http://schemas.microsoft.com/office/drawing/2014/main" xmlns="" id="{2CBA026B-117E-41C0-B6AD-2695C5135899}"/>
                </a:ext>
              </a:extLst>
            </p:cNvPr>
            <p:cNvSpPr>
              <a:spLocks noChangeArrowheads="1"/>
            </p:cNvSpPr>
            <p:nvPr/>
          </p:nvSpPr>
          <p:spPr bwMode="auto">
            <a:xfrm>
              <a:off x="5584" y="1184"/>
              <a:ext cx="80" cy="73"/>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44" name="Oval 21">
              <a:extLst>
                <a:ext uri="{FF2B5EF4-FFF2-40B4-BE49-F238E27FC236}">
                  <a16:creationId xmlns:a16="http://schemas.microsoft.com/office/drawing/2014/main" xmlns="" id="{856663E3-741A-471D-A3A8-C76A97B5DF1E}"/>
                </a:ext>
              </a:extLst>
            </p:cNvPr>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5" name="Oval 22">
              <a:extLst>
                <a:ext uri="{FF2B5EF4-FFF2-40B4-BE49-F238E27FC236}">
                  <a16:creationId xmlns:a16="http://schemas.microsoft.com/office/drawing/2014/main" xmlns="" id="{A7438330-784F-4914-A028-49DED98C4129}"/>
                </a:ext>
              </a:extLst>
            </p:cNvPr>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6" name="Oval 23">
              <a:extLst>
                <a:ext uri="{FF2B5EF4-FFF2-40B4-BE49-F238E27FC236}">
                  <a16:creationId xmlns:a16="http://schemas.microsoft.com/office/drawing/2014/main" xmlns="" id="{6433B4FA-13F3-41AA-A454-0D415E97E407}"/>
                </a:ext>
              </a:extLst>
            </p:cNvPr>
            <p:cNvSpPr>
              <a:spLocks noChangeArrowheads="1"/>
            </p:cNvSpPr>
            <p:nvPr/>
          </p:nvSpPr>
          <p:spPr bwMode="auto">
            <a:xfrm>
              <a:off x="5360" y="1296"/>
              <a:ext cx="76"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7" name="Oval 24">
              <a:extLst>
                <a:ext uri="{FF2B5EF4-FFF2-40B4-BE49-F238E27FC236}">
                  <a16:creationId xmlns:a16="http://schemas.microsoft.com/office/drawing/2014/main" xmlns="" id="{20C6FE74-720F-4824-8AAD-34F5A6071BF8}"/>
                </a:ext>
              </a:extLst>
            </p:cNvPr>
            <p:cNvSpPr>
              <a:spLocks noChangeArrowheads="1"/>
            </p:cNvSpPr>
            <p:nvPr/>
          </p:nvSpPr>
          <p:spPr bwMode="auto">
            <a:xfrm>
              <a:off x="5472" y="1296"/>
              <a:ext cx="73"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48" name="Oval 25">
              <a:extLst>
                <a:ext uri="{FF2B5EF4-FFF2-40B4-BE49-F238E27FC236}">
                  <a16:creationId xmlns:a16="http://schemas.microsoft.com/office/drawing/2014/main" xmlns="" id="{7BC8CE2F-B86F-496F-A800-9CA0597D0F0B}"/>
                </a:ext>
              </a:extLst>
            </p:cNvPr>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9" name="Oval 26">
              <a:extLst>
                <a:ext uri="{FF2B5EF4-FFF2-40B4-BE49-F238E27FC236}">
                  <a16:creationId xmlns:a16="http://schemas.microsoft.com/office/drawing/2014/main" xmlns="" id="{74A2D120-6637-4A84-B6E3-E883C7E596BA}"/>
                </a:ext>
              </a:extLst>
            </p:cNvPr>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50" name="Oval 27">
              <a:extLst>
                <a:ext uri="{FF2B5EF4-FFF2-40B4-BE49-F238E27FC236}">
                  <a16:creationId xmlns:a16="http://schemas.microsoft.com/office/drawing/2014/main" xmlns="" id="{00F753A8-295B-4CE0-AF6A-87C7A8789A89}"/>
                </a:ext>
              </a:extLst>
            </p:cNvPr>
            <p:cNvSpPr>
              <a:spLocks noChangeArrowheads="1"/>
            </p:cNvSpPr>
            <p:nvPr/>
          </p:nvSpPr>
          <p:spPr bwMode="auto">
            <a:xfrm>
              <a:off x="5360" y="1408"/>
              <a:ext cx="76"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1" name="Oval 28">
              <a:extLst>
                <a:ext uri="{FF2B5EF4-FFF2-40B4-BE49-F238E27FC236}">
                  <a16:creationId xmlns:a16="http://schemas.microsoft.com/office/drawing/2014/main" xmlns="" id="{F9DCA61B-1E96-4B0D-B0A6-C48C5867957B}"/>
                </a:ext>
              </a:extLst>
            </p:cNvPr>
            <p:cNvSpPr>
              <a:spLocks noChangeArrowheads="1"/>
            </p:cNvSpPr>
            <p:nvPr/>
          </p:nvSpPr>
          <p:spPr bwMode="auto">
            <a:xfrm>
              <a:off x="5472" y="1408"/>
              <a:ext cx="73"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2" name="Oval 29">
              <a:extLst>
                <a:ext uri="{FF2B5EF4-FFF2-40B4-BE49-F238E27FC236}">
                  <a16:creationId xmlns:a16="http://schemas.microsoft.com/office/drawing/2014/main" xmlns="" id="{2A59CF53-B6E3-456B-B473-F21A73B6928B}"/>
                </a:ext>
              </a:extLst>
            </p:cNvPr>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53" name="Oval 30">
              <a:extLst>
                <a:ext uri="{FF2B5EF4-FFF2-40B4-BE49-F238E27FC236}">
                  <a16:creationId xmlns:a16="http://schemas.microsoft.com/office/drawing/2014/main" xmlns="" id="{A429B4D4-00DB-4591-B1D2-52630CDCABEB}"/>
                </a:ext>
              </a:extLst>
            </p:cNvPr>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54" name="Oval 31">
              <a:extLst>
                <a:ext uri="{FF2B5EF4-FFF2-40B4-BE49-F238E27FC236}">
                  <a16:creationId xmlns:a16="http://schemas.microsoft.com/office/drawing/2014/main" xmlns="" id="{B6C39674-7DB4-4DAE-A187-999662020456}"/>
                </a:ext>
              </a:extLst>
            </p:cNvPr>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5" name="Oval 32">
              <a:extLst>
                <a:ext uri="{FF2B5EF4-FFF2-40B4-BE49-F238E27FC236}">
                  <a16:creationId xmlns:a16="http://schemas.microsoft.com/office/drawing/2014/main" xmlns="" id="{5349CC41-8E95-4D25-AB71-9D11EDFB75F6}"/>
                </a:ext>
              </a:extLst>
            </p:cNvPr>
            <p:cNvSpPr>
              <a:spLocks noChangeArrowheads="1"/>
            </p:cNvSpPr>
            <p:nvPr/>
          </p:nvSpPr>
          <p:spPr bwMode="auto">
            <a:xfrm>
              <a:off x="5360" y="1520"/>
              <a:ext cx="76"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6" name="Oval 33">
              <a:extLst>
                <a:ext uri="{FF2B5EF4-FFF2-40B4-BE49-F238E27FC236}">
                  <a16:creationId xmlns:a16="http://schemas.microsoft.com/office/drawing/2014/main" xmlns="" id="{E72D1326-4224-4E28-8F96-D69C52CC343E}"/>
                </a:ext>
              </a:extLst>
            </p:cNvPr>
            <p:cNvSpPr>
              <a:spLocks noChangeArrowheads="1"/>
            </p:cNvSpPr>
            <p:nvPr/>
          </p:nvSpPr>
          <p:spPr bwMode="auto">
            <a:xfrm>
              <a:off x="5472" y="1520"/>
              <a:ext cx="73" cy="79"/>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57" name="Oval 34">
              <a:extLst>
                <a:ext uri="{FF2B5EF4-FFF2-40B4-BE49-F238E27FC236}">
                  <a16:creationId xmlns:a16="http://schemas.microsoft.com/office/drawing/2014/main" xmlns="" id="{10C18D2C-7102-449F-9912-BFBF212F21C9}"/>
                </a:ext>
              </a:extLst>
            </p:cNvPr>
            <p:cNvSpPr>
              <a:spLocks noChangeArrowheads="1"/>
            </p:cNvSpPr>
            <p:nvPr/>
          </p:nvSpPr>
          <p:spPr bwMode="auto">
            <a:xfrm>
              <a:off x="5136" y="1632"/>
              <a:ext cx="80" cy="75"/>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8" name="Oval 35">
              <a:extLst>
                <a:ext uri="{FF2B5EF4-FFF2-40B4-BE49-F238E27FC236}">
                  <a16:creationId xmlns:a16="http://schemas.microsoft.com/office/drawing/2014/main" xmlns="" id="{03D22251-E12A-4850-B1DF-6F7926CC890B}"/>
                </a:ext>
              </a:extLst>
            </p:cNvPr>
            <p:cNvSpPr>
              <a:spLocks noChangeArrowheads="1"/>
            </p:cNvSpPr>
            <p:nvPr/>
          </p:nvSpPr>
          <p:spPr bwMode="auto">
            <a:xfrm>
              <a:off x="5248" y="1632"/>
              <a:ext cx="79" cy="75"/>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9" name="Oval 36">
              <a:extLst>
                <a:ext uri="{FF2B5EF4-FFF2-40B4-BE49-F238E27FC236}">
                  <a16:creationId xmlns:a16="http://schemas.microsoft.com/office/drawing/2014/main" xmlns="" id="{C0ACD300-C9F5-4D44-B572-DB888F718233}"/>
                </a:ext>
              </a:extLst>
            </p:cNvPr>
            <p:cNvSpPr>
              <a:spLocks noChangeArrowheads="1"/>
            </p:cNvSpPr>
            <p:nvPr/>
          </p:nvSpPr>
          <p:spPr bwMode="auto">
            <a:xfrm>
              <a:off x="5360" y="1632"/>
              <a:ext cx="76" cy="75"/>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0" name="Oval 37">
              <a:extLst>
                <a:ext uri="{FF2B5EF4-FFF2-40B4-BE49-F238E27FC236}">
                  <a16:creationId xmlns:a16="http://schemas.microsoft.com/office/drawing/2014/main" xmlns="" id="{596118C8-E666-45A5-A072-139C5B4524B8}"/>
                </a:ext>
              </a:extLst>
            </p:cNvPr>
            <p:cNvSpPr>
              <a:spLocks noChangeArrowheads="1"/>
            </p:cNvSpPr>
            <p:nvPr/>
          </p:nvSpPr>
          <p:spPr bwMode="auto">
            <a:xfrm>
              <a:off x="5472" y="1632"/>
              <a:ext cx="73" cy="75"/>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1" name="Oval 38">
              <a:extLst>
                <a:ext uri="{FF2B5EF4-FFF2-40B4-BE49-F238E27FC236}">
                  <a16:creationId xmlns:a16="http://schemas.microsoft.com/office/drawing/2014/main" xmlns="" id="{B816426C-AFFB-46C1-ADB2-16B327C60E1C}"/>
                </a:ext>
              </a:extLst>
            </p:cNvPr>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2" name="Oval 39">
              <a:extLst>
                <a:ext uri="{FF2B5EF4-FFF2-40B4-BE49-F238E27FC236}">
                  <a16:creationId xmlns:a16="http://schemas.microsoft.com/office/drawing/2014/main" xmlns="" id="{F5A70F36-5FB6-405F-BA93-8D7BEE6A4CB3}"/>
                </a:ext>
              </a:extLst>
            </p:cNvPr>
            <p:cNvSpPr>
              <a:spLocks noChangeArrowheads="1"/>
            </p:cNvSpPr>
            <p:nvPr/>
          </p:nvSpPr>
          <p:spPr bwMode="auto">
            <a:xfrm>
              <a:off x="5472" y="1744"/>
              <a:ext cx="73" cy="80"/>
            </a:xfrm>
            <a:prstGeom prst="ellipse">
              <a:avLst/>
            </a:prstGeom>
            <a:solidFill>
              <a:schemeClr val="folHlink"/>
            </a:solidFill>
            <a:ln w="9525">
              <a:noFill/>
              <a:round/>
              <a:headEnd/>
              <a:tailEnd/>
            </a:ln>
            <a:effectLst/>
          </p:spPr>
          <p:txBody>
            <a:bodyPr wrap="none" anchor="ctr"/>
            <a:lstStyle/>
            <a:p>
              <a:pPr>
                <a:defRPr/>
              </a:pPr>
              <a:endParaRPr lang="zh-CN" altLang="en-US"/>
            </a:p>
          </p:txBody>
        </p:sp>
      </p:grpSp>
    </p:spTree>
    <p:extLst>
      <p:ext uri="{BB962C8B-B14F-4D97-AF65-F5344CB8AC3E}">
        <p14:creationId xmlns:p14="http://schemas.microsoft.com/office/powerpoint/2010/main" val="274812846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50" r:id="rId4"/>
    <p:sldLayoutId id="2147483664" r:id="rId5"/>
    <p:sldLayoutId id="2147483665" r:id="rId6"/>
    <p:sldLayoutId id="2147483666" r:id="rId7"/>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wmf"/><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7.wmf"/><Relationship Id="rId4" Type="http://schemas.openxmlformats.org/officeDocument/2006/relationships/oleObject" Target="../embeddings/oleObject1.bin"/></Relationships>
</file>

<file path=ppt/slides/_rels/slide10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6.w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7.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jpe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vmlDrawing" Target="../drawings/vmlDrawing3.vml"/><Relationship Id="rId5" Type="http://schemas.openxmlformats.org/officeDocument/2006/relationships/image" Target="../media/image26.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hyperlink" Target="http://news.sina.com.cn/c/2009-10-06/181316401225s.shtml" TargetMode="External"/><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29.wmf"/><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28.wmf"/><Relationship Id="rId4" Type="http://schemas.openxmlformats.org/officeDocument/2006/relationships/oleObject" Target="../embeddings/oleObject5.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vmlDrawing" Target="../drawings/vmlDrawing5.vml"/><Relationship Id="rId5" Type="http://schemas.openxmlformats.org/officeDocument/2006/relationships/image" Target="../media/image30.wmf"/><Relationship Id="rId4" Type="http://schemas.openxmlformats.org/officeDocument/2006/relationships/oleObject" Target="../embeddings/oleObject7.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33.png"/><Relationship Id="rId4" Type="http://schemas.openxmlformats.org/officeDocument/2006/relationships/oleObject" Target="../embeddings/oleObject8.bin"/></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hyperlink" Target="http://news.onlinedown.net/trends/81693.html"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7.vml"/><Relationship Id="rId4" Type="http://schemas.openxmlformats.org/officeDocument/2006/relationships/image" Target="../media/image37.w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xml"/><Relationship Id="rId1" Type="http://schemas.openxmlformats.org/officeDocument/2006/relationships/vmlDrawing" Target="../drawings/vmlDrawing8.vml"/><Relationship Id="rId4" Type="http://schemas.openxmlformats.org/officeDocument/2006/relationships/image" Target="../media/image38.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9.vml"/><Relationship Id="rId5" Type="http://schemas.openxmlformats.org/officeDocument/2006/relationships/image" Target="../media/image39.wmf"/><Relationship Id="rId4" Type="http://schemas.openxmlformats.org/officeDocument/2006/relationships/oleObject" Target="../embeddings/oleObject11.bin"/></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40.w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xml"/><Relationship Id="rId1" Type="http://schemas.openxmlformats.org/officeDocument/2006/relationships/vmlDrawing" Target="../drawings/vmlDrawing11.vml"/><Relationship Id="rId4" Type="http://schemas.openxmlformats.org/officeDocument/2006/relationships/image" Target="../media/image4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6.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17.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7" y="0"/>
            <a:ext cx="9144000" cy="5143500"/>
          </a:xfrm>
          <a:prstGeom prst="rect">
            <a:avLst/>
          </a:prstGeom>
        </p:spPr>
      </p:pic>
      <p:sp>
        <p:nvSpPr>
          <p:cNvPr id="7" name="矩形 6"/>
          <p:cNvSpPr/>
          <p:nvPr/>
        </p:nvSpPr>
        <p:spPr>
          <a:xfrm>
            <a:off x="3465976" y="991651"/>
            <a:ext cx="5396670" cy="2369880"/>
          </a:xfrm>
          <a:prstGeom prst="rect">
            <a:avLst/>
          </a:prstGeom>
        </p:spPr>
        <p:txBody>
          <a:bodyPr wrap="none">
            <a:spAutoFit/>
          </a:bodyPr>
          <a:lstStyle/>
          <a:p>
            <a:pPr algn="ctr" eaLnBrk="0" hangingPunct="0"/>
            <a:r>
              <a:rPr lang="zh-CN" altLang="en-US" sz="5500" b="1" dirty="0" smtClean="0">
                <a:solidFill>
                  <a:schemeClr val="bg1"/>
                </a:solidFill>
                <a:latin typeface="微软雅黑" panose="020B0503020204020204" pitchFamily="34" charset="-122"/>
                <a:ea typeface="微软雅黑" panose="020B0503020204020204" pitchFamily="34" charset="-122"/>
              </a:rPr>
              <a:t>计算机网络</a:t>
            </a:r>
            <a:endParaRPr lang="en-US" altLang="zh-CN" sz="5500" b="1" dirty="0" smtClean="0">
              <a:solidFill>
                <a:schemeClr val="bg1"/>
              </a:solidFill>
              <a:latin typeface="微软雅黑" panose="020B0503020204020204" pitchFamily="34" charset="-122"/>
              <a:ea typeface="微软雅黑" panose="020B0503020204020204" pitchFamily="34" charset="-122"/>
            </a:endParaRPr>
          </a:p>
          <a:p>
            <a:pPr algn="ctr" eaLnBrk="0" hangingPunct="0"/>
            <a:r>
              <a:rPr lang="en-US" altLang="zh-CN" sz="3800" dirty="0">
                <a:solidFill>
                  <a:schemeClr val="bg1"/>
                </a:solidFill>
                <a:effectLst>
                  <a:outerShdw blurRad="38100" dist="38100" dir="2700000" algn="tl">
                    <a:srgbClr val="000000"/>
                  </a:outerShdw>
                </a:effectLst>
              </a:rPr>
              <a:t>（Computer Networks）</a:t>
            </a:r>
            <a:r>
              <a:rPr lang="en-US" altLang="zh-CN" sz="3800" dirty="0">
                <a:solidFill>
                  <a:schemeClr val="bg1"/>
                </a:solidFill>
                <a:effectLst>
                  <a:outerShdw blurRad="38100" dist="38100" dir="2700000" algn="tl">
                    <a:srgbClr val="000000"/>
                  </a:outerShdw>
                </a:effectLst>
                <a:latin typeface="楷体_GB2312" pitchFamily="49" charset="-122"/>
                <a:ea typeface="楷体_GB2312" pitchFamily="49" charset="-122"/>
              </a:rPr>
              <a:t> </a:t>
            </a:r>
            <a:endParaRPr lang="zh-CN" altLang="en-US" sz="3800" dirty="0">
              <a:solidFill>
                <a:schemeClr val="bg1"/>
              </a:solidFill>
              <a:effectLst>
                <a:outerShdw blurRad="38100" dist="38100" dir="2700000" algn="tl">
                  <a:srgbClr val="000000"/>
                </a:outerShdw>
              </a:effectLst>
              <a:latin typeface="楷体_GB2312" pitchFamily="49" charset="-122"/>
              <a:ea typeface="楷体_GB2312" pitchFamily="49" charset="-122"/>
            </a:endParaRPr>
          </a:p>
          <a:p>
            <a:pPr algn="ctr" eaLnBrk="0" hangingPunct="0"/>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11" name="Rectangle 6">
            <a:extLst>
              <a:ext uri="{FF2B5EF4-FFF2-40B4-BE49-F238E27FC236}">
                <a16:creationId xmlns:a16="http://schemas.microsoft.com/office/drawing/2014/main" xmlns="" id="{1F1FDB6D-33C6-4F4D-8A27-BF4D4353556D}"/>
              </a:ext>
            </a:extLst>
          </p:cNvPr>
          <p:cNvSpPr>
            <a:spLocks noChangeArrowheads="1"/>
          </p:cNvSpPr>
          <p:nvPr/>
        </p:nvSpPr>
        <p:spPr bwMode="auto">
          <a:xfrm>
            <a:off x="38495" y="2340917"/>
            <a:ext cx="234346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2400" dirty="0">
                <a:solidFill>
                  <a:schemeClr val="bg2">
                    <a:lumMod val="90000"/>
                  </a:schemeClr>
                </a:solidFill>
                <a:latin typeface="微软雅黑" pitchFamily="34" charset="-122"/>
                <a:ea typeface="微软雅黑" pitchFamily="34" charset="-122"/>
              </a:rPr>
              <a:t>计算机网络</a:t>
            </a:r>
          </a:p>
        </p:txBody>
      </p:sp>
      <p:cxnSp>
        <p:nvCxnSpPr>
          <p:cNvPr id="12" name="直接连接符 11">
            <a:extLst>
              <a:ext uri="{FF2B5EF4-FFF2-40B4-BE49-F238E27FC236}">
                <a16:creationId xmlns:a16="http://schemas.microsoft.com/office/drawing/2014/main" xmlns="" id="{94B854C4-2AC4-4F66-8139-7ED2680919DB}"/>
              </a:ext>
            </a:extLst>
          </p:cNvPr>
          <p:cNvCxnSpPr/>
          <p:nvPr/>
        </p:nvCxnSpPr>
        <p:spPr>
          <a:xfrm>
            <a:off x="-10718" y="2337742"/>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xmlns="" id="{2CE1E506-A70B-4CD5-812B-460C1EB47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86" y="2889412"/>
            <a:ext cx="1517809" cy="3062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44"/>
          <p:cNvSpPr>
            <a:spLocks noChangeArrowheads="1"/>
          </p:cNvSpPr>
          <p:nvPr/>
        </p:nvSpPr>
        <p:spPr bwMode="auto">
          <a:xfrm>
            <a:off x="3211788" y="2812907"/>
            <a:ext cx="574129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542925" indent="-542925" algn="ctr" eaLnBrk="1" hangingPunct="1">
              <a:lnSpc>
                <a:spcPct val="90000"/>
              </a:lnSpc>
              <a:spcBef>
                <a:spcPts val="600"/>
              </a:spcBef>
              <a:buClr>
                <a:schemeClr val="tx2"/>
              </a:buClr>
              <a:buSzPct val="75000"/>
              <a:defRPr/>
            </a:pPr>
            <a:r>
              <a:rPr lang="zh-CN" altLang="en-US" sz="3200" dirty="0">
                <a:solidFill>
                  <a:srgbClr val="00FFFF"/>
                </a:solidFill>
                <a:effectLst>
                  <a:outerShdw blurRad="38100" dist="38100" dir="2700000" algn="tl">
                    <a:srgbClr val="000000"/>
                  </a:outerShdw>
                </a:effectLst>
                <a:latin typeface="微软雅黑" pitchFamily="34" charset="-122"/>
                <a:ea typeface="微软雅黑" pitchFamily="34" charset="-122"/>
              </a:rPr>
              <a:t>陈 观 林</a:t>
            </a:r>
          </a:p>
          <a:p>
            <a:pPr marL="542925" indent="-542925" algn="ctr" eaLnBrk="1" hangingPunct="1">
              <a:lnSpc>
                <a:spcPct val="90000"/>
              </a:lnSpc>
              <a:spcBef>
                <a:spcPts val="600"/>
              </a:spcBef>
              <a:buClr>
                <a:schemeClr val="tx2"/>
              </a:buClr>
              <a:buSzPct val="75000"/>
              <a:defRPr/>
            </a:pPr>
            <a:r>
              <a:rPr lang="en-US" altLang="zh-CN" sz="2400" dirty="0">
                <a:solidFill>
                  <a:srgbClr val="00FFFF"/>
                </a:solidFill>
                <a:effectLst>
                  <a:outerShdw blurRad="38100" dist="38100" dir="2700000" algn="tl">
                    <a:srgbClr val="000000"/>
                  </a:outerShdw>
                </a:effectLst>
                <a:latin typeface="Arial" pitchFamily="34" charset="0"/>
              </a:rPr>
              <a:t>chenguanlin@zucc.edu.cn</a:t>
            </a:r>
          </a:p>
          <a:p>
            <a:pPr marL="542925" indent="-542925" algn="ctr" eaLnBrk="1" hangingPunct="1">
              <a:lnSpc>
                <a:spcPct val="90000"/>
              </a:lnSpc>
              <a:spcBef>
                <a:spcPts val="600"/>
              </a:spcBef>
              <a:buClr>
                <a:schemeClr val="tx2"/>
              </a:buClr>
              <a:buSzPct val="75000"/>
              <a:defRPr/>
            </a:pPr>
            <a:r>
              <a:rPr lang="en-US" altLang="zh-CN" sz="2800" dirty="0">
                <a:solidFill>
                  <a:srgbClr val="00FFFF"/>
                </a:solidFill>
              </a:rPr>
              <a:t>13588197287(697287)</a:t>
            </a:r>
            <a:endParaRPr lang="en-US" altLang="zh-CN" sz="2800" dirty="0">
              <a:solidFill>
                <a:srgbClr val="00FFFF"/>
              </a:solidFill>
              <a:effectLst>
                <a:outerShdw blurRad="38100" dist="38100" dir="2700000" algn="tl">
                  <a:srgbClr val="000000"/>
                </a:outerShdw>
              </a:effectLst>
              <a:latin typeface="Arial" pitchFamily="34" charset="0"/>
            </a:endParaRPr>
          </a:p>
          <a:p>
            <a:pPr marL="542925" indent="-542925" algn="ctr" eaLnBrk="1" hangingPunct="1">
              <a:lnSpc>
                <a:spcPct val="90000"/>
              </a:lnSpc>
              <a:spcBef>
                <a:spcPts val="600"/>
              </a:spcBef>
              <a:buClr>
                <a:schemeClr val="tx2"/>
              </a:buClr>
              <a:buSzPct val="75000"/>
              <a:defRPr/>
            </a:pPr>
            <a:r>
              <a:rPr lang="zh-CN" altLang="en-US" sz="2400" dirty="0">
                <a:solidFill>
                  <a:srgbClr val="00FFFF"/>
                </a:solidFill>
                <a:effectLst>
                  <a:outerShdw blurRad="38100" dist="38100" dir="2700000" algn="tl">
                    <a:srgbClr val="000000"/>
                  </a:outerShdw>
                </a:effectLst>
                <a:latin typeface="Arial" pitchFamily="34" charset="0"/>
                <a:ea typeface="PMingLiU" pitchFamily="18" charset="-120"/>
              </a:rPr>
              <a:t>20</a:t>
            </a:r>
            <a:r>
              <a:rPr lang="en-US" altLang="zh-CN" sz="2400" dirty="0">
                <a:solidFill>
                  <a:srgbClr val="00FFFF"/>
                </a:solidFill>
                <a:effectLst>
                  <a:outerShdw blurRad="38100" dist="38100" dir="2700000" algn="tl">
                    <a:srgbClr val="000000"/>
                  </a:outerShdw>
                </a:effectLst>
                <a:latin typeface="Arial" pitchFamily="34" charset="0"/>
                <a:ea typeface="PMingLiU" pitchFamily="18" charset="-120"/>
              </a:rPr>
              <a:t>20</a:t>
            </a:r>
            <a:r>
              <a:rPr lang="zh-CN" altLang="en-US" sz="2400" dirty="0" smtClean="0">
                <a:solidFill>
                  <a:srgbClr val="00FFFF"/>
                </a:solidFill>
                <a:effectLst>
                  <a:outerShdw blurRad="38100" dist="38100" dir="2700000" algn="tl">
                    <a:srgbClr val="000000"/>
                  </a:outerShdw>
                </a:effectLst>
                <a:latin typeface="Arial" pitchFamily="34" charset="0"/>
              </a:rPr>
              <a:t>年</a:t>
            </a:r>
            <a:r>
              <a:rPr lang="en-US" altLang="zh-CN" sz="2400" dirty="0">
                <a:solidFill>
                  <a:srgbClr val="00FFFF"/>
                </a:solidFill>
                <a:effectLst>
                  <a:outerShdw blurRad="38100" dist="38100" dir="2700000" algn="tl">
                    <a:srgbClr val="000000"/>
                  </a:outerShdw>
                </a:effectLst>
                <a:latin typeface="Arial" pitchFamily="34" charset="0"/>
              </a:rPr>
              <a:t>3</a:t>
            </a:r>
            <a:r>
              <a:rPr lang="zh-CN" altLang="en-US" sz="2400" dirty="0" smtClean="0">
                <a:solidFill>
                  <a:srgbClr val="00FFFF"/>
                </a:solidFill>
                <a:effectLst>
                  <a:outerShdw blurRad="38100" dist="38100" dir="2700000" algn="tl">
                    <a:srgbClr val="000000"/>
                  </a:outerShdw>
                </a:effectLst>
                <a:latin typeface="Arial" pitchFamily="34" charset="0"/>
                <a:ea typeface="PMingLiU" pitchFamily="18" charset="-120"/>
              </a:rPr>
              <a:t>月</a:t>
            </a:r>
            <a:endParaRPr lang="zh-CN" altLang="en-US" sz="2400" dirty="0">
              <a:solidFill>
                <a:srgbClr val="00FFFF"/>
              </a:solidFill>
              <a:effectLst>
                <a:outerShdw blurRad="38100" dist="38100" dir="2700000" algn="tl">
                  <a:srgbClr val="000000"/>
                </a:outerShdw>
              </a:effectLst>
              <a:latin typeface="Arial" pitchFamily="34" charset="0"/>
              <a:ea typeface="PMingLiU" pitchFamily="18" charset="-120"/>
            </a:endParaRPr>
          </a:p>
        </p:txBody>
      </p:sp>
    </p:spTree>
    <p:extLst>
      <p:ext uri="{BB962C8B-B14F-4D97-AF65-F5344CB8AC3E}">
        <p14:creationId xmlns:p14="http://schemas.microsoft.com/office/powerpoint/2010/main" val="1843648463"/>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Object 4"/>
          <p:cNvGraphicFramePr>
            <a:graphicFrameLocks noChangeAspect="1"/>
          </p:cNvGraphicFramePr>
          <p:nvPr>
            <p:extLst>
              <p:ext uri="{D42A27DB-BD31-4B8C-83A1-F6EECF244321}">
                <p14:modId xmlns:p14="http://schemas.microsoft.com/office/powerpoint/2010/main" val="464906976"/>
              </p:ext>
            </p:extLst>
          </p:nvPr>
        </p:nvGraphicFramePr>
        <p:xfrm>
          <a:off x="1600200" y="663680"/>
          <a:ext cx="5791200" cy="1552575"/>
        </p:xfrm>
        <a:graphic>
          <a:graphicData uri="http://schemas.openxmlformats.org/presentationml/2006/ole">
            <mc:AlternateContent xmlns:mc="http://schemas.openxmlformats.org/markup-compatibility/2006">
              <mc:Choice xmlns:v="urn:schemas-microsoft-com:vml" Requires="v">
                <p:oleObj spid="_x0000_s8248" name="VISIO" r:id="rId4" imgW="3383280" imgH="1211580" progId="Visio.Drawing.6">
                  <p:embed/>
                </p:oleObj>
              </mc:Choice>
              <mc:Fallback>
                <p:oleObj name="VISIO" r:id="rId4" imgW="3383280" imgH="121158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663680"/>
                        <a:ext cx="5791200" cy="1552575"/>
                      </a:xfrm>
                      <a:prstGeom prst="rect">
                        <a:avLst/>
                      </a:prstGeom>
                      <a:solidFill>
                        <a:srgbClr val="66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411" name="Object 5"/>
          <p:cNvGraphicFramePr>
            <a:graphicFrameLocks noChangeAspect="1"/>
          </p:cNvGraphicFramePr>
          <p:nvPr>
            <p:extLst>
              <p:ext uri="{D42A27DB-BD31-4B8C-83A1-F6EECF244321}">
                <p14:modId xmlns:p14="http://schemas.microsoft.com/office/powerpoint/2010/main" val="1892526360"/>
              </p:ext>
            </p:extLst>
          </p:nvPr>
        </p:nvGraphicFramePr>
        <p:xfrm>
          <a:off x="1610032" y="2857807"/>
          <a:ext cx="5715000" cy="1496616"/>
        </p:xfrm>
        <a:graphic>
          <a:graphicData uri="http://schemas.openxmlformats.org/presentationml/2006/ole">
            <mc:AlternateContent xmlns:mc="http://schemas.openxmlformats.org/markup-compatibility/2006">
              <mc:Choice xmlns:v="urn:schemas-microsoft-com:vml" Requires="v">
                <p:oleObj spid="_x0000_s8249" name="VISIO" r:id="rId6" imgW="3383280" imgH="1179576" progId="Visio.Drawing.6">
                  <p:embed/>
                </p:oleObj>
              </mc:Choice>
              <mc:Fallback>
                <p:oleObj name="VISIO" r:id="rId6" imgW="3383280" imgH="1179576"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0032" y="2857807"/>
                        <a:ext cx="5715000" cy="1496616"/>
                      </a:xfrm>
                      <a:prstGeom prst="rect">
                        <a:avLst/>
                      </a:prstGeom>
                      <a:solidFill>
                        <a:srgbClr val="66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7412" name="Rectangle 7"/>
          <p:cNvSpPr>
            <a:spLocks noChangeArrowheads="1"/>
          </p:cNvSpPr>
          <p:nvPr/>
        </p:nvSpPr>
        <p:spPr bwMode="auto">
          <a:xfrm>
            <a:off x="3568700" y="2208572"/>
            <a:ext cx="19812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90000"/>
              </a:lnSpc>
              <a:spcBef>
                <a:spcPct val="0"/>
              </a:spcBef>
              <a:buClrTx/>
              <a:buSzTx/>
              <a:buFontTx/>
              <a:buNone/>
            </a:pPr>
            <a:r>
              <a:rPr lang="zh-CN" altLang="en-US" sz="2200" b="1" dirty="0">
                <a:solidFill>
                  <a:srgbClr val="7030A0"/>
                </a:solidFill>
                <a:latin typeface="微软雅黑" pitchFamily="34" charset="-122"/>
                <a:ea typeface="微软雅黑" pitchFamily="34" charset="-122"/>
              </a:rPr>
              <a:t>模拟信号波形</a:t>
            </a:r>
          </a:p>
        </p:txBody>
      </p:sp>
      <p:sp>
        <p:nvSpPr>
          <p:cNvPr id="17413" name="Rectangle 8"/>
          <p:cNvSpPr>
            <a:spLocks noChangeArrowheads="1"/>
          </p:cNvSpPr>
          <p:nvPr/>
        </p:nvSpPr>
        <p:spPr bwMode="auto">
          <a:xfrm>
            <a:off x="3556000" y="4325578"/>
            <a:ext cx="19812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nSpc>
                <a:spcPct val="90000"/>
              </a:lnSpc>
            </a:pPr>
            <a:r>
              <a:rPr lang="zh-CN" altLang="en-US" sz="2200" b="1" dirty="0">
                <a:solidFill>
                  <a:srgbClr val="7030A0"/>
                </a:solidFill>
                <a:latin typeface="微软雅黑" pitchFamily="34" charset="-122"/>
                <a:ea typeface="微软雅黑" pitchFamily="34" charset="-122"/>
              </a:rPr>
              <a:t>数字信号波形</a:t>
            </a:r>
          </a:p>
        </p:txBody>
      </p:sp>
    </p:spTree>
    <p:extLst>
      <p:ext uri="{BB962C8B-B14F-4D97-AF65-F5344CB8AC3E}">
        <p14:creationId xmlns:p14="http://schemas.microsoft.com/office/powerpoint/2010/main" val="120816497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8131" name="Picture 3" descr="光纤网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6452" y="609600"/>
            <a:ext cx="4906296" cy="4070556"/>
          </a:xfrm>
          <a:prstGeom prst="rect">
            <a:avLst/>
          </a:prstGeom>
          <a:noFill/>
          <a:ln w="76200">
            <a:solidFill>
              <a:srgbClr val="00CC99"/>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253758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5730" name="Rectangle 2"/>
          <p:cNvSpPr>
            <a:spLocks noGrp="1" noChangeArrowheads="1"/>
          </p:cNvSpPr>
          <p:nvPr>
            <p:ph type="title"/>
          </p:nvPr>
        </p:nvSpPr>
        <p:spPr bwMode="auto">
          <a:xfrm>
            <a:off x="758006" y="517039"/>
            <a:ext cx="3056910" cy="56316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zh-CN" altLang="en-US" sz="4000" dirty="0" smtClean="0">
                <a:solidFill>
                  <a:srgbClr val="0000FF"/>
                </a:solidFill>
                <a:latin typeface="微软雅黑" pitchFamily="34" charset="-122"/>
                <a:ea typeface="微软雅黑" pitchFamily="34" charset="-122"/>
              </a:rPr>
              <a:t>平时作业一 </a:t>
            </a:r>
          </a:p>
        </p:txBody>
      </p:sp>
      <p:sp>
        <p:nvSpPr>
          <p:cNvPr id="49155" name="Rectangle 5"/>
          <p:cNvSpPr>
            <a:spLocks noChangeArrowheads="1"/>
          </p:cNvSpPr>
          <p:nvPr/>
        </p:nvSpPr>
        <p:spPr bwMode="auto">
          <a:xfrm>
            <a:off x="927100" y="1233488"/>
            <a:ext cx="7391400" cy="2178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50000"/>
              </a:lnSpc>
            </a:pP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、计算机网络</a:t>
            </a:r>
            <a:r>
              <a:rPr lang="zh-CN" altLang="en-US" sz="2000" b="1" dirty="0" smtClean="0">
                <a:latin typeface="微软雅黑" pitchFamily="34" charset="-122"/>
                <a:ea typeface="微软雅黑" pitchFamily="34" charset="-122"/>
              </a:rPr>
              <a:t>采用分层的体系结构有</a:t>
            </a:r>
            <a:r>
              <a:rPr lang="zh-CN" altLang="en-US" sz="2000" b="1" dirty="0">
                <a:latin typeface="微软雅黑" pitchFamily="34" charset="-122"/>
                <a:ea typeface="微软雅黑" pitchFamily="34" charset="-122"/>
              </a:rPr>
              <a:t>什么好处？</a:t>
            </a:r>
            <a:endParaRPr lang="en-US" altLang="zh-CN" sz="2000" b="1" dirty="0">
              <a:latin typeface="微软雅黑" pitchFamily="34" charset="-122"/>
              <a:ea typeface="微软雅黑" pitchFamily="34" charset="-122"/>
            </a:endParaRPr>
          </a:p>
          <a:p>
            <a:pPr>
              <a:lnSpc>
                <a:spcPct val="150000"/>
              </a:lnSpc>
            </a:pP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、试述五层协议的网络体系结构的要点，包括各层的主要功能。</a:t>
            </a:r>
          </a:p>
          <a:p>
            <a:pPr eaLnBrk="1" hangingPunct="1">
              <a:lnSpc>
                <a:spcPct val="150000"/>
              </a:lnSpc>
              <a:spcBef>
                <a:spcPct val="0"/>
              </a:spcBef>
              <a:buClrTx/>
              <a:buSzTx/>
              <a:buFontTx/>
              <a:buNone/>
            </a:pPr>
            <a:r>
              <a:rPr lang="en-US" altLang="zh-CN" sz="2000" b="1" dirty="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、常用的信道复用技术有哪</a:t>
            </a:r>
            <a:r>
              <a:rPr lang="zh-CN" altLang="en-US" sz="2000" b="1" dirty="0">
                <a:latin typeface="微软雅黑" pitchFamily="34" charset="-122"/>
                <a:ea typeface="微软雅黑" pitchFamily="34" charset="-122"/>
              </a:rPr>
              <a:t>些</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它们各有什么特点？</a:t>
            </a:r>
          </a:p>
          <a:p>
            <a:endParaRPr lang="zh-CN" altLang="en-US" sz="2000" b="1" dirty="0">
              <a:latin typeface="微软雅黑" pitchFamily="34" charset="-122"/>
              <a:ea typeface="微软雅黑" pitchFamily="34" charset="-122"/>
            </a:endParaRPr>
          </a:p>
        </p:txBody>
      </p:sp>
      <p:sp>
        <p:nvSpPr>
          <p:cNvPr id="49156" name="Rectangle 4"/>
          <p:cNvSpPr>
            <a:spLocks noChangeArrowheads="1"/>
          </p:cNvSpPr>
          <p:nvPr/>
        </p:nvSpPr>
        <p:spPr bwMode="auto">
          <a:xfrm>
            <a:off x="919777" y="2777995"/>
            <a:ext cx="7416800" cy="161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125000"/>
              </a:lnSpc>
              <a:spcBef>
                <a:spcPct val="0"/>
              </a:spcBef>
              <a:buClrTx/>
              <a:buSzTx/>
              <a:buFontTx/>
              <a:buNone/>
            </a:pPr>
            <a:r>
              <a:rPr lang="zh-CN" altLang="en-US" b="1" dirty="0">
                <a:solidFill>
                  <a:srgbClr val="0066FF"/>
                </a:solidFill>
                <a:latin typeface="微软雅黑" pitchFamily="34" charset="-122"/>
                <a:ea typeface="微软雅黑" pitchFamily="34" charset="-122"/>
              </a:rPr>
              <a:t>作业请在</a:t>
            </a:r>
            <a:r>
              <a:rPr lang="en-US" altLang="zh-CN" b="1" dirty="0">
                <a:solidFill>
                  <a:srgbClr val="0066FF"/>
                </a:solidFill>
                <a:latin typeface="微软雅黑" pitchFamily="34" charset="-122"/>
                <a:ea typeface="微软雅黑" pitchFamily="34" charset="-122"/>
              </a:rPr>
              <a:t>BB</a:t>
            </a:r>
            <a:r>
              <a:rPr lang="zh-CN" altLang="en-US" b="1" dirty="0">
                <a:solidFill>
                  <a:srgbClr val="0066FF"/>
                </a:solidFill>
                <a:latin typeface="微软雅黑" pitchFamily="34" charset="-122"/>
                <a:ea typeface="微软雅黑" pitchFamily="34" charset="-122"/>
              </a:rPr>
              <a:t>平台中上交：</a:t>
            </a:r>
          </a:p>
          <a:p>
            <a:pPr eaLnBrk="1" hangingPunct="1">
              <a:lnSpc>
                <a:spcPct val="125000"/>
              </a:lnSpc>
              <a:spcBef>
                <a:spcPct val="0"/>
              </a:spcBef>
              <a:buClrTx/>
              <a:buSzTx/>
              <a:buFontTx/>
              <a:buNone/>
            </a:pPr>
            <a:r>
              <a:rPr lang="en-US" altLang="zh-CN" b="1" dirty="0">
                <a:solidFill>
                  <a:srgbClr val="0066FF"/>
                </a:solidFill>
                <a:latin typeface="微软雅黑" pitchFamily="34" charset="-122"/>
                <a:ea typeface="微软雅黑" pitchFamily="34" charset="-122"/>
              </a:rPr>
              <a:t>        </a:t>
            </a:r>
            <a:r>
              <a:rPr lang="en-US" altLang="zh-CN" b="1" dirty="0" smtClean="0">
                <a:solidFill>
                  <a:srgbClr val="0066FF"/>
                </a:solidFill>
                <a:latin typeface="微软雅黑" pitchFamily="34" charset="-122"/>
                <a:ea typeface="微软雅黑" pitchFamily="34" charset="-122"/>
              </a:rPr>
              <a:t>“</a:t>
            </a:r>
            <a:r>
              <a:rPr lang="zh-CN" altLang="en-US" b="1" dirty="0" smtClean="0">
                <a:solidFill>
                  <a:srgbClr val="0066FF"/>
                </a:solidFill>
                <a:latin typeface="微软雅黑" pitchFamily="34" charset="-122"/>
                <a:ea typeface="微软雅黑" pitchFamily="34" charset="-122"/>
              </a:rPr>
              <a:t>平时作业</a:t>
            </a:r>
            <a:r>
              <a:rPr lang="zh-CN" altLang="en-US" b="1" dirty="0">
                <a:solidFill>
                  <a:srgbClr val="0066FF"/>
                </a:solidFill>
                <a:latin typeface="微软雅黑" pitchFamily="34" charset="-122"/>
                <a:ea typeface="微软雅黑" pitchFamily="34" charset="-122"/>
              </a:rPr>
              <a:t>”--&gt;“第一次作业” 中</a:t>
            </a:r>
          </a:p>
          <a:p>
            <a:pPr eaLnBrk="1" hangingPunct="1">
              <a:lnSpc>
                <a:spcPct val="125000"/>
              </a:lnSpc>
              <a:spcBef>
                <a:spcPct val="0"/>
              </a:spcBef>
              <a:buClrTx/>
              <a:buSzTx/>
              <a:buFontTx/>
              <a:buNone/>
            </a:pPr>
            <a:r>
              <a:rPr lang="zh-CN" altLang="en-US" b="1" dirty="0">
                <a:solidFill>
                  <a:srgbClr val="0066FF"/>
                </a:solidFill>
                <a:latin typeface="微软雅黑" pitchFamily="34" charset="-122"/>
                <a:ea typeface="微软雅黑" pitchFamily="34" charset="-122"/>
              </a:rPr>
              <a:t>提交格式：标题——学号班级姓名第*次作业.</a:t>
            </a:r>
            <a:r>
              <a:rPr lang="en-US" altLang="zh-CN" b="1" dirty="0">
                <a:solidFill>
                  <a:srgbClr val="0066FF"/>
                </a:solidFill>
                <a:latin typeface="微软雅黑" pitchFamily="34" charset="-122"/>
                <a:ea typeface="微软雅黑" pitchFamily="34" charset="-122"/>
              </a:rPr>
              <a:t>doc</a:t>
            </a:r>
          </a:p>
          <a:p>
            <a:pPr eaLnBrk="1" hangingPunct="1">
              <a:lnSpc>
                <a:spcPct val="125000"/>
              </a:lnSpc>
              <a:spcBef>
                <a:spcPct val="0"/>
              </a:spcBef>
              <a:buClrTx/>
              <a:buSzTx/>
              <a:buFontTx/>
              <a:buNone/>
            </a:pPr>
            <a:r>
              <a:rPr lang="zh-CN" altLang="en-US" b="1" dirty="0">
                <a:solidFill>
                  <a:srgbClr val="FF0000"/>
                </a:solidFill>
                <a:latin typeface="微软雅黑" pitchFamily="34" charset="-122"/>
                <a:ea typeface="微软雅黑" pitchFamily="34" charset="-122"/>
              </a:rPr>
              <a:t>该次作业上交截至下次上课前一天，届时</a:t>
            </a:r>
            <a:r>
              <a:rPr lang="en-US" altLang="zh-CN" b="1" dirty="0">
                <a:solidFill>
                  <a:srgbClr val="FF0000"/>
                </a:solidFill>
                <a:latin typeface="微软雅黑" pitchFamily="34" charset="-122"/>
                <a:ea typeface="微软雅黑" pitchFamily="34" charset="-122"/>
              </a:rPr>
              <a:t>BB</a:t>
            </a:r>
            <a:r>
              <a:rPr lang="zh-CN" altLang="en-US" b="1" dirty="0">
                <a:solidFill>
                  <a:srgbClr val="FF0000"/>
                </a:solidFill>
                <a:latin typeface="微软雅黑" pitchFamily="34" charset="-122"/>
                <a:ea typeface="微软雅黑" pitchFamily="34" charset="-122"/>
              </a:rPr>
              <a:t>平台作业上交将关闭，不再接受作业上传。</a:t>
            </a:r>
            <a:endParaRPr lang="en-US" altLang="zh-CN" b="1" dirty="0">
              <a:solidFill>
                <a:srgbClr val="FF0000"/>
              </a:solidFill>
              <a:latin typeface="微软雅黑" pitchFamily="34" charset="-122"/>
              <a:ea typeface="微软雅黑" pitchFamily="34" charset="-122"/>
            </a:endParaRPr>
          </a:p>
          <a:p>
            <a:pPr eaLnBrk="1" hangingPunct="1">
              <a:lnSpc>
                <a:spcPct val="125000"/>
              </a:lnSpc>
              <a:spcBef>
                <a:spcPct val="0"/>
              </a:spcBef>
              <a:buClrTx/>
              <a:buSzTx/>
              <a:buFontTx/>
              <a:buNone/>
            </a:pPr>
            <a:endParaRPr lang="zh-CN" altLang="en-US" b="1" dirty="0">
              <a:solidFill>
                <a:srgbClr val="FFFF00"/>
              </a:solidFill>
              <a:latin typeface="微软雅黑" pitchFamily="34" charset="-122"/>
              <a:ea typeface="微软雅黑" pitchFamily="34" charset="-122"/>
            </a:endParaRPr>
          </a:p>
        </p:txBody>
      </p:sp>
    </p:spTree>
    <p:extLst>
      <p:ext uri="{BB962C8B-B14F-4D97-AF65-F5344CB8AC3E}">
        <p14:creationId xmlns:p14="http://schemas.microsoft.com/office/powerpoint/2010/main" val="4225623928"/>
      </p:ext>
    </p:extLst>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6050" name="Picture 2"/>
          <p:cNvPicPr>
            <a:picLocks noChangeAspect="1" noChangeArrowheads="1"/>
          </p:cNvPicPr>
          <p:nvPr/>
        </p:nvPicPr>
        <p:blipFill>
          <a:blip r:embed="rId3"/>
          <a:srcRect/>
          <a:stretch>
            <a:fillRect/>
          </a:stretch>
        </p:blipFill>
        <p:spPr bwMode="auto">
          <a:xfrm>
            <a:off x="521878" y="1329928"/>
            <a:ext cx="8012522" cy="2920018"/>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4" name="AutoShape 5"/>
          <p:cNvSpPr>
            <a:spLocks noChangeArrowheads="1"/>
          </p:cNvSpPr>
          <p:nvPr/>
        </p:nvSpPr>
        <p:spPr bwMode="auto">
          <a:xfrm>
            <a:off x="545145" y="740579"/>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 name="Rectangle 6"/>
          <p:cNvSpPr>
            <a:spLocks noChangeArrowheads="1"/>
          </p:cNvSpPr>
          <p:nvPr/>
        </p:nvSpPr>
        <p:spPr bwMode="auto">
          <a:xfrm>
            <a:off x="3206617" y="707368"/>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信息、数据与信号关系</a:t>
            </a:r>
          </a:p>
        </p:txBody>
      </p:sp>
    </p:spTree>
    <p:extLst>
      <p:ext uri="{BB962C8B-B14F-4D97-AF65-F5344CB8AC3E}">
        <p14:creationId xmlns:p14="http://schemas.microsoft.com/office/powerpoint/2010/main" val="29089007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77603" name="Rectangle 3"/>
          <p:cNvSpPr>
            <a:spLocks noGrp="1" noChangeArrowheads="1"/>
          </p:cNvSpPr>
          <p:nvPr>
            <p:ph type="body" idx="1"/>
          </p:nvPr>
        </p:nvSpPr>
        <p:spPr bwMode="auto">
          <a:xfrm>
            <a:off x="749300" y="1895475"/>
            <a:ext cx="7658100" cy="25431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buClr>
                <a:srgbClr val="66FF33"/>
              </a:buClr>
              <a:buFont typeface="Wingdings" pitchFamily="2" charset="2"/>
              <a:buNone/>
            </a:pPr>
            <a:r>
              <a:rPr lang="zh-CN" altLang="en-US" sz="2400" dirty="0" smtClean="0">
                <a:effectLst/>
                <a:latin typeface="宋体" pitchFamily="2" charset="-122"/>
                <a:ea typeface="宋体" pitchFamily="2" charset="-122"/>
              </a:rPr>
              <a:t>   </a:t>
            </a:r>
          </a:p>
        </p:txBody>
      </p:sp>
      <p:sp>
        <p:nvSpPr>
          <p:cNvPr id="1177605" name="Rectangle 5"/>
          <p:cNvSpPr>
            <a:spLocks noChangeArrowheads="1"/>
          </p:cNvSpPr>
          <p:nvPr/>
        </p:nvSpPr>
        <p:spPr bwMode="auto">
          <a:xfrm>
            <a:off x="482968" y="1101142"/>
            <a:ext cx="7746632" cy="276447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marL="342900" indent="-342900" eaLnBrk="1" hangingPunct="1">
              <a:lnSpc>
                <a:spcPct val="110000"/>
              </a:lnSpc>
              <a:buClr>
                <a:srgbClr val="0000FF"/>
              </a:buClr>
              <a:buSzTx/>
              <a:buFont typeface="Wingdings" pitchFamily="2" charset="2"/>
              <a:buChar char="l"/>
            </a:pPr>
            <a:r>
              <a:rPr lang="zh-CN" altLang="en-US" sz="2400" b="1" dirty="0">
                <a:solidFill>
                  <a:srgbClr val="0000FF"/>
                </a:solidFill>
                <a:latin typeface="微软雅黑" pitchFamily="34" charset="-122"/>
                <a:ea typeface="微软雅黑" pitchFamily="34" charset="-122"/>
              </a:rPr>
              <a:t>美国标准信息交换码（</a:t>
            </a:r>
            <a:r>
              <a:rPr lang="en-US" altLang="zh-CN" sz="2400" b="1" dirty="0">
                <a:solidFill>
                  <a:srgbClr val="0000FF"/>
                </a:solidFill>
                <a:latin typeface="微软雅黑" pitchFamily="34" charset="-122"/>
                <a:ea typeface="微软雅黑" pitchFamily="34" charset="-122"/>
              </a:rPr>
              <a:t>ASCII</a:t>
            </a:r>
            <a:r>
              <a:rPr lang="zh-CN" altLang="en-US" sz="2400" b="1" dirty="0">
                <a:solidFill>
                  <a:srgbClr val="0000FF"/>
                </a:solidFill>
                <a:latin typeface="微软雅黑" pitchFamily="34" charset="-122"/>
                <a:ea typeface="微软雅黑" pitchFamily="34" charset="-122"/>
              </a:rPr>
              <a:t>码）</a:t>
            </a:r>
          </a:p>
          <a:p>
            <a:pPr marL="800100" lvl="1" indent="-342900" eaLnBrk="1" hangingPunct="1">
              <a:lnSpc>
                <a:spcPct val="110000"/>
              </a:lnSpc>
              <a:buClrTx/>
              <a:buSzTx/>
              <a:buFont typeface="Wingdings" pitchFamily="2" charset="2"/>
              <a:buChar char="l"/>
            </a:pPr>
            <a:r>
              <a:rPr lang="en-US" altLang="zh-CN" sz="2200" b="1" dirty="0" smtClean="0">
                <a:latin typeface="微软雅黑" pitchFamily="34" charset="-122"/>
                <a:ea typeface="微软雅黑" pitchFamily="34" charset="-122"/>
              </a:rPr>
              <a:t>ASCII</a:t>
            </a:r>
            <a:r>
              <a:rPr lang="zh-CN" altLang="en-US" sz="2200" b="1" dirty="0">
                <a:latin typeface="微软雅黑" pitchFamily="34" charset="-122"/>
                <a:ea typeface="微软雅黑" pitchFamily="34" charset="-122"/>
              </a:rPr>
              <a:t>码</a:t>
            </a:r>
            <a:r>
              <a:rPr lang="zh-CN" altLang="en-US" sz="2200" b="1" dirty="0" smtClean="0">
                <a:latin typeface="微软雅黑" pitchFamily="34" charset="-122"/>
                <a:ea typeface="微软雅黑" pitchFamily="34" charset="-122"/>
              </a:rPr>
              <a:t>采用</a:t>
            </a:r>
            <a:r>
              <a:rPr lang="en-US" altLang="zh-CN" sz="2200" b="1" dirty="0" smtClean="0">
                <a:latin typeface="微软雅黑" pitchFamily="34" charset="-122"/>
                <a:ea typeface="微软雅黑" pitchFamily="34" charset="-122"/>
              </a:rPr>
              <a:t>8</a:t>
            </a:r>
            <a:r>
              <a:rPr lang="zh-CN" altLang="en-US" sz="2200" b="1" dirty="0" smtClean="0">
                <a:latin typeface="微软雅黑" pitchFamily="34" charset="-122"/>
                <a:ea typeface="微软雅黑" pitchFamily="34" charset="-122"/>
              </a:rPr>
              <a:t>位二进制</a:t>
            </a:r>
            <a:r>
              <a:rPr lang="zh-CN" altLang="en-US" sz="2200" b="1" dirty="0">
                <a:latin typeface="微软雅黑" pitchFamily="34" charset="-122"/>
                <a:ea typeface="微软雅黑" pitchFamily="34" charset="-122"/>
              </a:rPr>
              <a:t>比特</a:t>
            </a:r>
            <a:r>
              <a:rPr lang="zh-CN" altLang="en-US" sz="2200" b="1" dirty="0" smtClean="0">
                <a:latin typeface="微软雅黑" pitchFamily="34" charset="-122"/>
                <a:ea typeface="微软雅黑" pitchFamily="34" charset="-122"/>
              </a:rPr>
              <a:t>编码表示字符</a:t>
            </a:r>
            <a:r>
              <a:rPr lang="zh-CN" altLang="en-US" sz="2200" b="1" dirty="0">
                <a:latin typeface="微软雅黑" pitchFamily="34" charset="-122"/>
                <a:ea typeface="微软雅黑" pitchFamily="34" charset="-122"/>
              </a:rPr>
              <a:t>；</a:t>
            </a:r>
          </a:p>
          <a:p>
            <a:pPr marL="800100" lvl="1" indent="-342900" eaLnBrk="1" hangingPunct="1">
              <a:lnSpc>
                <a:spcPct val="110000"/>
              </a:lnSpc>
              <a:buClrTx/>
              <a:buSzTx/>
              <a:buFont typeface="Wingdings" pitchFamily="2" charset="2"/>
              <a:buChar char="l"/>
            </a:pPr>
            <a:r>
              <a:rPr lang="zh-CN" altLang="en-US" sz="2200" b="1" dirty="0">
                <a:latin typeface="微软雅黑" pitchFamily="34" charset="-122"/>
                <a:ea typeface="微软雅黑" pitchFamily="34" charset="-122"/>
              </a:rPr>
              <a:t>字符分为图形字符与控制字符两</a:t>
            </a:r>
            <a:r>
              <a:rPr lang="zh-CN" altLang="en-US" sz="2200" b="1" dirty="0" smtClean="0">
                <a:latin typeface="微软雅黑" pitchFamily="34" charset="-122"/>
                <a:ea typeface="微软雅黑" pitchFamily="34" charset="-122"/>
              </a:rPr>
              <a:t>类。</a:t>
            </a:r>
            <a:endParaRPr lang="en-US" altLang="zh-CN" sz="2200" b="1" dirty="0" smtClean="0">
              <a:latin typeface="微软雅黑" pitchFamily="34" charset="-122"/>
              <a:ea typeface="微软雅黑" pitchFamily="34" charset="-122"/>
            </a:endParaRPr>
          </a:p>
          <a:p>
            <a:pPr marL="342900" indent="-342900">
              <a:lnSpc>
                <a:spcPct val="110000"/>
              </a:lnSpc>
              <a:buFont typeface="Wingdings" pitchFamily="2" charset="2"/>
              <a:buChar char="l"/>
            </a:pPr>
            <a:r>
              <a:rPr lang="zh-CN" altLang="en-US" sz="2400" b="1" dirty="0">
                <a:solidFill>
                  <a:srgbClr val="0000FF"/>
                </a:solidFill>
                <a:latin typeface="微软雅黑" pitchFamily="34" charset="-122"/>
                <a:ea typeface="微软雅黑" pitchFamily="34" charset="-122"/>
              </a:rPr>
              <a:t>摩尔</a:t>
            </a:r>
            <a:r>
              <a:rPr lang="zh-CN" altLang="en-US" sz="2400" b="1" dirty="0" smtClean="0">
                <a:solidFill>
                  <a:srgbClr val="0000FF"/>
                </a:solidFill>
                <a:latin typeface="微软雅黑" pitchFamily="34" charset="-122"/>
                <a:ea typeface="微软雅黑" pitchFamily="34" charset="-122"/>
              </a:rPr>
              <a:t>斯编码</a:t>
            </a:r>
            <a:r>
              <a:rPr lang="zh-CN" altLang="en-US" sz="2400" b="1" dirty="0">
                <a:solidFill>
                  <a:srgbClr val="0000FF"/>
                </a:solidFill>
                <a:latin typeface="微软雅黑" pitchFamily="34" charset="-122"/>
                <a:ea typeface="微软雅黑" pitchFamily="34" charset="-122"/>
              </a:rPr>
              <a:t>（</a:t>
            </a:r>
            <a:r>
              <a:rPr lang="en-US" altLang="zh-CN" sz="2400" b="1" dirty="0">
                <a:solidFill>
                  <a:srgbClr val="0000FF"/>
                </a:solidFill>
                <a:latin typeface="微软雅黑" pitchFamily="34" charset="-122"/>
                <a:ea typeface="微软雅黑" pitchFamily="34" charset="-122"/>
              </a:rPr>
              <a:t>Morse</a:t>
            </a:r>
            <a:r>
              <a:rPr lang="zh-CN" altLang="en-US" sz="2400" b="1" dirty="0" smtClean="0">
                <a:solidFill>
                  <a:srgbClr val="0000FF"/>
                </a:solidFill>
                <a:latin typeface="微软雅黑" pitchFamily="34" charset="-122"/>
                <a:ea typeface="微软雅黑" pitchFamily="34" charset="-122"/>
              </a:rPr>
              <a:t>）</a:t>
            </a:r>
            <a:endParaRPr lang="en-US" altLang="zh-CN" sz="2400" b="1" dirty="0" smtClean="0">
              <a:solidFill>
                <a:srgbClr val="0000FF"/>
              </a:solidFill>
              <a:latin typeface="微软雅黑" pitchFamily="34" charset="-122"/>
              <a:ea typeface="微软雅黑" pitchFamily="34" charset="-122"/>
            </a:endParaRPr>
          </a:p>
          <a:p>
            <a:pPr marL="800100" lvl="1" indent="-342900">
              <a:lnSpc>
                <a:spcPct val="110000"/>
              </a:lnSpc>
              <a:buFont typeface="Wingdings" pitchFamily="2" charset="2"/>
              <a:buChar char="l"/>
            </a:pPr>
            <a:r>
              <a:rPr lang="zh-CN" altLang="en-US" sz="2200" b="1" dirty="0">
                <a:latin typeface="微软雅黑" pitchFamily="34" charset="-122"/>
                <a:ea typeface="微软雅黑" pitchFamily="34" charset="-122"/>
              </a:rPr>
              <a:t>由两种基本</a:t>
            </a:r>
            <a:r>
              <a:rPr lang="zh-CN" altLang="en-US" sz="2200" b="1" dirty="0" smtClean="0">
                <a:latin typeface="微软雅黑" pitchFamily="34" charset="-122"/>
                <a:ea typeface="微软雅黑" pitchFamily="34" charset="-122"/>
              </a:rPr>
              <a:t>信号（长和短）组成</a:t>
            </a:r>
            <a:r>
              <a:rPr lang="zh-CN" altLang="en-US" sz="2200" b="1" dirty="0">
                <a:latin typeface="微软雅黑" pitchFamily="34" charset="-122"/>
                <a:ea typeface="微软雅黑" pitchFamily="34" charset="-122"/>
              </a:rPr>
              <a:t>，通过不同的排列顺序来表达不同的英文字母、</a:t>
            </a:r>
            <a:r>
              <a:rPr lang="zh-CN" altLang="en-US" sz="2200" b="1" dirty="0" smtClean="0">
                <a:latin typeface="微软雅黑" pitchFamily="34" charset="-122"/>
                <a:ea typeface="微软雅黑" pitchFamily="34" charset="-122"/>
              </a:rPr>
              <a:t>数字等。</a:t>
            </a:r>
            <a:endParaRPr lang="zh-CN" altLang="en-US" sz="2200" b="1" dirty="0">
              <a:latin typeface="微软雅黑" pitchFamily="34" charset="-122"/>
              <a:ea typeface="微软雅黑" pitchFamily="34" charset="-122"/>
            </a:endParaRPr>
          </a:p>
          <a:p>
            <a:pPr eaLnBrk="1" hangingPunct="1">
              <a:buClrTx/>
              <a:buSzTx/>
              <a:buFontTx/>
              <a:buNone/>
            </a:pPr>
            <a:endParaRPr lang="zh-CN" altLang="en-US" sz="2400" b="1" dirty="0"/>
          </a:p>
        </p:txBody>
      </p:sp>
      <p:sp>
        <p:nvSpPr>
          <p:cNvPr id="5" name="AutoShape 5"/>
          <p:cNvSpPr>
            <a:spLocks noChangeArrowheads="1"/>
          </p:cNvSpPr>
          <p:nvPr/>
        </p:nvSpPr>
        <p:spPr bwMode="auto">
          <a:xfrm>
            <a:off x="545145" y="691419"/>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206617" y="658208"/>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数据通信中的编码标准</a:t>
            </a:r>
          </a:p>
        </p:txBody>
      </p:sp>
      <p:pic>
        <p:nvPicPr>
          <p:cNvPr id="7" name="Picture 7" descr="mors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3046" y="3119235"/>
            <a:ext cx="3342968" cy="19792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6608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iawp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6516" y="607604"/>
            <a:ext cx="6249937" cy="3742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4595" name="Rectangle 3"/>
          <p:cNvSpPr>
            <a:spLocks noChangeArrowheads="1"/>
          </p:cNvSpPr>
          <p:nvPr/>
        </p:nvSpPr>
        <p:spPr bwMode="auto">
          <a:xfrm>
            <a:off x="2497295" y="4373839"/>
            <a:ext cx="4461478"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200" b="1" dirty="0">
                <a:solidFill>
                  <a:srgbClr val="7030A0"/>
                </a:solidFill>
                <a:latin typeface="微软雅黑" pitchFamily="34" charset="-122"/>
                <a:ea typeface="微软雅黑" pitchFamily="34" charset="-122"/>
              </a:rPr>
              <a:t>摩尔斯编码的应用</a:t>
            </a:r>
            <a:r>
              <a:rPr lang="en-US" altLang="zh-CN" sz="2200" b="1" dirty="0">
                <a:solidFill>
                  <a:srgbClr val="7030A0"/>
                </a:solidFill>
                <a:latin typeface="微软雅黑" pitchFamily="34" charset="-122"/>
                <a:ea typeface="微软雅黑" pitchFamily="34" charset="-122"/>
              </a:rPr>
              <a:t>——《</a:t>
            </a:r>
            <a:r>
              <a:rPr lang="zh-CN" altLang="en-US" sz="2200" b="1" dirty="0">
                <a:solidFill>
                  <a:srgbClr val="7030A0"/>
                </a:solidFill>
                <a:latin typeface="微软雅黑" pitchFamily="34" charset="-122"/>
                <a:ea typeface="微软雅黑" pitchFamily="34" charset="-122"/>
              </a:rPr>
              <a:t>无间道</a:t>
            </a:r>
            <a:r>
              <a:rPr lang="en-US" altLang="zh-CN" sz="2200" b="1" dirty="0">
                <a:solidFill>
                  <a:srgbClr val="7030A0"/>
                </a:solidFill>
                <a:latin typeface="微软雅黑" pitchFamily="34" charset="-122"/>
                <a:ea typeface="微软雅黑" pitchFamily="34" charset="-122"/>
              </a:rPr>
              <a:t>》</a:t>
            </a:r>
          </a:p>
        </p:txBody>
      </p:sp>
    </p:spTree>
    <p:extLst>
      <p:ext uri="{BB962C8B-B14F-4D97-AF65-F5344CB8AC3E}">
        <p14:creationId xmlns:p14="http://schemas.microsoft.com/office/powerpoint/2010/main" val="400974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bldLst>
      <p:bldP spid="113459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ChangeArrowheads="1"/>
          </p:cNvSpPr>
          <p:nvPr/>
        </p:nvSpPr>
        <p:spPr bwMode="auto">
          <a:xfrm>
            <a:off x="1824093" y="4332131"/>
            <a:ext cx="587212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200" b="1" dirty="0">
                <a:solidFill>
                  <a:srgbClr val="7030A0"/>
                </a:solidFill>
                <a:latin typeface="微软雅黑" pitchFamily="34" charset="-122"/>
                <a:ea typeface="微软雅黑" pitchFamily="34" charset="-122"/>
              </a:rPr>
              <a:t>摩尔斯</a:t>
            </a:r>
            <a:r>
              <a:rPr lang="zh-CN" altLang="en-US" sz="2200" b="1" dirty="0" smtClean="0">
                <a:solidFill>
                  <a:srgbClr val="7030A0"/>
                </a:solidFill>
                <a:latin typeface="微软雅黑" pitchFamily="34" charset="-122"/>
                <a:ea typeface="微软雅黑" pitchFamily="34" charset="-122"/>
              </a:rPr>
              <a:t>编码的应用</a:t>
            </a:r>
            <a:r>
              <a:rPr lang="en-US" altLang="zh-CN" sz="2200" b="1" dirty="0" smtClean="0">
                <a:solidFill>
                  <a:srgbClr val="7030A0"/>
                </a:solidFill>
                <a:latin typeface="微软雅黑" pitchFamily="34" charset="-122"/>
                <a:ea typeface="微软雅黑" pitchFamily="34" charset="-122"/>
              </a:rPr>
              <a:t>——《</a:t>
            </a:r>
            <a:r>
              <a:rPr lang="zh-CN" altLang="en-US" sz="2200" b="1" dirty="0">
                <a:solidFill>
                  <a:srgbClr val="7030A0"/>
                </a:solidFill>
                <a:latin typeface="微软雅黑" pitchFamily="34" charset="-122"/>
                <a:ea typeface="微软雅黑" pitchFamily="34" charset="-122"/>
              </a:rPr>
              <a:t>风声</a:t>
            </a:r>
            <a:r>
              <a:rPr lang="en-US" altLang="zh-CN" sz="2200" b="1" dirty="0">
                <a:solidFill>
                  <a:srgbClr val="7030A0"/>
                </a:solidFill>
                <a:latin typeface="微软雅黑" pitchFamily="34" charset="-122"/>
                <a:ea typeface="微软雅黑" pitchFamily="34" charset="-122"/>
              </a:rPr>
              <a:t>》</a:t>
            </a:r>
            <a:r>
              <a:rPr lang="zh-CN" altLang="en-US" sz="2200" b="1" dirty="0">
                <a:solidFill>
                  <a:srgbClr val="7030A0"/>
                </a:solidFill>
                <a:latin typeface="微软雅黑" pitchFamily="34" charset="-122"/>
                <a:ea typeface="微软雅黑" pitchFamily="34" charset="-122"/>
              </a:rPr>
              <a:t>、</a:t>
            </a:r>
            <a:r>
              <a:rPr lang="en-US" altLang="zh-CN" sz="2200" b="1" dirty="0">
                <a:solidFill>
                  <a:srgbClr val="7030A0"/>
                </a:solidFill>
                <a:latin typeface="微软雅黑" pitchFamily="34" charset="-122"/>
                <a:ea typeface="微软雅黑" pitchFamily="34" charset="-122"/>
              </a:rPr>
              <a:t>《</a:t>
            </a:r>
            <a:r>
              <a:rPr lang="zh-CN" altLang="en-US" sz="2200" b="1" dirty="0">
                <a:solidFill>
                  <a:srgbClr val="7030A0"/>
                </a:solidFill>
                <a:latin typeface="微软雅黑" pitchFamily="34" charset="-122"/>
                <a:ea typeface="微软雅黑" pitchFamily="34" charset="-122"/>
              </a:rPr>
              <a:t>听风者</a:t>
            </a:r>
            <a:r>
              <a:rPr lang="en-US" altLang="zh-CN" sz="2200" b="1" dirty="0">
                <a:solidFill>
                  <a:srgbClr val="7030A0"/>
                </a:solidFill>
                <a:latin typeface="微软雅黑" pitchFamily="34" charset="-122"/>
                <a:ea typeface="微软雅黑" pitchFamily="34" charset="-122"/>
              </a:rPr>
              <a:t>》</a:t>
            </a:r>
          </a:p>
        </p:txBody>
      </p:sp>
      <p:pic>
        <p:nvPicPr>
          <p:cNvPr id="13315" name="Picture 3" descr="风声"/>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443" y="1319098"/>
            <a:ext cx="4255370" cy="22931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Picture 4" descr="听风者"/>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9923" y="656515"/>
            <a:ext cx="2998838" cy="3618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9213008"/>
      </p:ext>
    </p:extLst>
  </p:cSld>
  <p:clrMapOvr>
    <a:masterClrMapping/>
  </p:clrMapOvr>
  <p:timing>
    <p:tnLst>
      <p:par>
        <p:cTn id="1" dur="indefinite" restart="never" nodeType="tmRoot"/>
      </p:par>
    </p:tnLst>
    <p:bldLst>
      <p:bldP spid="11878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5" name="Rectangle 3"/>
          <p:cNvSpPr>
            <a:spLocks noChangeArrowheads="1"/>
          </p:cNvSpPr>
          <p:nvPr/>
        </p:nvSpPr>
        <p:spPr bwMode="auto">
          <a:xfrm>
            <a:off x="2312989" y="4213705"/>
            <a:ext cx="474360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200" b="1" dirty="0">
                <a:solidFill>
                  <a:srgbClr val="7030A0"/>
                </a:solidFill>
                <a:latin typeface="微软雅黑" pitchFamily="34" charset="-122"/>
                <a:ea typeface="微软雅黑" pitchFamily="34" charset="-122"/>
              </a:rPr>
              <a:t>摩尔斯编码的应用</a:t>
            </a:r>
            <a:r>
              <a:rPr lang="en-US" altLang="zh-CN" sz="2200" b="1" dirty="0" smtClean="0">
                <a:solidFill>
                  <a:srgbClr val="7030A0"/>
                </a:solidFill>
                <a:latin typeface="微软雅黑" pitchFamily="34" charset="-122"/>
                <a:ea typeface="微软雅黑" pitchFamily="34" charset="-122"/>
              </a:rPr>
              <a:t>——《</a:t>
            </a:r>
            <a:r>
              <a:rPr lang="zh-CN" altLang="en-US" sz="2200" b="1" dirty="0">
                <a:solidFill>
                  <a:srgbClr val="7030A0"/>
                </a:solidFill>
                <a:latin typeface="微软雅黑" pitchFamily="34" charset="-122"/>
                <a:ea typeface="微软雅黑" pitchFamily="34" charset="-122"/>
              </a:rPr>
              <a:t>星际穿越</a:t>
            </a:r>
            <a:r>
              <a:rPr lang="en-US" altLang="zh-CN" sz="2200" b="1" dirty="0">
                <a:solidFill>
                  <a:srgbClr val="7030A0"/>
                </a:solidFill>
                <a:latin typeface="微软雅黑" pitchFamily="34" charset="-122"/>
                <a:ea typeface="微软雅黑" pitchFamily="34" charset="-122"/>
              </a:rPr>
              <a:t>》</a:t>
            </a:r>
          </a:p>
        </p:txBody>
      </p:sp>
      <p:pic>
        <p:nvPicPr>
          <p:cNvPr id="14339"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751" y="951310"/>
            <a:ext cx="8181975" cy="3078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5601772"/>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bldLst>
      <p:bldP spid="113459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4835" name="Rectangle 3"/>
          <p:cNvSpPr>
            <a:spLocks noChangeArrowheads="1"/>
          </p:cNvSpPr>
          <p:nvPr/>
        </p:nvSpPr>
        <p:spPr bwMode="auto">
          <a:xfrm>
            <a:off x="1425678" y="516884"/>
            <a:ext cx="6371306"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200" b="1" dirty="0">
                <a:solidFill>
                  <a:srgbClr val="7030A0"/>
                </a:solidFill>
                <a:latin typeface="微软雅黑" pitchFamily="34" charset="-122"/>
                <a:ea typeface="微软雅黑" pitchFamily="34" charset="-122"/>
              </a:rPr>
              <a:t>2009.4.27 </a:t>
            </a:r>
            <a:r>
              <a:rPr lang="en-US" altLang="zh-CN" sz="2200" b="1" dirty="0">
                <a:solidFill>
                  <a:srgbClr val="7030A0"/>
                </a:solidFill>
                <a:latin typeface="微软雅黑" pitchFamily="34" charset="-122"/>
                <a:ea typeface="微软雅黑" pitchFamily="34" charset="-122"/>
              </a:rPr>
              <a:t>Google</a:t>
            </a:r>
            <a:r>
              <a:rPr lang="zh-CN" altLang="en-US" sz="2200" b="1" dirty="0">
                <a:solidFill>
                  <a:srgbClr val="7030A0"/>
                </a:solidFill>
                <a:latin typeface="微软雅黑" pitchFamily="34" charset="-122"/>
                <a:ea typeface="微软雅黑" pitchFamily="34" charset="-122"/>
              </a:rPr>
              <a:t>首页纪念摩尔斯</a:t>
            </a:r>
            <a:r>
              <a:rPr lang="zh-CN" altLang="en-US" sz="2200" b="1" dirty="0" smtClean="0">
                <a:solidFill>
                  <a:srgbClr val="7030A0"/>
                </a:solidFill>
                <a:latin typeface="微软雅黑" pitchFamily="34" charset="-122"/>
                <a:ea typeface="微软雅黑" pitchFamily="34" charset="-122"/>
              </a:rPr>
              <a:t>诞辰</a:t>
            </a:r>
            <a:r>
              <a:rPr lang="en-US" altLang="zh-CN" sz="2200" b="1" dirty="0" smtClean="0">
                <a:solidFill>
                  <a:srgbClr val="7030A0"/>
                </a:solidFill>
                <a:latin typeface="微软雅黑" pitchFamily="34" charset="-122"/>
                <a:ea typeface="微软雅黑" pitchFamily="34" charset="-122"/>
              </a:rPr>
              <a:t>218</a:t>
            </a:r>
            <a:r>
              <a:rPr lang="zh-CN" altLang="en-US" sz="2200" b="1" dirty="0" smtClean="0">
                <a:solidFill>
                  <a:srgbClr val="7030A0"/>
                </a:solidFill>
                <a:latin typeface="微软雅黑" pitchFamily="34" charset="-122"/>
                <a:ea typeface="微软雅黑" pitchFamily="34" charset="-122"/>
              </a:rPr>
              <a:t>周年</a:t>
            </a:r>
            <a:endParaRPr lang="en-US" altLang="zh-CN" sz="2200" b="1" dirty="0">
              <a:solidFill>
                <a:srgbClr val="7030A0"/>
              </a:solidFill>
              <a:latin typeface="微软雅黑" pitchFamily="34" charset="-122"/>
              <a:ea typeface="微软雅黑" pitchFamily="34" charset="-122"/>
            </a:endParaRPr>
          </a:p>
        </p:txBody>
      </p:sp>
      <p:pic>
        <p:nvPicPr>
          <p:cNvPr id="1536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8200" y="1002891"/>
            <a:ext cx="6904256" cy="375191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75003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4" y="819330"/>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323630" y="777059"/>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2.2.2  </a:t>
            </a:r>
            <a:r>
              <a:rPr lang="zh-CN" altLang="en-US" sz="2400" b="1" dirty="0">
                <a:solidFill>
                  <a:schemeClr val="bg1"/>
                </a:solidFill>
                <a:latin typeface="微软雅黑" pitchFamily="34" charset="-122"/>
                <a:ea typeface="微软雅黑" pitchFamily="34" charset="-122"/>
              </a:rPr>
              <a:t>有关信道的几个基本概念</a:t>
            </a:r>
          </a:p>
        </p:txBody>
      </p:sp>
      <p:sp>
        <p:nvSpPr>
          <p:cNvPr id="5" name="Rectangle 8"/>
          <p:cNvSpPr>
            <a:spLocks noChangeArrowheads="1"/>
          </p:cNvSpPr>
          <p:nvPr/>
        </p:nvSpPr>
        <p:spPr bwMode="auto">
          <a:xfrm>
            <a:off x="545144" y="1302980"/>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信道</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一般用来表示向某一个方向传送信息的媒体。</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单向通信（单工通信）</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只能有一个方向的通信而没有反方向的交互。</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双向交替通信（半双工通信）</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通信的双方都可以发送信息，但不能双方同时发送</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当然也就不能同时接收</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双向同时通信（全双工通信）</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通信的双方可以同时发送和接收信息。 </a:t>
            </a:r>
          </a:p>
        </p:txBody>
      </p:sp>
    </p:spTree>
    <p:extLst>
      <p:ext uri="{BB962C8B-B14F-4D97-AF65-F5344CB8AC3E}">
        <p14:creationId xmlns:p14="http://schemas.microsoft.com/office/powerpoint/2010/main" val="72916445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4"/>
          <p:cNvSpPr>
            <a:spLocks noChangeArrowheads="1"/>
          </p:cNvSpPr>
          <p:nvPr/>
        </p:nvSpPr>
        <p:spPr bwMode="auto">
          <a:xfrm>
            <a:off x="2490788" y="1721644"/>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23555" name="Rectangle 7"/>
          <p:cNvSpPr>
            <a:spLocks noChangeArrowheads="1"/>
          </p:cNvSpPr>
          <p:nvPr/>
        </p:nvSpPr>
        <p:spPr bwMode="auto">
          <a:xfrm>
            <a:off x="2923540" y="4338955"/>
            <a:ext cx="44958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90000"/>
              </a:lnSpc>
              <a:spcBef>
                <a:spcPct val="0"/>
              </a:spcBef>
              <a:buClrTx/>
              <a:buSzTx/>
              <a:buFontTx/>
              <a:buNone/>
            </a:pPr>
            <a:r>
              <a:rPr lang="zh-CN" altLang="en-US" sz="2200" b="1" dirty="0">
                <a:solidFill>
                  <a:srgbClr val="7030A0"/>
                </a:solidFill>
                <a:latin typeface="微软雅黑" pitchFamily="34" charset="-122"/>
                <a:ea typeface="微软雅黑" pitchFamily="34" charset="-122"/>
              </a:rPr>
              <a:t>单工、半双工与全双工通信</a:t>
            </a:r>
          </a:p>
        </p:txBody>
      </p:sp>
      <p:graphicFrame>
        <p:nvGraphicFramePr>
          <p:cNvPr id="23556" name="Object 9"/>
          <p:cNvGraphicFramePr>
            <a:graphicFrameLocks noChangeAspect="1"/>
          </p:cNvGraphicFramePr>
          <p:nvPr>
            <p:extLst>
              <p:ext uri="{D42A27DB-BD31-4B8C-83A1-F6EECF244321}">
                <p14:modId xmlns:p14="http://schemas.microsoft.com/office/powerpoint/2010/main" val="1501361498"/>
              </p:ext>
            </p:extLst>
          </p:nvPr>
        </p:nvGraphicFramePr>
        <p:xfrm>
          <a:off x="1638300" y="681991"/>
          <a:ext cx="6019800" cy="3661172"/>
        </p:xfrm>
        <a:graphic>
          <a:graphicData uri="http://schemas.openxmlformats.org/presentationml/2006/ole">
            <mc:AlternateContent xmlns:mc="http://schemas.openxmlformats.org/markup-compatibility/2006">
              <mc:Choice xmlns:v="urn:schemas-microsoft-com:vml" Requires="v">
                <p:oleObj spid="_x0000_s9241" r:id="rId4" imgW="3020568" imgH="2447544" progId="Visio.Drawing.6">
                  <p:embed/>
                </p:oleObj>
              </mc:Choice>
              <mc:Fallback>
                <p:oleObj r:id="rId4" imgW="3020568" imgH="2447544"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8300" y="681991"/>
                        <a:ext cx="6019800" cy="3661172"/>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223867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545144" y="1206827"/>
            <a:ext cx="8053712" cy="2706786"/>
            <a:chOff x="545144" y="1261691"/>
            <a:chExt cx="8053712" cy="2706786"/>
          </a:xfrm>
        </p:grpSpPr>
        <p:sp>
          <p:nvSpPr>
            <p:cNvPr id="6" name="AutoShape 5"/>
            <p:cNvSpPr>
              <a:spLocks noChangeArrowheads="1"/>
            </p:cNvSpPr>
            <p:nvPr/>
          </p:nvSpPr>
          <p:spPr bwMode="auto">
            <a:xfrm>
              <a:off x="545144" y="1303962"/>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2323630" y="1261691"/>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2.2.2  </a:t>
              </a:r>
              <a:r>
                <a:rPr lang="zh-CN" altLang="en-US" sz="2400" b="1" dirty="0">
                  <a:solidFill>
                    <a:schemeClr val="bg1"/>
                  </a:solidFill>
                  <a:latin typeface="微软雅黑" pitchFamily="34" charset="-122"/>
                  <a:ea typeface="微软雅黑" pitchFamily="34" charset="-122"/>
                </a:rPr>
                <a:t>有关信道的几个基本概念</a:t>
              </a:r>
            </a:p>
          </p:txBody>
        </p:sp>
        <p:sp>
          <p:nvSpPr>
            <p:cNvPr id="8" name="Rectangle 8"/>
            <p:cNvSpPr>
              <a:spLocks noChangeArrowheads="1"/>
            </p:cNvSpPr>
            <p:nvPr/>
          </p:nvSpPr>
          <p:spPr bwMode="auto">
            <a:xfrm>
              <a:off x="545144" y="1760180"/>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基带信号</a:t>
              </a:r>
              <a:r>
                <a:rPr lang="zh-CN" altLang="en-US" sz="2000" b="1" dirty="0">
                  <a:latin typeface="微软雅黑" pitchFamily="34" charset="-122"/>
                  <a:ea typeface="微软雅黑" pitchFamily="34" charset="-122"/>
                </a:rPr>
                <a:t>（即基本频带信号）</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来自信源的信号。像计算机输出的代表各种文字或图像文件的数据信号都属于基带信号。</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基带信号往往包含有较多的低频成分，甚至有直流成分，而许多信道并不能传输这种低频分量或直流分量。因此必须对基带信号进行</a:t>
              </a:r>
              <a:r>
                <a:rPr lang="zh-CN" altLang="en-US" sz="2000" b="1" dirty="0">
                  <a:solidFill>
                    <a:srgbClr val="0000FF"/>
                  </a:solidFill>
                  <a:latin typeface="微软雅黑" pitchFamily="34" charset="-122"/>
                  <a:ea typeface="微软雅黑" pitchFamily="34" charset="-122"/>
                </a:rPr>
                <a:t>调制  </a:t>
              </a:r>
              <a:r>
                <a:rPr lang="en-US" altLang="zh-CN" sz="2000" b="1" dirty="0">
                  <a:latin typeface="微软雅黑" pitchFamily="34" charset="-122"/>
                  <a:ea typeface="微软雅黑" pitchFamily="34" charset="-122"/>
                </a:rPr>
                <a:t>(modulation)</a:t>
              </a:r>
              <a:r>
                <a:rPr lang="zh-CN" altLang="en-US" sz="2000" b="1" dirty="0">
                  <a:latin typeface="微软雅黑" pitchFamily="34" charset="-122"/>
                  <a:ea typeface="微软雅黑" pitchFamily="34" charset="-122"/>
                </a:rPr>
                <a:t>。 </a:t>
              </a:r>
            </a:p>
          </p:txBody>
        </p:sp>
      </p:grpSp>
    </p:spTree>
    <p:extLst>
      <p:ext uri="{BB962C8B-B14F-4D97-AF65-F5344CB8AC3E}">
        <p14:creationId xmlns:p14="http://schemas.microsoft.com/office/powerpoint/2010/main" val="15812176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110299" y="61277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anose="020B0503020204020204" pitchFamily="34" charset="-122"/>
              </a:rPr>
              <a:t>计算机网络五层体系结构</a:t>
            </a:r>
            <a:endParaRPr lang="zh-CN" altLang="en-US" sz="2000" b="1" dirty="0">
              <a:solidFill>
                <a:schemeClr val="bg1"/>
              </a:solidFill>
              <a:ea typeface="微软雅黑" panose="020B0503020204020204" pitchFamily="34" charset="-122"/>
            </a:endParaRP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数据链路层 </a:t>
            </a:r>
            <a:r>
              <a:rPr lang="en-US" altLang="zh-CN" sz="1600" b="1" dirty="0">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extLst>
      <p:ext uri="{BB962C8B-B14F-4D97-AF65-F5344CB8AC3E}">
        <p14:creationId xmlns:p14="http://schemas.microsoft.com/office/powerpoint/2010/main" val="3391161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4" y="636450"/>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2323630" y="594179"/>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2.2.2  </a:t>
            </a:r>
            <a:r>
              <a:rPr lang="zh-CN" altLang="en-US" sz="2400" b="1" dirty="0">
                <a:solidFill>
                  <a:schemeClr val="bg1"/>
                </a:solidFill>
                <a:latin typeface="微软雅黑" pitchFamily="34" charset="-122"/>
                <a:ea typeface="微软雅黑" pitchFamily="34" charset="-122"/>
              </a:rPr>
              <a:t>有关信道的几个基本概念</a:t>
            </a:r>
          </a:p>
        </p:txBody>
      </p:sp>
      <p:sp>
        <p:nvSpPr>
          <p:cNvPr id="8" name="Rectangle 8"/>
          <p:cNvSpPr>
            <a:spLocks noChangeArrowheads="1"/>
          </p:cNvSpPr>
          <p:nvPr/>
        </p:nvSpPr>
        <p:spPr bwMode="auto">
          <a:xfrm>
            <a:off x="545144" y="1028660"/>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调制分为两大类：</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基带调制</a:t>
            </a:r>
            <a:r>
              <a:rPr lang="zh-CN" altLang="en-US" sz="2000" b="1" dirty="0">
                <a:latin typeface="微软雅黑" pitchFamily="34" charset="-122"/>
                <a:ea typeface="微软雅黑" pitchFamily="34" charset="-122"/>
              </a:rPr>
              <a:t>：仅对基带信号的波形进行变换，使它能够与信道特性相适应。</a:t>
            </a:r>
            <a:r>
              <a:rPr lang="zh-CN" altLang="en-US" sz="2000" b="1" dirty="0">
                <a:solidFill>
                  <a:srgbClr val="0000FF"/>
                </a:solidFill>
                <a:latin typeface="微软雅黑" pitchFamily="34" charset="-122"/>
                <a:ea typeface="微软雅黑" pitchFamily="34" charset="-122"/>
              </a:rPr>
              <a:t>变换后的信号仍然是基带信号</a:t>
            </a:r>
            <a:r>
              <a:rPr lang="zh-CN" altLang="en-US" sz="2000" b="1" dirty="0">
                <a:latin typeface="微软雅黑" pitchFamily="34" charset="-122"/>
                <a:ea typeface="微软雅黑" pitchFamily="34" charset="-122"/>
              </a:rPr>
              <a:t>。把这种过程称为</a:t>
            </a:r>
            <a:r>
              <a:rPr lang="zh-CN" altLang="en-US" sz="2000" b="1" dirty="0">
                <a:solidFill>
                  <a:srgbClr val="FF0000"/>
                </a:solidFill>
                <a:latin typeface="微软雅黑" pitchFamily="34" charset="-122"/>
                <a:ea typeface="微软雅黑" pitchFamily="34" charset="-122"/>
              </a:rPr>
              <a:t>编码</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(coding)</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带通调制</a:t>
            </a:r>
            <a:r>
              <a:rPr lang="zh-CN" altLang="en-US" sz="2000" b="1" dirty="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载波</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(carrier)</a:t>
            </a:r>
            <a:r>
              <a:rPr lang="zh-CN" altLang="en-US" sz="2000" b="1" dirty="0">
                <a:latin typeface="微软雅黑" pitchFamily="34" charset="-122"/>
                <a:ea typeface="微软雅黑" pitchFamily="34" charset="-122"/>
              </a:rPr>
              <a:t>进行调制，把基带信号的频率范围搬移到较高的频段，并</a:t>
            </a:r>
            <a:r>
              <a:rPr lang="zh-CN" altLang="en-US" sz="2000" b="1" dirty="0">
                <a:solidFill>
                  <a:srgbClr val="0000FF"/>
                </a:solidFill>
                <a:latin typeface="微软雅黑" pitchFamily="34" charset="-122"/>
                <a:ea typeface="微软雅黑" pitchFamily="34" charset="-122"/>
              </a:rPr>
              <a:t>转换为模拟信号</a:t>
            </a:r>
            <a:r>
              <a:rPr lang="zh-CN" altLang="en-US" sz="2000" b="1" dirty="0">
                <a:latin typeface="微软雅黑" pitchFamily="34" charset="-122"/>
                <a:ea typeface="微软雅黑" pitchFamily="34" charset="-122"/>
              </a:rPr>
              <a:t>，这样就能够更好地在模拟信道中传输（即仅在一段频率范围内能够通过信道）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带通信号 </a:t>
            </a:r>
            <a:r>
              <a:rPr lang="zh-CN" altLang="en-US" sz="2000" b="1" dirty="0">
                <a:latin typeface="微软雅黑" pitchFamily="34" charset="-122"/>
                <a:ea typeface="微软雅黑" pitchFamily="34" charset="-122"/>
              </a:rPr>
              <a:t>：经过载波调制后的信号。</a:t>
            </a:r>
          </a:p>
        </p:txBody>
      </p:sp>
    </p:spTree>
    <p:extLst>
      <p:ext uri="{BB962C8B-B14F-4D97-AF65-F5344CB8AC3E}">
        <p14:creationId xmlns:p14="http://schemas.microsoft.com/office/powerpoint/2010/main" val="1389535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5" y="966227"/>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 name="Rectangle 6"/>
          <p:cNvSpPr>
            <a:spLocks noChangeArrowheads="1"/>
          </p:cNvSpPr>
          <p:nvPr/>
        </p:nvSpPr>
        <p:spPr bwMode="auto">
          <a:xfrm>
            <a:off x="3502371" y="933016"/>
            <a:ext cx="2157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常用编码方式</a:t>
            </a:r>
          </a:p>
        </p:txBody>
      </p:sp>
      <p:sp>
        <p:nvSpPr>
          <p:cNvPr id="11" name="Rectangle 68"/>
          <p:cNvSpPr>
            <a:spLocks noChangeArrowheads="1"/>
          </p:cNvSpPr>
          <p:nvPr/>
        </p:nvSpPr>
        <p:spPr bwMode="auto">
          <a:xfrm>
            <a:off x="556963" y="1439054"/>
            <a:ext cx="8184960"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不归零制</a:t>
            </a:r>
            <a:r>
              <a:rPr lang="zh-CN" altLang="en-US" sz="2000" b="1" dirty="0">
                <a:latin typeface="微软雅黑" pitchFamily="34" charset="-122"/>
                <a:ea typeface="微软雅黑" pitchFamily="34" charset="-122"/>
              </a:rPr>
              <a:t>：正电平代表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，负电平代表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归零制</a:t>
            </a:r>
            <a:r>
              <a:rPr lang="zh-CN" altLang="en-US" sz="2000" b="1" dirty="0">
                <a:latin typeface="微软雅黑" pitchFamily="34" charset="-122"/>
                <a:ea typeface="微软雅黑" pitchFamily="34" charset="-122"/>
              </a:rPr>
              <a:t>：正脉冲代表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，负脉冲代表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曼彻斯特编码</a:t>
            </a:r>
            <a:r>
              <a:rPr lang="zh-CN" altLang="en-US" sz="2000" b="1" dirty="0">
                <a:latin typeface="微软雅黑" pitchFamily="34" charset="-122"/>
                <a:ea typeface="微软雅黑" pitchFamily="34" charset="-122"/>
              </a:rPr>
              <a:t>：位周期中心的向上跳变代表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，位周期中心的向下跳变代表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。但也可反过来定义。</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差分曼彻斯特编码</a:t>
            </a:r>
            <a:r>
              <a:rPr lang="zh-CN" altLang="en-US" sz="2000" b="1" dirty="0">
                <a:latin typeface="微软雅黑" pitchFamily="34" charset="-122"/>
                <a:ea typeface="微软雅黑" pitchFamily="34" charset="-122"/>
              </a:rPr>
              <a:t>：在每一位的中心处始终都有跳变。位开始边界有跳变代表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，而位开始边界没有跳变代表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3000681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圆角矩形 76"/>
          <p:cNvSpPr/>
          <p:nvPr/>
        </p:nvSpPr>
        <p:spPr>
          <a:xfrm>
            <a:off x="545145" y="1207008"/>
            <a:ext cx="8053711"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766481" y="1462595"/>
            <a:ext cx="4373970" cy="239052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5"/>
          <p:cNvSpPr>
            <a:spLocks noChangeArrowheads="1"/>
          </p:cNvSpPr>
          <p:nvPr/>
        </p:nvSpPr>
        <p:spPr bwMode="auto">
          <a:xfrm>
            <a:off x="545145" y="72848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 name="Rectangle 6"/>
          <p:cNvSpPr>
            <a:spLocks noChangeArrowheads="1"/>
          </p:cNvSpPr>
          <p:nvPr/>
        </p:nvSpPr>
        <p:spPr bwMode="auto">
          <a:xfrm>
            <a:off x="3502371" y="695272"/>
            <a:ext cx="2157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常用编码方式</a:t>
            </a:r>
          </a:p>
        </p:txBody>
      </p:sp>
      <p:grpSp>
        <p:nvGrpSpPr>
          <p:cNvPr id="17" name="组合 16"/>
          <p:cNvGrpSpPr/>
          <p:nvPr/>
        </p:nvGrpSpPr>
        <p:grpSpPr>
          <a:xfrm>
            <a:off x="1243585" y="1433357"/>
            <a:ext cx="5908530" cy="2429458"/>
            <a:chOff x="-498929" y="1380600"/>
            <a:chExt cx="10060441" cy="4136632"/>
          </a:xfrm>
        </p:grpSpPr>
        <p:sp>
          <p:nvSpPr>
            <p:cNvPr id="18" name="Rectangle 6"/>
            <p:cNvSpPr>
              <a:spLocks noChangeArrowheads="1"/>
            </p:cNvSpPr>
            <p:nvPr/>
          </p:nvSpPr>
          <p:spPr bwMode="auto">
            <a:xfrm>
              <a:off x="123848" y="2280089"/>
              <a:ext cx="1908729"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不归零制</a:t>
              </a:r>
            </a:p>
          </p:txBody>
        </p:sp>
        <p:sp>
          <p:nvSpPr>
            <p:cNvPr id="19" name="Rectangle 7"/>
            <p:cNvSpPr>
              <a:spLocks noChangeArrowheads="1"/>
            </p:cNvSpPr>
            <p:nvPr/>
          </p:nvSpPr>
          <p:spPr bwMode="auto">
            <a:xfrm>
              <a:off x="14351" y="4059760"/>
              <a:ext cx="2018226"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曼彻斯特</a:t>
              </a:r>
            </a:p>
          </p:txBody>
        </p:sp>
        <p:sp>
          <p:nvSpPr>
            <p:cNvPr id="20" name="Rectangle 8"/>
            <p:cNvSpPr>
              <a:spLocks noChangeArrowheads="1"/>
            </p:cNvSpPr>
            <p:nvPr/>
          </p:nvSpPr>
          <p:spPr bwMode="auto">
            <a:xfrm>
              <a:off x="8098451" y="1430383"/>
              <a:ext cx="720633" cy="40703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1" name="Rectangle 9"/>
            <p:cNvSpPr>
              <a:spLocks noChangeArrowheads="1"/>
            </p:cNvSpPr>
            <p:nvPr/>
          </p:nvSpPr>
          <p:spPr bwMode="auto">
            <a:xfrm>
              <a:off x="3579275" y="1430383"/>
              <a:ext cx="751616" cy="40703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2" name="Rectangle 10"/>
            <p:cNvSpPr>
              <a:spLocks noChangeArrowheads="1"/>
            </p:cNvSpPr>
            <p:nvPr/>
          </p:nvSpPr>
          <p:spPr bwMode="auto">
            <a:xfrm>
              <a:off x="5090095" y="1425619"/>
              <a:ext cx="731598" cy="40774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3" name="Rectangle 11"/>
            <p:cNvSpPr>
              <a:spLocks noChangeArrowheads="1"/>
            </p:cNvSpPr>
            <p:nvPr/>
          </p:nvSpPr>
          <p:spPr bwMode="auto">
            <a:xfrm>
              <a:off x="6604736" y="1425619"/>
              <a:ext cx="713017" cy="40774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4" name="Rectangle 12"/>
            <p:cNvSpPr>
              <a:spLocks noChangeArrowheads="1"/>
            </p:cNvSpPr>
            <p:nvPr/>
          </p:nvSpPr>
          <p:spPr bwMode="auto">
            <a:xfrm>
              <a:off x="2094102" y="1418724"/>
              <a:ext cx="720123" cy="408200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25" name="Rectangle 13"/>
            <p:cNvSpPr>
              <a:spLocks noChangeArrowheads="1"/>
            </p:cNvSpPr>
            <p:nvPr/>
          </p:nvSpPr>
          <p:spPr bwMode="auto">
            <a:xfrm>
              <a:off x="2192549"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1</a:t>
              </a:r>
            </a:p>
          </p:txBody>
        </p:sp>
        <p:sp>
          <p:nvSpPr>
            <p:cNvPr id="26" name="Rectangle 14"/>
            <p:cNvSpPr>
              <a:spLocks noChangeArrowheads="1"/>
            </p:cNvSpPr>
            <p:nvPr/>
          </p:nvSpPr>
          <p:spPr bwMode="auto">
            <a:xfrm>
              <a:off x="8930155"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1</a:t>
              </a:r>
            </a:p>
          </p:txBody>
        </p:sp>
        <p:sp>
          <p:nvSpPr>
            <p:cNvPr id="27" name="Rectangle 15"/>
            <p:cNvSpPr>
              <a:spLocks noChangeArrowheads="1"/>
            </p:cNvSpPr>
            <p:nvPr/>
          </p:nvSpPr>
          <p:spPr bwMode="auto">
            <a:xfrm>
              <a:off x="5232735"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1</a:t>
              </a:r>
            </a:p>
          </p:txBody>
        </p:sp>
        <p:sp>
          <p:nvSpPr>
            <p:cNvPr id="28" name="Rectangle 16"/>
            <p:cNvSpPr>
              <a:spLocks noChangeArrowheads="1"/>
            </p:cNvSpPr>
            <p:nvPr/>
          </p:nvSpPr>
          <p:spPr bwMode="auto">
            <a:xfrm>
              <a:off x="8174646" y="1490708"/>
              <a:ext cx="298451"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600" b="1">
                  <a:latin typeface="微软雅黑" pitchFamily="34" charset="-122"/>
                  <a:ea typeface="微软雅黑" pitchFamily="34" charset="-122"/>
                </a:rPr>
                <a:t>1</a:t>
              </a:r>
            </a:p>
          </p:txBody>
        </p:sp>
        <p:sp>
          <p:nvSpPr>
            <p:cNvPr id="29" name="Rectangle 17"/>
            <p:cNvSpPr>
              <a:spLocks noChangeArrowheads="1"/>
            </p:cNvSpPr>
            <p:nvPr/>
          </p:nvSpPr>
          <p:spPr bwMode="auto">
            <a:xfrm>
              <a:off x="7464984"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1</a:t>
              </a:r>
            </a:p>
          </p:txBody>
        </p:sp>
        <p:sp>
          <p:nvSpPr>
            <p:cNvPr id="30" name="Rectangle 18"/>
            <p:cNvSpPr>
              <a:spLocks noChangeArrowheads="1"/>
            </p:cNvSpPr>
            <p:nvPr/>
          </p:nvSpPr>
          <p:spPr bwMode="auto">
            <a:xfrm>
              <a:off x="2953490"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0</a:t>
              </a:r>
            </a:p>
          </p:txBody>
        </p:sp>
        <p:sp>
          <p:nvSpPr>
            <p:cNvPr id="31" name="Rectangle 19"/>
            <p:cNvSpPr>
              <a:spLocks noChangeArrowheads="1"/>
            </p:cNvSpPr>
            <p:nvPr/>
          </p:nvSpPr>
          <p:spPr bwMode="auto">
            <a:xfrm>
              <a:off x="3745578"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0</a:t>
              </a:r>
            </a:p>
          </p:txBody>
        </p:sp>
        <p:sp>
          <p:nvSpPr>
            <p:cNvPr id="32" name="Rectangle 20"/>
            <p:cNvSpPr>
              <a:spLocks noChangeArrowheads="1"/>
            </p:cNvSpPr>
            <p:nvPr/>
          </p:nvSpPr>
          <p:spPr bwMode="auto">
            <a:xfrm>
              <a:off x="4465659"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0</a:t>
              </a:r>
            </a:p>
          </p:txBody>
        </p:sp>
        <p:sp>
          <p:nvSpPr>
            <p:cNvPr id="33" name="Rectangle 21"/>
            <p:cNvSpPr>
              <a:spLocks noChangeArrowheads="1"/>
            </p:cNvSpPr>
            <p:nvPr/>
          </p:nvSpPr>
          <p:spPr bwMode="auto">
            <a:xfrm>
              <a:off x="5977827"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0</a:t>
              </a:r>
            </a:p>
          </p:txBody>
        </p:sp>
        <p:sp>
          <p:nvSpPr>
            <p:cNvPr id="34" name="Rectangle 22"/>
            <p:cNvSpPr>
              <a:spLocks noChangeArrowheads="1"/>
            </p:cNvSpPr>
            <p:nvPr/>
          </p:nvSpPr>
          <p:spPr bwMode="auto">
            <a:xfrm>
              <a:off x="6697906"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0</a:t>
              </a:r>
            </a:p>
          </p:txBody>
        </p:sp>
        <p:grpSp>
          <p:nvGrpSpPr>
            <p:cNvPr id="35" name="组合 34"/>
            <p:cNvGrpSpPr/>
            <p:nvPr/>
          </p:nvGrpSpPr>
          <p:grpSpPr>
            <a:xfrm>
              <a:off x="2060906" y="2145700"/>
              <a:ext cx="7475110" cy="704406"/>
              <a:chOff x="2060906" y="2145700"/>
              <a:chExt cx="7475110" cy="704406"/>
            </a:xfrm>
          </p:grpSpPr>
          <p:sp>
            <p:nvSpPr>
              <p:cNvPr id="69" name="Freeform 24"/>
              <p:cNvSpPr>
                <a:spLocks/>
              </p:cNvSpPr>
              <p:nvPr/>
            </p:nvSpPr>
            <p:spPr bwMode="auto">
              <a:xfrm>
                <a:off x="2060906" y="2154468"/>
                <a:ext cx="7475110" cy="695638"/>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 name="connsiteX0" fmla="*/ 0 w 10079"/>
                  <a:gd name="connsiteY0" fmla="*/ 0 h 9990"/>
                  <a:gd name="connsiteX1" fmla="*/ 1028 w 10079"/>
                  <a:gd name="connsiteY1" fmla="*/ 0 h 9990"/>
                  <a:gd name="connsiteX2" fmla="*/ 1028 w 10079"/>
                  <a:gd name="connsiteY2" fmla="*/ 9990 h 9990"/>
                  <a:gd name="connsiteX3" fmla="*/ 4069 w 10079"/>
                  <a:gd name="connsiteY3" fmla="*/ 9990 h 9990"/>
                  <a:gd name="connsiteX4" fmla="*/ 4069 w 10079"/>
                  <a:gd name="connsiteY4" fmla="*/ 0 h 9990"/>
                  <a:gd name="connsiteX5" fmla="*/ 5097 w 10079"/>
                  <a:gd name="connsiteY5" fmla="*/ 0 h 9990"/>
                  <a:gd name="connsiteX6" fmla="*/ 5097 w 10079"/>
                  <a:gd name="connsiteY6" fmla="*/ 9990 h 9990"/>
                  <a:gd name="connsiteX7" fmla="*/ 7132 w 10079"/>
                  <a:gd name="connsiteY7" fmla="*/ 9990 h 9990"/>
                  <a:gd name="connsiteX8" fmla="*/ 7132 w 10079"/>
                  <a:gd name="connsiteY8" fmla="*/ 0 h 9990"/>
                  <a:gd name="connsiteX9" fmla="*/ 10079 w 10079"/>
                  <a:gd name="connsiteY9" fmla="*/ 0 h 9990"/>
                  <a:gd name="connsiteX0" fmla="*/ 0 w 10020"/>
                  <a:gd name="connsiteY0" fmla="*/ 0 h 10000"/>
                  <a:gd name="connsiteX1" fmla="*/ 1020 w 10020"/>
                  <a:gd name="connsiteY1" fmla="*/ 0 h 10000"/>
                  <a:gd name="connsiteX2" fmla="*/ 1020 w 10020"/>
                  <a:gd name="connsiteY2" fmla="*/ 10000 h 10000"/>
                  <a:gd name="connsiteX3" fmla="*/ 4037 w 10020"/>
                  <a:gd name="connsiteY3" fmla="*/ 10000 h 10000"/>
                  <a:gd name="connsiteX4" fmla="*/ 4037 w 10020"/>
                  <a:gd name="connsiteY4" fmla="*/ 0 h 10000"/>
                  <a:gd name="connsiteX5" fmla="*/ 5057 w 10020"/>
                  <a:gd name="connsiteY5" fmla="*/ 0 h 10000"/>
                  <a:gd name="connsiteX6" fmla="*/ 5057 w 10020"/>
                  <a:gd name="connsiteY6" fmla="*/ 10000 h 10000"/>
                  <a:gd name="connsiteX7" fmla="*/ 7076 w 10020"/>
                  <a:gd name="connsiteY7" fmla="*/ 10000 h 10000"/>
                  <a:gd name="connsiteX8" fmla="*/ 7076 w 10020"/>
                  <a:gd name="connsiteY8" fmla="*/ 0 h 10000"/>
                  <a:gd name="connsiteX9" fmla="*/ 10020 w 10020"/>
                  <a:gd name="connsiteY9"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020" h="10000">
                    <a:moveTo>
                      <a:pt x="0" y="0"/>
                    </a:moveTo>
                    <a:lnTo>
                      <a:pt x="1020" y="0"/>
                    </a:lnTo>
                    <a:lnTo>
                      <a:pt x="1020" y="10000"/>
                    </a:lnTo>
                    <a:lnTo>
                      <a:pt x="4037" y="10000"/>
                    </a:lnTo>
                    <a:lnTo>
                      <a:pt x="4037" y="0"/>
                    </a:lnTo>
                    <a:lnTo>
                      <a:pt x="5057" y="0"/>
                    </a:lnTo>
                    <a:lnTo>
                      <a:pt x="5057" y="10000"/>
                    </a:lnTo>
                    <a:lnTo>
                      <a:pt x="7076" y="10000"/>
                    </a:lnTo>
                    <a:lnTo>
                      <a:pt x="7076" y="0"/>
                    </a:lnTo>
                    <a:lnTo>
                      <a:pt x="10020"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70" name="Line 25"/>
              <p:cNvSpPr>
                <a:spLocks noChangeShapeType="1"/>
              </p:cNvSpPr>
              <p:nvPr/>
            </p:nvSpPr>
            <p:spPr bwMode="auto">
              <a:xfrm flipV="1">
                <a:off x="6583655" y="2778465"/>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71" name="Line 26"/>
              <p:cNvSpPr>
                <a:spLocks noChangeShapeType="1"/>
              </p:cNvSpPr>
              <p:nvPr/>
            </p:nvSpPr>
            <p:spPr bwMode="auto">
              <a:xfrm flipV="1">
                <a:off x="8078714" y="2145700"/>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72" name="Line 27"/>
              <p:cNvSpPr>
                <a:spLocks noChangeShapeType="1"/>
              </p:cNvSpPr>
              <p:nvPr/>
            </p:nvSpPr>
            <p:spPr bwMode="auto">
              <a:xfrm flipV="1">
                <a:off x="8828592" y="2155199"/>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73" name="Line 28"/>
              <p:cNvSpPr>
                <a:spLocks noChangeShapeType="1"/>
              </p:cNvSpPr>
              <p:nvPr/>
            </p:nvSpPr>
            <p:spPr bwMode="auto">
              <a:xfrm flipV="1">
                <a:off x="4330891" y="2777004"/>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74" name="Line 29"/>
              <p:cNvSpPr>
                <a:spLocks noChangeShapeType="1"/>
              </p:cNvSpPr>
              <p:nvPr/>
            </p:nvSpPr>
            <p:spPr bwMode="auto">
              <a:xfrm flipV="1">
                <a:off x="3570055" y="2777734"/>
                <a:ext cx="0" cy="64299"/>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grpSp>
        <p:sp>
          <p:nvSpPr>
            <p:cNvPr id="36" name="Freeform 30"/>
            <p:cNvSpPr>
              <a:spLocks/>
            </p:cNvSpPr>
            <p:nvPr/>
          </p:nvSpPr>
          <p:spPr bwMode="auto">
            <a:xfrm>
              <a:off x="2062492" y="3988564"/>
              <a:ext cx="7473339"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122"/>
                <a:gd name="connsiteY0" fmla="*/ 0 h 10000"/>
                <a:gd name="connsiteX1" fmla="*/ 504 w 10122"/>
                <a:gd name="connsiteY1" fmla="*/ 0 h 10000"/>
                <a:gd name="connsiteX2" fmla="*/ 504 w 10122"/>
                <a:gd name="connsiteY2" fmla="*/ 10000 h 10000"/>
                <a:gd name="connsiteX3" fmla="*/ 1536 w 10122"/>
                <a:gd name="connsiteY3" fmla="*/ 10000 h 10000"/>
                <a:gd name="connsiteX4" fmla="*/ 1536 w 10122"/>
                <a:gd name="connsiteY4" fmla="*/ 0 h 10000"/>
                <a:gd name="connsiteX5" fmla="*/ 2040 w 10122"/>
                <a:gd name="connsiteY5" fmla="*/ 0 h 10000"/>
                <a:gd name="connsiteX6" fmla="*/ 2040 w 10122"/>
                <a:gd name="connsiteY6" fmla="*/ 10000 h 10000"/>
                <a:gd name="connsiteX7" fmla="*/ 2565 w 10122"/>
                <a:gd name="connsiteY7" fmla="*/ 10000 h 10000"/>
                <a:gd name="connsiteX8" fmla="*/ 2565 w 10122"/>
                <a:gd name="connsiteY8" fmla="*/ 0 h 10000"/>
                <a:gd name="connsiteX9" fmla="*/ 3070 w 10122"/>
                <a:gd name="connsiteY9" fmla="*/ 0 h 10000"/>
                <a:gd name="connsiteX10" fmla="*/ 3070 w 10122"/>
                <a:gd name="connsiteY10" fmla="*/ 10000 h 10000"/>
                <a:gd name="connsiteX11" fmla="*/ 3574 w 10122"/>
                <a:gd name="connsiteY11" fmla="*/ 10000 h 10000"/>
                <a:gd name="connsiteX12" fmla="*/ 3574 w 10122"/>
                <a:gd name="connsiteY12" fmla="*/ 0 h 10000"/>
                <a:gd name="connsiteX13" fmla="*/ 4606 w 10122"/>
                <a:gd name="connsiteY13" fmla="*/ 0 h 10000"/>
                <a:gd name="connsiteX14" fmla="*/ 4606 w 10122"/>
                <a:gd name="connsiteY14" fmla="*/ 10000 h 10000"/>
                <a:gd name="connsiteX15" fmla="*/ 5615 w 10122"/>
                <a:gd name="connsiteY15" fmla="*/ 10000 h 10000"/>
                <a:gd name="connsiteX16" fmla="*/ 5615 w 10122"/>
                <a:gd name="connsiteY16" fmla="*/ 122 h 10000"/>
                <a:gd name="connsiteX17" fmla="*/ 6119 w 10122"/>
                <a:gd name="connsiteY17" fmla="*/ 0 h 10000"/>
                <a:gd name="connsiteX18" fmla="*/ 6119 w 10122"/>
                <a:gd name="connsiteY18" fmla="*/ 10000 h 10000"/>
                <a:gd name="connsiteX19" fmla="*/ 6623 w 10122"/>
                <a:gd name="connsiteY19" fmla="*/ 10000 h 10000"/>
                <a:gd name="connsiteX20" fmla="*/ 6623 w 10122"/>
                <a:gd name="connsiteY20" fmla="*/ 0 h 10000"/>
                <a:gd name="connsiteX21" fmla="*/ 7653 w 10122"/>
                <a:gd name="connsiteY21" fmla="*/ 0 h 10000"/>
                <a:gd name="connsiteX22" fmla="*/ 7653 w 10122"/>
                <a:gd name="connsiteY22" fmla="*/ 10000 h 10000"/>
                <a:gd name="connsiteX23" fmla="*/ 8157 w 10122"/>
                <a:gd name="connsiteY23" fmla="*/ 10000 h 10000"/>
                <a:gd name="connsiteX24" fmla="*/ 8157 w 10122"/>
                <a:gd name="connsiteY24" fmla="*/ 0 h 10000"/>
                <a:gd name="connsiteX25" fmla="*/ 8662 w 10122"/>
                <a:gd name="connsiteY25" fmla="*/ 0 h 10000"/>
                <a:gd name="connsiteX26" fmla="*/ 8662 w 10122"/>
                <a:gd name="connsiteY26" fmla="*/ 10000 h 10000"/>
                <a:gd name="connsiteX27" fmla="*/ 9166 w 10122"/>
                <a:gd name="connsiteY27" fmla="*/ 10000 h 10000"/>
                <a:gd name="connsiteX28" fmla="*/ 9166 w 10122"/>
                <a:gd name="connsiteY28" fmla="*/ 0 h 10000"/>
                <a:gd name="connsiteX29" fmla="*/ 9671 w 10122"/>
                <a:gd name="connsiteY29" fmla="*/ 0 h 10000"/>
                <a:gd name="connsiteX30" fmla="*/ 9671 w 10122"/>
                <a:gd name="connsiteY30" fmla="*/ 10000 h 10000"/>
                <a:gd name="connsiteX31" fmla="*/ 10122 w 10122"/>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22"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22"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37" name="Line 32"/>
            <p:cNvSpPr>
              <a:spLocks noChangeShapeType="1"/>
            </p:cNvSpPr>
            <p:nvPr/>
          </p:nvSpPr>
          <p:spPr bwMode="auto">
            <a:xfrm flipH="1" flipV="1">
              <a:off x="2067107" y="1399876"/>
              <a:ext cx="3175"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38" name="Line 33"/>
            <p:cNvSpPr>
              <a:spLocks noChangeShapeType="1"/>
            </p:cNvSpPr>
            <p:nvPr/>
          </p:nvSpPr>
          <p:spPr bwMode="auto">
            <a:xfrm flipV="1">
              <a:off x="2817167" y="1380600"/>
              <a:ext cx="0" cy="4122657"/>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39" name="Line 34"/>
            <p:cNvSpPr>
              <a:spLocks noChangeShapeType="1"/>
            </p:cNvSpPr>
            <p:nvPr/>
          </p:nvSpPr>
          <p:spPr bwMode="auto">
            <a:xfrm flipV="1">
              <a:off x="3564285"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0" name="Line 35"/>
            <p:cNvSpPr>
              <a:spLocks noChangeShapeType="1"/>
            </p:cNvSpPr>
            <p:nvPr/>
          </p:nvSpPr>
          <p:spPr bwMode="auto">
            <a:xfrm flipH="1" flipV="1">
              <a:off x="4326393" y="1399876"/>
              <a:ext cx="0" cy="4117356"/>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1" name="Line 36"/>
            <p:cNvSpPr>
              <a:spLocks noChangeShapeType="1"/>
            </p:cNvSpPr>
            <p:nvPr/>
          </p:nvSpPr>
          <p:spPr bwMode="auto">
            <a:xfrm flipV="1">
              <a:off x="5075808"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2" name="Line 37"/>
            <p:cNvSpPr>
              <a:spLocks noChangeShapeType="1"/>
            </p:cNvSpPr>
            <p:nvPr/>
          </p:nvSpPr>
          <p:spPr bwMode="auto">
            <a:xfrm flipV="1">
              <a:off x="5838561"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3" name="Line 38"/>
            <p:cNvSpPr>
              <a:spLocks noChangeShapeType="1"/>
            </p:cNvSpPr>
            <p:nvPr/>
          </p:nvSpPr>
          <p:spPr bwMode="auto">
            <a:xfrm flipV="1">
              <a:off x="6591563"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4" name="Line 39"/>
            <p:cNvSpPr>
              <a:spLocks noChangeShapeType="1"/>
            </p:cNvSpPr>
            <p:nvPr/>
          </p:nvSpPr>
          <p:spPr bwMode="auto">
            <a:xfrm flipV="1">
              <a:off x="7332743" y="1399876"/>
              <a:ext cx="0"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5" name="Line 40"/>
            <p:cNvSpPr>
              <a:spLocks noChangeShapeType="1"/>
            </p:cNvSpPr>
            <p:nvPr/>
          </p:nvSpPr>
          <p:spPr bwMode="auto">
            <a:xfrm flipH="1" flipV="1">
              <a:off x="8084212" y="1399876"/>
              <a:ext cx="1587" cy="4103381"/>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6" name="Line 41"/>
            <p:cNvSpPr>
              <a:spLocks noChangeShapeType="1"/>
            </p:cNvSpPr>
            <p:nvPr/>
          </p:nvSpPr>
          <p:spPr bwMode="auto">
            <a:xfrm flipV="1">
              <a:off x="8811941" y="1402285"/>
              <a:ext cx="14287" cy="4100972"/>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47" name="Rectangle 42"/>
            <p:cNvSpPr>
              <a:spLocks noChangeArrowheads="1"/>
            </p:cNvSpPr>
            <p:nvPr/>
          </p:nvSpPr>
          <p:spPr bwMode="auto">
            <a:xfrm>
              <a:off x="275701" y="1498645"/>
              <a:ext cx="1756876"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比特流</a:t>
              </a:r>
            </a:p>
          </p:txBody>
        </p:sp>
        <p:grpSp>
          <p:nvGrpSpPr>
            <p:cNvPr id="48" name="Group 66"/>
            <p:cNvGrpSpPr>
              <a:grpSpLocks/>
            </p:cNvGrpSpPr>
            <p:nvPr/>
          </p:nvGrpSpPr>
          <p:grpSpPr bwMode="auto">
            <a:xfrm>
              <a:off x="2062493" y="3067440"/>
              <a:ext cx="7499019" cy="705100"/>
              <a:chOff x="1260" y="3138"/>
              <a:chExt cx="4470" cy="192"/>
            </a:xfrm>
          </p:grpSpPr>
          <p:sp>
            <p:nvSpPr>
              <p:cNvPr id="59" name="Freeform 46"/>
              <p:cNvSpPr>
                <a:spLocks/>
              </p:cNvSpPr>
              <p:nvPr/>
            </p:nvSpPr>
            <p:spPr bwMode="auto">
              <a:xfrm>
                <a:off x="126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0" name="Freeform 47"/>
              <p:cNvSpPr>
                <a:spLocks/>
              </p:cNvSpPr>
              <p:nvPr/>
            </p:nvSpPr>
            <p:spPr bwMode="auto">
              <a:xfrm>
                <a:off x="303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1" name="Freeform 48"/>
              <p:cNvSpPr>
                <a:spLocks/>
              </p:cNvSpPr>
              <p:nvPr/>
            </p:nvSpPr>
            <p:spPr bwMode="auto">
              <a:xfrm>
                <a:off x="438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2" name="Freeform 49"/>
              <p:cNvSpPr>
                <a:spLocks/>
              </p:cNvSpPr>
              <p:nvPr/>
            </p:nvSpPr>
            <p:spPr bwMode="auto">
              <a:xfrm>
                <a:off x="483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3" name="Freeform 50"/>
              <p:cNvSpPr>
                <a:spLocks/>
              </p:cNvSpPr>
              <p:nvPr/>
            </p:nvSpPr>
            <p:spPr bwMode="auto">
              <a:xfrm>
                <a:off x="525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4" name="Freeform 51"/>
              <p:cNvSpPr>
                <a:spLocks/>
              </p:cNvSpPr>
              <p:nvPr/>
            </p:nvSpPr>
            <p:spPr bwMode="auto">
              <a:xfrm flipV="1">
                <a:off x="16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5" name="Freeform 52"/>
              <p:cNvSpPr>
                <a:spLocks/>
              </p:cNvSpPr>
              <p:nvPr/>
            </p:nvSpPr>
            <p:spPr bwMode="auto">
              <a:xfrm flipV="1">
                <a:off x="2130"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6" name="Freeform 53"/>
              <p:cNvSpPr>
                <a:spLocks/>
              </p:cNvSpPr>
              <p:nvPr/>
            </p:nvSpPr>
            <p:spPr bwMode="auto">
              <a:xfrm flipV="1">
                <a:off x="25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7" name="Freeform 54"/>
              <p:cNvSpPr>
                <a:spLocks/>
              </p:cNvSpPr>
              <p:nvPr/>
            </p:nvSpPr>
            <p:spPr bwMode="auto">
              <a:xfrm flipV="1">
                <a:off x="348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68" name="Freeform 55"/>
              <p:cNvSpPr>
                <a:spLocks/>
              </p:cNvSpPr>
              <p:nvPr/>
            </p:nvSpPr>
            <p:spPr bwMode="auto">
              <a:xfrm flipV="1">
                <a:off x="393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grpSp>
          <p:nvGrpSpPr>
            <p:cNvPr id="49" name="Group 65"/>
            <p:cNvGrpSpPr>
              <a:grpSpLocks/>
            </p:cNvGrpSpPr>
            <p:nvPr/>
          </p:nvGrpSpPr>
          <p:grpSpPr bwMode="auto">
            <a:xfrm>
              <a:off x="2072017" y="4810021"/>
              <a:ext cx="7483921" cy="690711"/>
              <a:chOff x="1264" y="2804"/>
              <a:chExt cx="4461" cy="258"/>
            </a:xfrm>
          </p:grpSpPr>
          <p:sp>
            <p:nvSpPr>
              <p:cNvPr id="57" name="Freeform 63"/>
              <p:cNvSpPr>
                <a:spLocks/>
              </p:cNvSpPr>
              <p:nvPr/>
            </p:nvSpPr>
            <p:spPr bwMode="auto">
              <a:xfrm>
                <a:off x="1264"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58" name="Freeform 64"/>
              <p:cNvSpPr>
                <a:spLocks/>
              </p:cNvSpPr>
              <p:nvPr/>
            </p:nvSpPr>
            <p:spPr bwMode="auto">
              <a:xfrm>
                <a:off x="4173"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
          <p:nvSpPr>
            <p:cNvPr id="50" name="Rectangle 68"/>
            <p:cNvSpPr>
              <a:spLocks noChangeArrowheads="1"/>
            </p:cNvSpPr>
            <p:nvPr/>
          </p:nvSpPr>
          <p:spPr bwMode="auto">
            <a:xfrm>
              <a:off x="-498929" y="4838656"/>
              <a:ext cx="2531510"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差分曼彻斯特</a:t>
              </a:r>
            </a:p>
          </p:txBody>
        </p:sp>
        <p:sp>
          <p:nvSpPr>
            <p:cNvPr id="51" name="Rectangle 69"/>
            <p:cNvSpPr>
              <a:spLocks noChangeArrowheads="1"/>
            </p:cNvSpPr>
            <p:nvPr/>
          </p:nvSpPr>
          <p:spPr bwMode="auto">
            <a:xfrm>
              <a:off x="235628" y="3193282"/>
              <a:ext cx="1796952"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归零制</a:t>
              </a:r>
            </a:p>
          </p:txBody>
        </p:sp>
        <p:cxnSp>
          <p:nvCxnSpPr>
            <p:cNvPr id="52" name="直接连接符 51"/>
            <p:cNvCxnSpPr/>
            <p:nvPr/>
          </p:nvCxnSpPr>
          <p:spPr bwMode="auto">
            <a:xfrm>
              <a:off x="2060839" y="5167044"/>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a:off x="2060839" y="4333919"/>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2060839" y="3422871"/>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2060839" y="2505690"/>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Line 41"/>
            <p:cNvSpPr>
              <a:spLocks noChangeShapeType="1"/>
            </p:cNvSpPr>
            <p:nvPr/>
          </p:nvSpPr>
          <p:spPr bwMode="auto">
            <a:xfrm flipV="1">
              <a:off x="9541651" y="1402285"/>
              <a:ext cx="14287" cy="4100972"/>
            </a:xfrm>
            <a:prstGeom prst="line">
              <a:avLst/>
            </a:prstGeom>
            <a:noFill/>
            <a:ln w="19050">
              <a:solidFill>
                <a:srgbClr val="0070C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grpSp>
      <p:sp>
        <p:nvSpPr>
          <p:cNvPr id="75" name="矩形 74"/>
          <p:cNvSpPr/>
          <p:nvPr/>
        </p:nvSpPr>
        <p:spPr>
          <a:xfrm>
            <a:off x="3119145" y="3968864"/>
            <a:ext cx="2924413" cy="338554"/>
          </a:xfrm>
          <a:prstGeom prst="rect">
            <a:avLst/>
          </a:prstGeom>
        </p:spPr>
        <p:txBody>
          <a:bodyPr wrap="square">
            <a:spAutoFit/>
          </a:bodyPr>
          <a:lstStyle/>
          <a:p>
            <a:pPr algn="ctr"/>
            <a:r>
              <a:rPr lang="zh-CN" altLang="zh-CN" sz="1600" b="1" dirty="0">
                <a:latin typeface="微软雅黑" pitchFamily="34" charset="-122"/>
                <a:ea typeface="微软雅黑" pitchFamily="34" charset="-122"/>
              </a:rPr>
              <a:t>数字信号常用的编码方式</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312227484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AutoShape 5"/>
          <p:cNvSpPr>
            <a:spLocks noChangeArrowheads="1"/>
          </p:cNvSpPr>
          <p:nvPr/>
        </p:nvSpPr>
        <p:spPr bwMode="auto">
          <a:xfrm>
            <a:off x="556963" y="1185683"/>
            <a:ext cx="8041893"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4" name="Rectangle 6"/>
          <p:cNvSpPr>
            <a:spLocks noChangeArrowheads="1"/>
          </p:cNvSpPr>
          <p:nvPr/>
        </p:nvSpPr>
        <p:spPr bwMode="auto">
          <a:xfrm>
            <a:off x="3502371" y="1152472"/>
            <a:ext cx="2157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常用编码方式</a:t>
            </a:r>
          </a:p>
        </p:txBody>
      </p:sp>
      <p:sp>
        <p:nvSpPr>
          <p:cNvPr id="35" name="Rectangle 68"/>
          <p:cNvSpPr>
            <a:spLocks noChangeArrowheads="1"/>
          </p:cNvSpPr>
          <p:nvPr/>
        </p:nvSpPr>
        <p:spPr bwMode="auto">
          <a:xfrm>
            <a:off x="556963" y="1658510"/>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从信号波形中可以看出，曼彻斯特 </a:t>
            </a:r>
            <a:r>
              <a:rPr lang="en-US" altLang="zh-CN" sz="2000" b="1" dirty="0">
                <a:latin typeface="微软雅黑" pitchFamily="34" charset="-122"/>
                <a:ea typeface="微软雅黑" pitchFamily="34" charset="-122"/>
              </a:rPr>
              <a:t>(Manchester) </a:t>
            </a:r>
            <a:r>
              <a:rPr lang="zh-CN" altLang="en-US" sz="2000" b="1" dirty="0">
                <a:latin typeface="微软雅黑" pitchFamily="34" charset="-122"/>
                <a:ea typeface="微软雅黑" pitchFamily="34" charset="-122"/>
              </a:rPr>
              <a:t>编码和差分曼彻斯特编码产生的信号频率比不归零制高。</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从自同步能力来看，不归零制不能从信号波形本身中提取信号时钟频率（这叫做没有自同步能力），</a:t>
            </a:r>
            <a:r>
              <a:rPr lang="zh-CN" altLang="en-US" sz="2000" b="1" dirty="0">
                <a:solidFill>
                  <a:srgbClr val="0000FF"/>
                </a:solidFill>
                <a:latin typeface="微软雅黑" pitchFamily="34" charset="-122"/>
                <a:ea typeface="微软雅黑" pitchFamily="34" charset="-122"/>
              </a:rPr>
              <a:t>而曼彻斯特编码和差分曼彻斯特编码具有</a:t>
            </a:r>
            <a:r>
              <a:rPr lang="zh-CN" altLang="en-US" sz="2000" b="1" dirty="0">
                <a:solidFill>
                  <a:srgbClr val="CC00CC"/>
                </a:solidFill>
                <a:latin typeface="微软雅黑" pitchFamily="34" charset="-122"/>
                <a:ea typeface="微软雅黑" pitchFamily="34" charset="-122"/>
              </a:rPr>
              <a:t>自同步能力</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21170489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5" y="810779"/>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 name="Rectangle 6"/>
          <p:cNvSpPr>
            <a:spLocks noChangeArrowheads="1"/>
          </p:cNvSpPr>
          <p:nvPr/>
        </p:nvSpPr>
        <p:spPr bwMode="auto">
          <a:xfrm>
            <a:off x="3117651" y="777568"/>
            <a:ext cx="2927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基本的带通调制方法</a:t>
            </a:r>
          </a:p>
        </p:txBody>
      </p:sp>
      <p:sp>
        <p:nvSpPr>
          <p:cNvPr id="11" name="Rectangle 68"/>
          <p:cNvSpPr>
            <a:spLocks noChangeArrowheads="1"/>
          </p:cNvSpPr>
          <p:nvPr/>
        </p:nvSpPr>
        <p:spPr bwMode="auto">
          <a:xfrm>
            <a:off x="556963" y="1244278"/>
            <a:ext cx="8184960"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基带信号往往包含有较多的低频成分，甚至有直流成分，而许多信道并不能传输这种低频分量或直流分量。为了解决这一问题，就必须对基带信号进行</a:t>
            </a:r>
            <a:r>
              <a:rPr lang="zh-CN" altLang="en-US" sz="2000" b="1" dirty="0">
                <a:solidFill>
                  <a:srgbClr val="0000FF"/>
                </a:solidFill>
                <a:latin typeface="微软雅黑" pitchFamily="34" charset="-122"/>
                <a:ea typeface="微软雅黑" pitchFamily="34" charset="-122"/>
              </a:rPr>
              <a:t>调制</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(modulation)</a:t>
            </a:r>
            <a:r>
              <a:rPr lang="zh-CN" altLang="en-US" sz="2000" b="1" dirty="0">
                <a:latin typeface="微软雅黑" pitchFamily="34" charset="-122"/>
                <a:ea typeface="微软雅黑" pitchFamily="34" charset="-122"/>
              </a:rPr>
              <a:t>。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在调制过程中，选择音频范围内的某一角频率</a:t>
            </a:r>
            <a:r>
              <a:rPr lang="en-US" altLang="zh-CN" sz="2000" b="1" dirty="0">
                <a:latin typeface="微软雅黑" pitchFamily="34" charset="-122"/>
                <a:ea typeface="微软雅黑" pitchFamily="34" charset="-122"/>
              </a:rPr>
              <a:t>ω</a:t>
            </a:r>
            <a:r>
              <a:rPr lang="zh-CN" altLang="en-US" sz="2000" b="1" dirty="0">
                <a:latin typeface="微软雅黑" pitchFamily="34" charset="-122"/>
                <a:ea typeface="微软雅黑" pitchFamily="34" charset="-122"/>
              </a:rPr>
              <a:t>的正（余）弦信号作为载波，该正（余）弦信号可以写为：</a:t>
            </a:r>
          </a:p>
          <a:p>
            <a:pPr eaLnBrk="0" hangingPunct="0">
              <a:lnSpc>
                <a:spcPts val="3300"/>
              </a:lnSpc>
              <a:buClr>
                <a:srgbClr val="0070C0"/>
              </a:buClr>
            </a:pPr>
            <a:r>
              <a:rPr lang="zh-CN" altLang="en-US" sz="2000" b="1" dirty="0">
                <a:latin typeface="微软雅黑" pitchFamily="34" charset="-122"/>
                <a:ea typeface="微软雅黑" pitchFamily="34" charset="-122"/>
              </a:rPr>
              <a:t>                </a:t>
            </a:r>
            <a:r>
              <a:rPr lang="en-US" altLang="zh-CN" sz="2000" b="1" dirty="0">
                <a:solidFill>
                  <a:srgbClr val="FF0000"/>
                </a:solidFill>
                <a:latin typeface="微软雅黑" pitchFamily="34" charset="-122"/>
                <a:ea typeface="微软雅黑" pitchFamily="34" charset="-122"/>
              </a:rPr>
              <a:t>u</a:t>
            </a:r>
            <a:r>
              <a:rPr lang="zh-CN" altLang="en-US" sz="2000" b="1" dirty="0">
                <a:solidFill>
                  <a:srgbClr val="FF0000"/>
                </a:solidFill>
                <a:latin typeface="微软雅黑" pitchFamily="34" charset="-122"/>
                <a:ea typeface="微软雅黑" pitchFamily="34" charset="-122"/>
              </a:rPr>
              <a:t>（</a:t>
            </a:r>
            <a:r>
              <a:rPr lang="en-US" altLang="zh-CN" sz="2000" b="1" dirty="0">
                <a:solidFill>
                  <a:srgbClr val="FF0000"/>
                </a:solidFill>
                <a:latin typeface="微软雅黑" pitchFamily="34" charset="-122"/>
                <a:ea typeface="微软雅黑" pitchFamily="34" charset="-122"/>
              </a:rPr>
              <a:t>t</a:t>
            </a:r>
            <a:r>
              <a:rPr lang="zh-CN" altLang="en-US" sz="2000" b="1" dirty="0">
                <a:solidFill>
                  <a:srgbClr val="FF0000"/>
                </a:solidFill>
                <a:latin typeface="微软雅黑" pitchFamily="34" charset="-122"/>
                <a:ea typeface="微软雅黑" pitchFamily="34" charset="-122"/>
              </a:rPr>
              <a:t>）</a:t>
            </a:r>
            <a:r>
              <a:rPr lang="en-US" altLang="zh-CN" sz="2000" b="1" dirty="0">
                <a:solidFill>
                  <a:srgbClr val="FF0000"/>
                </a:solidFill>
                <a:latin typeface="微软雅黑" pitchFamily="34" charset="-122"/>
                <a:ea typeface="微软雅黑" pitchFamily="34" charset="-122"/>
              </a:rPr>
              <a:t>= </a:t>
            </a:r>
            <a:r>
              <a:rPr lang="en-US" altLang="zh-CN" sz="2000" b="1" dirty="0" err="1">
                <a:solidFill>
                  <a:srgbClr val="FF0000"/>
                </a:solidFill>
                <a:latin typeface="微软雅黑" pitchFamily="34" charset="-122"/>
                <a:ea typeface="微软雅黑" pitchFamily="34" charset="-122"/>
              </a:rPr>
              <a:t>u</a:t>
            </a:r>
            <a:r>
              <a:rPr lang="en-US" altLang="zh-CN" sz="2000" b="1" baseline="-25000" dirty="0" err="1">
                <a:solidFill>
                  <a:srgbClr val="FF0000"/>
                </a:solidFill>
                <a:latin typeface="微软雅黑" pitchFamily="34" charset="-122"/>
                <a:ea typeface="微软雅黑" pitchFamily="34" charset="-122"/>
              </a:rPr>
              <a:t>m</a:t>
            </a:r>
            <a:r>
              <a:rPr lang="en-US" altLang="zh-CN" sz="2000" b="1" dirty="0" err="1">
                <a:solidFill>
                  <a:srgbClr val="FF0000"/>
                </a:solidFill>
                <a:latin typeface="微软雅黑" pitchFamily="34" charset="-122"/>
                <a:ea typeface="微软雅黑" pitchFamily="34" charset="-122"/>
              </a:rPr>
              <a:t>·sin</a:t>
            </a:r>
            <a:r>
              <a:rPr lang="zh-CN" altLang="en-US" sz="2000" b="1" dirty="0">
                <a:solidFill>
                  <a:srgbClr val="FF0000"/>
                </a:solidFill>
                <a:latin typeface="微软雅黑" pitchFamily="34" charset="-122"/>
                <a:ea typeface="微软雅黑" pitchFamily="34" charset="-122"/>
              </a:rPr>
              <a:t>（</a:t>
            </a:r>
            <a:r>
              <a:rPr lang="en-US" altLang="zh-CN" sz="2000" b="1" dirty="0">
                <a:solidFill>
                  <a:srgbClr val="FF0000"/>
                </a:solidFill>
                <a:latin typeface="微软雅黑" pitchFamily="34" charset="-122"/>
                <a:ea typeface="微软雅黑" pitchFamily="34" charset="-122"/>
              </a:rPr>
              <a:t>ωt+φ</a:t>
            </a:r>
            <a:r>
              <a:rPr lang="en-US" altLang="zh-CN" sz="2000" b="1" baseline="-25000" dirty="0">
                <a:solidFill>
                  <a:srgbClr val="FF0000"/>
                </a:solidFill>
                <a:latin typeface="微软雅黑" pitchFamily="34" charset="-122"/>
                <a:ea typeface="微软雅黑" pitchFamily="34" charset="-122"/>
              </a:rPr>
              <a:t>0</a:t>
            </a:r>
            <a:r>
              <a:rPr lang="zh-CN" altLang="en-US" sz="2000" b="1" dirty="0" smtClean="0">
                <a:solidFill>
                  <a:srgbClr val="FF0000"/>
                </a:solidFill>
                <a:latin typeface="微软雅黑" pitchFamily="34" charset="-122"/>
                <a:ea typeface="微软雅黑" pitchFamily="34" charset="-122"/>
              </a:rPr>
              <a:t>）</a:t>
            </a:r>
            <a:endParaRPr lang="zh-CN" altLang="en-US" sz="20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859087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45145" y="810779"/>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0" name="Rectangle 6"/>
          <p:cNvSpPr>
            <a:spLocks noChangeArrowheads="1"/>
          </p:cNvSpPr>
          <p:nvPr/>
        </p:nvSpPr>
        <p:spPr bwMode="auto">
          <a:xfrm>
            <a:off x="3117651" y="777568"/>
            <a:ext cx="2927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基本的带通调制方法</a:t>
            </a:r>
          </a:p>
        </p:txBody>
      </p:sp>
      <p:sp>
        <p:nvSpPr>
          <p:cNvPr id="11" name="Rectangle 68"/>
          <p:cNvSpPr>
            <a:spLocks noChangeArrowheads="1"/>
          </p:cNvSpPr>
          <p:nvPr/>
        </p:nvSpPr>
        <p:spPr bwMode="auto">
          <a:xfrm>
            <a:off x="556963" y="1283606"/>
            <a:ext cx="8184960"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3</a:t>
            </a:r>
            <a:r>
              <a:rPr lang="zh-CN" altLang="en-US" sz="2000" b="1" dirty="0">
                <a:latin typeface="微软雅黑" pitchFamily="34" charset="-122"/>
                <a:ea typeface="微软雅黑" pitchFamily="34" charset="-122"/>
              </a:rPr>
              <a:t>个可以改变的电参量：</a:t>
            </a:r>
          </a:p>
          <a:p>
            <a:pPr eaLnBrk="0" hangingPunct="0">
              <a:lnSpc>
                <a:spcPts val="3300"/>
              </a:lnSpc>
              <a:buClr>
                <a:srgbClr val="0070C0"/>
              </a:buClr>
            </a:pPr>
            <a:r>
              <a:rPr lang="zh-CN" altLang="en-US" sz="2000" b="1" dirty="0">
                <a:solidFill>
                  <a:srgbClr val="0000FF"/>
                </a:solidFill>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振    幅    </a:t>
            </a:r>
            <a:r>
              <a:rPr lang="en-US" altLang="zh-CN" sz="2000" b="1" dirty="0">
                <a:solidFill>
                  <a:srgbClr val="0000FF"/>
                </a:solidFill>
                <a:latin typeface="微软雅黑" pitchFamily="34" charset="-122"/>
                <a:ea typeface="微软雅黑" pitchFamily="34" charset="-122"/>
              </a:rPr>
              <a:t>u</a:t>
            </a:r>
            <a:r>
              <a:rPr lang="en-US" altLang="zh-CN" sz="2000" b="1" baseline="-25000" dirty="0">
                <a:solidFill>
                  <a:srgbClr val="0000FF"/>
                </a:solidFill>
                <a:latin typeface="微软雅黑" pitchFamily="34" charset="-122"/>
                <a:ea typeface="微软雅黑" pitchFamily="34" charset="-122"/>
              </a:rPr>
              <a:t>m</a:t>
            </a:r>
          </a:p>
          <a:p>
            <a:pPr eaLnBrk="0" hangingPunct="0">
              <a:lnSpc>
                <a:spcPts val="3300"/>
              </a:lnSpc>
              <a:buClr>
                <a:srgbClr val="0070C0"/>
              </a:buClr>
            </a:pPr>
            <a:r>
              <a:rPr lang="en-US" altLang="zh-CN" sz="2000" b="1" dirty="0">
                <a:solidFill>
                  <a:srgbClr val="0000FF"/>
                </a:solidFill>
                <a:latin typeface="微软雅黑" pitchFamily="34" charset="-122"/>
                <a:ea typeface="微软雅黑" pitchFamily="34" charset="-122"/>
              </a:rPr>
              <a:t>               </a:t>
            </a:r>
            <a:r>
              <a:rPr lang="en-US" altLang="zh-CN" sz="2000" b="1" dirty="0" smtClean="0">
                <a:solidFill>
                  <a:srgbClr val="0000FF"/>
                </a:solidFill>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角频率  </a:t>
            </a:r>
            <a:r>
              <a:rPr lang="zh-CN" altLang="en-US" sz="2000" b="1" dirty="0" smtClean="0">
                <a:solidFill>
                  <a:srgbClr val="0000FF"/>
                </a:solidFill>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ω</a:t>
            </a:r>
          </a:p>
          <a:p>
            <a:pPr eaLnBrk="0" hangingPunct="0">
              <a:lnSpc>
                <a:spcPts val="3300"/>
              </a:lnSpc>
              <a:buClr>
                <a:srgbClr val="0070C0"/>
              </a:buClr>
            </a:pPr>
            <a:r>
              <a:rPr lang="en-US" altLang="zh-CN" sz="2000" b="1" dirty="0" smtClean="0">
                <a:solidFill>
                  <a:srgbClr val="0000FF"/>
                </a:solidFill>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  </a:t>
            </a:r>
            <a:r>
              <a:rPr lang="zh-CN" altLang="en-US" sz="2000" b="1" dirty="0" smtClean="0">
                <a:solidFill>
                  <a:srgbClr val="0000FF"/>
                </a:solidFill>
                <a:latin typeface="微软雅黑" pitchFamily="34" charset="-122"/>
                <a:ea typeface="微软雅黑" pitchFamily="34" charset="-122"/>
              </a:rPr>
              <a:t>相    </a:t>
            </a:r>
            <a:r>
              <a:rPr lang="zh-CN" altLang="en-US" sz="2000" b="1" dirty="0">
                <a:solidFill>
                  <a:srgbClr val="0000FF"/>
                </a:solidFill>
                <a:latin typeface="微软雅黑" pitchFamily="34" charset="-122"/>
                <a:ea typeface="微软雅黑" pitchFamily="34" charset="-122"/>
              </a:rPr>
              <a:t>位   </a:t>
            </a:r>
            <a:r>
              <a:rPr lang="zh-CN" altLang="en-US" sz="2000" b="1" dirty="0" smtClean="0">
                <a:solidFill>
                  <a:srgbClr val="0000FF"/>
                </a:solidFill>
                <a:latin typeface="微软雅黑" pitchFamily="34" charset="-122"/>
                <a:ea typeface="微软雅黑" pitchFamily="34" charset="-122"/>
              </a:rPr>
              <a:t> </a:t>
            </a:r>
            <a:r>
              <a:rPr lang="en-US" altLang="zh-CN" sz="2000" b="1" dirty="0" smtClean="0">
                <a:solidFill>
                  <a:srgbClr val="0000FF"/>
                </a:solidFill>
                <a:latin typeface="微软雅黑" pitchFamily="34" charset="-122"/>
                <a:ea typeface="微软雅黑" pitchFamily="34" charset="-122"/>
              </a:rPr>
              <a:t>φ</a:t>
            </a:r>
            <a:endParaRPr lang="en-US" altLang="zh-CN" sz="2000" b="1" dirty="0">
              <a:solidFill>
                <a:srgbClr val="0000FF"/>
              </a:solidFill>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最</a:t>
            </a:r>
            <a:r>
              <a:rPr lang="zh-CN" altLang="en-US" sz="2000" b="1" dirty="0">
                <a:latin typeface="微软雅黑" pitchFamily="34" charset="-122"/>
                <a:ea typeface="微软雅黑" pitchFamily="34" charset="-122"/>
              </a:rPr>
              <a:t>基本的二元制</a:t>
            </a:r>
            <a:r>
              <a:rPr lang="zh-CN" altLang="en-US" sz="2000" b="1" dirty="0">
                <a:solidFill>
                  <a:srgbClr val="0000FF"/>
                </a:solidFill>
                <a:latin typeface="微软雅黑" pitchFamily="34" charset="-122"/>
                <a:ea typeface="微软雅黑" pitchFamily="34" charset="-122"/>
              </a:rPr>
              <a:t>调制</a:t>
            </a:r>
            <a:r>
              <a:rPr lang="zh-CN" altLang="en-US" sz="2000" b="1" dirty="0">
                <a:latin typeface="微软雅黑" pitchFamily="34" charset="-122"/>
                <a:ea typeface="微软雅黑" pitchFamily="34" charset="-122"/>
              </a:rPr>
              <a:t>方法有以下几种：</a:t>
            </a:r>
          </a:p>
          <a:p>
            <a:pPr marL="625475"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调幅</a:t>
            </a:r>
            <a:r>
              <a:rPr lang="en-US" altLang="zh-CN" sz="2000" b="1" dirty="0">
                <a:solidFill>
                  <a:srgbClr val="0000FF"/>
                </a:solidFill>
                <a:latin typeface="微软雅黑" pitchFamily="34" charset="-122"/>
                <a:ea typeface="微软雅黑" pitchFamily="34" charset="-122"/>
              </a:rPr>
              <a:t>(AM)</a:t>
            </a:r>
            <a:r>
              <a:rPr lang="zh-CN" altLang="en-US" sz="2000" b="1" dirty="0">
                <a:latin typeface="微软雅黑" pitchFamily="34" charset="-122"/>
                <a:ea typeface="微软雅黑" pitchFamily="34" charset="-122"/>
              </a:rPr>
              <a:t>：载波的振幅随基带数字信号而变化。 </a:t>
            </a:r>
          </a:p>
          <a:p>
            <a:pPr marL="625475"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调频</a:t>
            </a:r>
            <a:r>
              <a:rPr lang="en-US" altLang="zh-CN" sz="2000" b="1" dirty="0">
                <a:solidFill>
                  <a:srgbClr val="0000FF"/>
                </a:solidFill>
                <a:latin typeface="微软雅黑" pitchFamily="34" charset="-122"/>
                <a:ea typeface="微软雅黑" pitchFamily="34" charset="-122"/>
              </a:rPr>
              <a:t>(FM)</a:t>
            </a:r>
            <a:r>
              <a:rPr lang="zh-CN" altLang="en-US" sz="2000" b="1" dirty="0">
                <a:latin typeface="微软雅黑" pitchFamily="34" charset="-122"/>
                <a:ea typeface="微软雅黑" pitchFamily="34" charset="-122"/>
              </a:rPr>
              <a:t>：载波的频率随基带数字信号而变化。</a:t>
            </a:r>
          </a:p>
          <a:p>
            <a:pPr marL="625475"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调相</a:t>
            </a:r>
            <a:r>
              <a:rPr lang="en-US" altLang="zh-CN" sz="2000" b="1" dirty="0">
                <a:solidFill>
                  <a:srgbClr val="0000FF"/>
                </a:solidFill>
                <a:latin typeface="微软雅黑" pitchFamily="34" charset="-122"/>
                <a:ea typeface="微软雅黑" pitchFamily="34" charset="-122"/>
              </a:rPr>
              <a:t>(PM</a:t>
            </a:r>
            <a:r>
              <a:rPr lang="en-US" altLang="zh-CN" sz="2000" b="1" dirty="0" smtClean="0">
                <a:solidFill>
                  <a:srgbClr val="0000FF"/>
                </a:solidFill>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载波的初始相位随基带数字信号而变化。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40916183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56963" y="737627"/>
            <a:ext cx="8041893"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 name="Rectangle 6"/>
          <p:cNvSpPr>
            <a:spLocks noChangeArrowheads="1"/>
          </p:cNvSpPr>
          <p:nvPr/>
        </p:nvSpPr>
        <p:spPr bwMode="auto">
          <a:xfrm>
            <a:off x="3117651" y="704416"/>
            <a:ext cx="292740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基本的带通调制方法</a:t>
            </a:r>
          </a:p>
        </p:txBody>
      </p:sp>
      <p:sp>
        <p:nvSpPr>
          <p:cNvPr id="14" name="圆角矩形 13"/>
          <p:cNvSpPr/>
          <p:nvPr/>
        </p:nvSpPr>
        <p:spPr>
          <a:xfrm>
            <a:off x="556963" y="1207008"/>
            <a:ext cx="8041893"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bwMode="auto">
          <a:xfrm>
            <a:off x="2663428" y="2251265"/>
            <a:ext cx="4590121"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3"/>
          <p:cNvSpPr>
            <a:spLocks noChangeArrowheads="1"/>
          </p:cNvSpPr>
          <p:nvPr/>
        </p:nvSpPr>
        <p:spPr bwMode="auto">
          <a:xfrm>
            <a:off x="2841286"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0</a:t>
            </a:r>
          </a:p>
        </p:txBody>
      </p:sp>
      <p:sp>
        <p:nvSpPr>
          <p:cNvPr id="17" name="Rectangle 4"/>
          <p:cNvSpPr>
            <a:spLocks noChangeArrowheads="1"/>
          </p:cNvSpPr>
          <p:nvPr/>
        </p:nvSpPr>
        <p:spPr bwMode="auto">
          <a:xfrm>
            <a:off x="3366095"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1</a:t>
            </a:r>
          </a:p>
        </p:txBody>
      </p:sp>
      <p:sp>
        <p:nvSpPr>
          <p:cNvPr id="18" name="Rectangle 5"/>
          <p:cNvSpPr>
            <a:spLocks noChangeArrowheads="1"/>
          </p:cNvSpPr>
          <p:nvPr/>
        </p:nvSpPr>
        <p:spPr bwMode="auto">
          <a:xfrm>
            <a:off x="3833822"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0</a:t>
            </a:r>
          </a:p>
        </p:txBody>
      </p:sp>
      <p:sp>
        <p:nvSpPr>
          <p:cNvPr id="19" name="Rectangle 6"/>
          <p:cNvSpPr>
            <a:spLocks noChangeArrowheads="1"/>
          </p:cNvSpPr>
          <p:nvPr/>
        </p:nvSpPr>
        <p:spPr bwMode="auto">
          <a:xfrm>
            <a:off x="4306702"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a:solidFill>
                  <a:srgbClr val="0000FF"/>
                </a:solidFill>
                <a:latin typeface="+mn-lt"/>
                <a:ea typeface="黑体" pitchFamily="2" charset="-122"/>
              </a:rPr>
              <a:t>0</a:t>
            </a:r>
          </a:p>
        </p:txBody>
      </p:sp>
      <p:sp>
        <p:nvSpPr>
          <p:cNvPr id="20" name="Rectangle 7"/>
          <p:cNvSpPr>
            <a:spLocks noChangeArrowheads="1"/>
          </p:cNvSpPr>
          <p:nvPr/>
        </p:nvSpPr>
        <p:spPr bwMode="auto">
          <a:xfrm>
            <a:off x="4854317"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1</a:t>
            </a:r>
          </a:p>
        </p:txBody>
      </p:sp>
      <p:sp>
        <p:nvSpPr>
          <p:cNvPr id="21" name="Rectangle 8"/>
          <p:cNvSpPr>
            <a:spLocks noChangeArrowheads="1"/>
          </p:cNvSpPr>
          <p:nvPr/>
        </p:nvSpPr>
        <p:spPr bwMode="auto">
          <a:xfrm>
            <a:off x="5322044"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1</a:t>
            </a:r>
          </a:p>
        </p:txBody>
      </p:sp>
      <p:sp>
        <p:nvSpPr>
          <p:cNvPr id="22" name="Rectangle 9"/>
          <p:cNvSpPr>
            <a:spLocks noChangeArrowheads="1"/>
          </p:cNvSpPr>
          <p:nvPr/>
        </p:nvSpPr>
        <p:spPr bwMode="auto">
          <a:xfrm>
            <a:off x="5741652"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a:solidFill>
                  <a:srgbClr val="0000FF"/>
                </a:solidFill>
                <a:latin typeface="+mn-lt"/>
                <a:ea typeface="黑体" pitchFamily="2" charset="-122"/>
              </a:rPr>
              <a:t>1</a:t>
            </a:r>
          </a:p>
        </p:txBody>
      </p:sp>
      <p:sp>
        <p:nvSpPr>
          <p:cNvPr id="23" name="Rectangle 10"/>
          <p:cNvSpPr>
            <a:spLocks noChangeArrowheads="1"/>
          </p:cNvSpPr>
          <p:nvPr/>
        </p:nvSpPr>
        <p:spPr bwMode="auto">
          <a:xfrm>
            <a:off x="6250436"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0</a:t>
            </a:r>
          </a:p>
        </p:txBody>
      </p:sp>
      <p:sp>
        <p:nvSpPr>
          <p:cNvPr id="24" name="Rectangle 11"/>
          <p:cNvSpPr>
            <a:spLocks noChangeArrowheads="1"/>
          </p:cNvSpPr>
          <p:nvPr/>
        </p:nvSpPr>
        <p:spPr bwMode="auto">
          <a:xfrm>
            <a:off x="6743985" y="1528748"/>
            <a:ext cx="299763" cy="366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b="1" dirty="0">
                <a:solidFill>
                  <a:srgbClr val="0000FF"/>
                </a:solidFill>
                <a:latin typeface="+mn-lt"/>
                <a:ea typeface="黑体" pitchFamily="2" charset="-122"/>
              </a:rPr>
              <a:t>0</a:t>
            </a:r>
          </a:p>
        </p:txBody>
      </p:sp>
      <p:sp>
        <p:nvSpPr>
          <p:cNvPr id="25" name="Freeform 12"/>
          <p:cNvSpPr>
            <a:spLocks/>
          </p:cNvSpPr>
          <p:nvPr/>
        </p:nvSpPr>
        <p:spPr bwMode="auto">
          <a:xfrm>
            <a:off x="2780384" y="1474147"/>
            <a:ext cx="4388124" cy="341220"/>
          </a:xfrm>
          <a:custGeom>
            <a:avLst/>
            <a:gdLst>
              <a:gd name="T0" fmla="*/ 0 w 4321"/>
              <a:gd name="T1" fmla="*/ 486 h 487"/>
              <a:gd name="T2" fmla="*/ 477 w 4321"/>
              <a:gd name="T3" fmla="*/ 486 h 487"/>
              <a:gd name="T4" fmla="*/ 477 w 4321"/>
              <a:gd name="T5" fmla="*/ 0 h 487"/>
              <a:gd name="T6" fmla="*/ 963 w 4321"/>
              <a:gd name="T7" fmla="*/ 0 h 487"/>
              <a:gd name="T8" fmla="*/ 963 w 4321"/>
              <a:gd name="T9" fmla="*/ 486 h 487"/>
              <a:gd name="T10" fmla="*/ 1926 w 4321"/>
              <a:gd name="T11" fmla="*/ 486 h 487"/>
              <a:gd name="T12" fmla="*/ 1926 w 4321"/>
              <a:gd name="T13" fmla="*/ 0 h 487"/>
              <a:gd name="T14" fmla="*/ 3357 w 4321"/>
              <a:gd name="T15" fmla="*/ 0 h 487"/>
              <a:gd name="T16" fmla="*/ 3357 w 4321"/>
              <a:gd name="T17" fmla="*/ 486 h 487"/>
              <a:gd name="T18" fmla="*/ 4320 w 4321"/>
              <a:gd name="T19" fmla="*/ 486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26" name="Freeform 13"/>
          <p:cNvSpPr>
            <a:spLocks/>
          </p:cNvSpPr>
          <p:nvPr/>
        </p:nvSpPr>
        <p:spPr bwMode="auto">
          <a:xfrm>
            <a:off x="7167493" y="1814429"/>
            <a:ext cx="1015" cy="938"/>
          </a:xfrm>
          <a:custGeom>
            <a:avLst/>
            <a:gdLst>
              <a:gd name="T0" fmla="*/ 0 w 1"/>
              <a:gd name="T1" fmla="*/ 0 h 1"/>
              <a:gd name="T2" fmla="*/ 0 w 1"/>
              <a:gd name="T3" fmla="*/ 0 h 1"/>
            </a:gdLst>
            <a:ahLst/>
            <a:cxnLst>
              <a:cxn ang="0">
                <a:pos x="T0" y="T1"/>
              </a:cxn>
              <a:cxn ang="0">
                <a:pos x="T2" y="T3"/>
              </a:cxn>
            </a:cxnLst>
            <a:rect l="0" t="0" r="r" b="b"/>
            <a:pathLst>
              <a:path w="1" h="1">
                <a:moveTo>
                  <a:pt x="0" y="0"/>
                </a:moveTo>
                <a:lnTo>
                  <a:pt x="0" y="0"/>
                </a:lnTo>
              </a:path>
            </a:pathLst>
          </a:custGeom>
          <a:noFill/>
          <a:ln w="3810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27" name="组合 26"/>
          <p:cNvGrpSpPr/>
          <p:nvPr/>
        </p:nvGrpSpPr>
        <p:grpSpPr>
          <a:xfrm>
            <a:off x="2782414" y="2663729"/>
            <a:ext cx="4373907" cy="510892"/>
            <a:chOff x="1845699" y="3427314"/>
            <a:chExt cx="7407143" cy="865187"/>
          </a:xfrm>
        </p:grpSpPr>
        <p:sp>
          <p:nvSpPr>
            <p:cNvPr id="128" name="Freeform 46"/>
            <p:cNvSpPr>
              <a:spLocks/>
            </p:cNvSpPr>
            <p:nvPr/>
          </p:nvSpPr>
          <p:spPr bwMode="auto">
            <a:xfrm>
              <a:off x="2662601" y="3433664"/>
              <a:ext cx="65352" cy="460375"/>
            </a:xfrm>
            <a:custGeom>
              <a:avLst/>
              <a:gdLst>
                <a:gd name="T0" fmla="*/ 0 w 38"/>
                <a:gd name="T1" fmla="*/ 290 h 290"/>
                <a:gd name="T2" fmla="*/ 26 w 38"/>
                <a:gd name="T3" fmla="*/ 40 h 290"/>
                <a:gd name="T4" fmla="*/ 27 w 38"/>
                <a:gd name="T5" fmla="*/ 28 h 290"/>
                <a:gd name="T6" fmla="*/ 28 w 38"/>
                <a:gd name="T7" fmla="*/ 19 h 290"/>
                <a:gd name="T8" fmla="*/ 30 w 38"/>
                <a:gd name="T9" fmla="*/ 11 h 290"/>
                <a:gd name="T10" fmla="*/ 33 w 38"/>
                <a:gd name="T11" fmla="*/ 4 h 290"/>
                <a:gd name="T12" fmla="*/ 38 w 38"/>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38" h="290">
                  <a:moveTo>
                    <a:pt x="0" y="290"/>
                  </a:moveTo>
                  <a:lnTo>
                    <a:pt x="26" y="40"/>
                  </a:lnTo>
                  <a:lnTo>
                    <a:pt x="27" y="28"/>
                  </a:lnTo>
                  <a:lnTo>
                    <a:pt x="28" y="19"/>
                  </a:lnTo>
                  <a:lnTo>
                    <a:pt x="30" y="11"/>
                  </a:lnTo>
                  <a:lnTo>
                    <a:pt x="33" y="4"/>
                  </a:lnTo>
                  <a:lnTo>
                    <a:pt x="3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9" name="Freeform 47"/>
            <p:cNvSpPr>
              <a:spLocks/>
            </p:cNvSpPr>
            <p:nvPr/>
          </p:nvSpPr>
          <p:spPr bwMode="auto">
            <a:xfrm>
              <a:off x="2729673" y="3438426"/>
              <a:ext cx="149621" cy="842962"/>
            </a:xfrm>
            <a:custGeom>
              <a:avLst/>
              <a:gdLst>
                <a:gd name="T0" fmla="*/ 0 w 87"/>
                <a:gd name="T1" fmla="*/ 0 h 709"/>
                <a:gd name="T2" fmla="*/ 7 w 87"/>
                <a:gd name="T3" fmla="*/ 4 h 709"/>
                <a:gd name="T4" fmla="*/ 12 w 87"/>
                <a:gd name="T5" fmla="*/ 16 h 709"/>
                <a:gd name="T6" fmla="*/ 14 w 87"/>
                <a:gd name="T7" fmla="*/ 33 h 709"/>
                <a:gd name="T8" fmla="*/ 16 w 87"/>
                <a:gd name="T9" fmla="*/ 59 h 709"/>
                <a:gd name="T10" fmla="*/ 43 w 87"/>
                <a:gd name="T11" fmla="*/ 651 h 709"/>
                <a:gd name="T12" fmla="*/ 46 w 87"/>
                <a:gd name="T13" fmla="*/ 684 h 709"/>
                <a:gd name="T14" fmla="*/ 48 w 87"/>
                <a:gd name="T15" fmla="*/ 694 h 709"/>
                <a:gd name="T16" fmla="*/ 53 w 87"/>
                <a:gd name="T17" fmla="*/ 704 h 709"/>
                <a:gd name="T18" fmla="*/ 58 w 87"/>
                <a:gd name="T19" fmla="*/ 708 h 709"/>
                <a:gd name="T20" fmla="*/ 64 w 87"/>
                <a:gd name="T21" fmla="*/ 700 h 709"/>
                <a:gd name="T22" fmla="*/ 68 w 87"/>
                <a:gd name="T23" fmla="*/ 684 h 709"/>
                <a:gd name="T24" fmla="*/ 86 w 87"/>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30" name="Group 48"/>
            <p:cNvGrpSpPr>
              <a:grpSpLocks/>
            </p:cNvGrpSpPr>
            <p:nvPr/>
          </p:nvGrpSpPr>
          <p:grpSpPr bwMode="auto">
            <a:xfrm>
              <a:off x="2879294" y="3433664"/>
              <a:ext cx="204656" cy="847725"/>
              <a:chOff x="1557" y="2272"/>
              <a:chExt cx="119" cy="713"/>
            </a:xfrm>
          </p:grpSpPr>
          <p:sp>
            <p:nvSpPr>
              <p:cNvPr id="186" name="Freeform 49"/>
              <p:cNvSpPr>
                <a:spLocks/>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7" name="Freeform 50"/>
              <p:cNvSpPr>
                <a:spLocks/>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131" name="Freeform 51"/>
            <p:cNvSpPr>
              <a:spLocks/>
            </p:cNvSpPr>
            <p:nvPr/>
          </p:nvSpPr>
          <p:spPr bwMode="auto">
            <a:xfrm>
              <a:off x="3080510" y="3427314"/>
              <a:ext cx="60192" cy="466725"/>
            </a:xfrm>
            <a:custGeom>
              <a:avLst/>
              <a:gdLst>
                <a:gd name="T0" fmla="*/ 0 w 35"/>
                <a:gd name="T1" fmla="*/ 294 h 294"/>
                <a:gd name="T2" fmla="*/ 22 w 35"/>
                <a:gd name="T3" fmla="*/ 40 h 294"/>
                <a:gd name="T4" fmla="*/ 24 w 35"/>
                <a:gd name="T5" fmla="*/ 28 h 294"/>
                <a:gd name="T6" fmla="*/ 25 w 35"/>
                <a:gd name="T7" fmla="*/ 19 h 294"/>
                <a:gd name="T8" fmla="*/ 26 w 35"/>
                <a:gd name="T9" fmla="*/ 11 h 294"/>
                <a:gd name="T10" fmla="*/ 30 w 35"/>
                <a:gd name="T11" fmla="*/ 4 h 294"/>
                <a:gd name="T12" fmla="*/ 35 w 35"/>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35" h="294">
                  <a:moveTo>
                    <a:pt x="0" y="294"/>
                  </a:moveTo>
                  <a:lnTo>
                    <a:pt x="22" y="40"/>
                  </a:lnTo>
                  <a:lnTo>
                    <a:pt x="24" y="28"/>
                  </a:lnTo>
                  <a:lnTo>
                    <a:pt x="25" y="19"/>
                  </a:lnTo>
                  <a:lnTo>
                    <a:pt x="26" y="11"/>
                  </a:lnTo>
                  <a:lnTo>
                    <a:pt x="30" y="4"/>
                  </a:lnTo>
                  <a:lnTo>
                    <a:pt x="3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2" name="Freeform 52"/>
            <p:cNvSpPr>
              <a:spLocks/>
            </p:cNvSpPr>
            <p:nvPr/>
          </p:nvSpPr>
          <p:spPr bwMode="auto">
            <a:xfrm>
              <a:off x="3142423" y="3432076"/>
              <a:ext cx="146182" cy="842962"/>
            </a:xfrm>
            <a:custGeom>
              <a:avLst/>
              <a:gdLst>
                <a:gd name="T0" fmla="*/ 0 w 85"/>
                <a:gd name="T1" fmla="*/ 0 h 709"/>
                <a:gd name="T2" fmla="*/ 7 w 85"/>
                <a:gd name="T3" fmla="*/ 4 h 709"/>
                <a:gd name="T4" fmla="*/ 12 w 85"/>
                <a:gd name="T5" fmla="*/ 16 h 709"/>
                <a:gd name="T6" fmla="*/ 14 w 85"/>
                <a:gd name="T7" fmla="*/ 33 h 709"/>
                <a:gd name="T8" fmla="*/ 15 w 85"/>
                <a:gd name="T9" fmla="*/ 59 h 709"/>
                <a:gd name="T10" fmla="*/ 42 w 85"/>
                <a:gd name="T11" fmla="*/ 651 h 709"/>
                <a:gd name="T12" fmla="*/ 45 w 85"/>
                <a:gd name="T13" fmla="*/ 684 h 709"/>
                <a:gd name="T14" fmla="*/ 47 w 85"/>
                <a:gd name="T15" fmla="*/ 694 h 709"/>
                <a:gd name="T16" fmla="*/ 52 w 85"/>
                <a:gd name="T17" fmla="*/ 704 h 709"/>
                <a:gd name="T18" fmla="*/ 57 w 85"/>
                <a:gd name="T19" fmla="*/ 708 h 709"/>
                <a:gd name="T20" fmla="*/ 62 w 85"/>
                <a:gd name="T21" fmla="*/ 700 h 709"/>
                <a:gd name="T22" fmla="*/ 66 w 85"/>
                <a:gd name="T23" fmla="*/ 684 h 709"/>
                <a:gd name="T24" fmla="*/ 84 w 85"/>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3" name="Freeform 53"/>
            <p:cNvSpPr>
              <a:spLocks/>
            </p:cNvSpPr>
            <p:nvPr/>
          </p:nvSpPr>
          <p:spPr bwMode="auto">
            <a:xfrm>
              <a:off x="3286885" y="3427314"/>
              <a:ext cx="60192" cy="442913"/>
            </a:xfrm>
            <a:custGeom>
              <a:avLst/>
              <a:gdLst>
                <a:gd name="T0" fmla="*/ 0 w 35"/>
                <a:gd name="T1" fmla="*/ 279 h 279"/>
                <a:gd name="T2" fmla="*/ 22 w 35"/>
                <a:gd name="T3" fmla="*/ 40 h 279"/>
                <a:gd name="T4" fmla="*/ 23 w 35"/>
                <a:gd name="T5" fmla="*/ 28 h 279"/>
                <a:gd name="T6" fmla="*/ 24 w 35"/>
                <a:gd name="T7" fmla="*/ 19 h 279"/>
                <a:gd name="T8" fmla="*/ 26 w 35"/>
                <a:gd name="T9" fmla="*/ 11 h 279"/>
                <a:gd name="T10" fmla="*/ 30 w 35"/>
                <a:gd name="T11" fmla="*/ 4 h 279"/>
                <a:gd name="T12" fmla="*/ 35 w 3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35" h="279">
                  <a:moveTo>
                    <a:pt x="0" y="279"/>
                  </a:moveTo>
                  <a:lnTo>
                    <a:pt x="22" y="40"/>
                  </a:lnTo>
                  <a:lnTo>
                    <a:pt x="23" y="28"/>
                  </a:lnTo>
                  <a:lnTo>
                    <a:pt x="24" y="19"/>
                  </a:lnTo>
                  <a:lnTo>
                    <a:pt x="26" y="11"/>
                  </a:lnTo>
                  <a:lnTo>
                    <a:pt x="30" y="4"/>
                  </a:lnTo>
                  <a:lnTo>
                    <a:pt x="3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4" name="Freeform 54"/>
            <p:cNvSpPr>
              <a:spLocks/>
            </p:cNvSpPr>
            <p:nvPr/>
          </p:nvSpPr>
          <p:spPr bwMode="auto">
            <a:xfrm>
              <a:off x="3348797" y="3432077"/>
              <a:ext cx="165100" cy="841375"/>
            </a:xfrm>
            <a:custGeom>
              <a:avLst/>
              <a:gdLst>
                <a:gd name="T0" fmla="*/ 0 w 96"/>
                <a:gd name="T1" fmla="*/ 0 h 530"/>
                <a:gd name="T2" fmla="*/ 7 w 96"/>
                <a:gd name="T3" fmla="*/ 3 h 530"/>
                <a:gd name="T4" fmla="*/ 12 w 96"/>
                <a:gd name="T5" fmla="*/ 12 h 530"/>
                <a:gd name="T6" fmla="*/ 14 w 96"/>
                <a:gd name="T7" fmla="*/ 25 h 530"/>
                <a:gd name="T8" fmla="*/ 15 w 96"/>
                <a:gd name="T9" fmla="*/ 44 h 530"/>
                <a:gd name="T10" fmla="*/ 42 w 96"/>
                <a:gd name="T11" fmla="*/ 488 h 530"/>
                <a:gd name="T12" fmla="*/ 45 w 96"/>
                <a:gd name="T13" fmla="*/ 512 h 530"/>
                <a:gd name="T14" fmla="*/ 47 w 96"/>
                <a:gd name="T15" fmla="*/ 520 h 530"/>
                <a:gd name="T16" fmla="*/ 52 w 96"/>
                <a:gd name="T17" fmla="*/ 527 h 530"/>
                <a:gd name="T18" fmla="*/ 57 w 96"/>
                <a:gd name="T19" fmla="*/ 530 h 530"/>
                <a:gd name="T20" fmla="*/ 62 w 96"/>
                <a:gd name="T21" fmla="*/ 524 h 530"/>
                <a:gd name="T22" fmla="*/ 66 w 96"/>
                <a:gd name="T23" fmla="*/ 512 h 530"/>
                <a:gd name="T24" fmla="*/ 96 w 96"/>
                <a:gd name="T25" fmla="*/ 28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5" name="Freeform 55"/>
            <p:cNvSpPr>
              <a:spLocks/>
            </p:cNvSpPr>
            <p:nvPr/>
          </p:nvSpPr>
          <p:spPr bwMode="auto">
            <a:xfrm>
              <a:off x="6798700" y="343683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6" name="Freeform 56"/>
            <p:cNvSpPr>
              <a:spLocks/>
            </p:cNvSpPr>
            <p:nvPr/>
          </p:nvSpPr>
          <p:spPr bwMode="auto">
            <a:xfrm>
              <a:off x="6855452" y="3441602"/>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3 w 85"/>
                <a:gd name="T11" fmla="*/ 488 h 530"/>
                <a:gd name="T12" fmla="*/ 45 w 85"/>
                <a:gd name="T13" fmla="*/ 512 h 530"/>
                <a:gd name="T14" fmla="*/ 47 w 85"/>
                <a:gd name="T15" fmla="*/ 520 h 530"/>
                <a:gd name="T16" fmla="*/ 53 w 85"/>
                <a:gd name="T17" fmla="*/ 527 h 530"/>
                <a:gd name="T18" fmla="*/ 57 w 85"/>
                <a:gd name="T19" fmla="*/ 530 h 530"/>
                <a:gd name="T20" fmla="*/ 63 w 85"/>
                <a:gd name="T21" fmla="*/ 524 h 530"/>
                <a:gd name="T22" fmla="*/ 67 w 85"/>
                <a:gd name="T23" fmla="*/ 512 h 530"/>
                <a:gd name="T24" fmla="*/ 85 w 85"/>
                <a:gd name="T25" fmla="*/ 27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7" name="Freeform 57"/>
            <p:cNvSpPr>
              <a:spLocks/>
            </p:cNvSpPr>
            <p:nvPr/>
          </p:nvSpPr>
          <p:spPr bwMode="auto">
            <a:xfrm>
              <a:off x="70033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8" name="Freeform 58"/>
            <p:cNvSpPr>
              <a:spLocks/>
            </p:cNvSpPr>
            <p:nvPr/>
          </p:nvSpPr>
          <p:spPr bwMode="auto">
            <a:xfrm>
              <a:off x="7058388" y="3441602"/>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2 w 87"/>
                <a:gd name="T11" fmla="*/ 488 h 530"/>
                <a:gd name="T12" fmla="*/ 45 w 87"/>
                <a:gd name="T13" fmla="*/ 512 h 530"/>
                <a:gd name="T14" fmla="*/ 47 w 87"/>
                <a:gd name="T15" fmla="*/ 520 h 530"/>
                <a:gd name="T16" fmla="*/ 52 w 87"/>
                <a:gd name="T17" fmla="*/ 527 h 530"/>
                <a:gd name="T18" fmla="*/ 57 w 87"/>
                <a:gd name="T19" fmla="*/ 530 h 530"/>
                <a:gd name="T20" fmla="*/ 62 w 87"/>
                <a:gd name="T21" fmla="*/ 524 h 530"/>
                <a:gd name="T22" fmla="*/ 66 w 87"/>
                <a:gd name="T23" fmla="*/ 512 h 530"/>
                <a:gd name="T24" fmla="*/ 87 w 87"/>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39" name="Freeform 59"/>
            <p:cNvSpPr>
              <a:spLocks/>
            </p:cNvSpPr>
            <p:nvPr/>
          </p:nvSpPr>
          <p:spPr bwMode="auto">
            <a:xfrm>
              <a:off x="7204571"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0" name="Freeform 60"/>
            <p:cNvSpPr>
              <a:spLocks/>
            </p:cNvSpPr>
            <p:nvPr/>
          </p:nvSpPr>
          <p:spPr bwMode="auto">
            <a:xfrm>
              <a:off x="7263044" y="3435252"/>
              <a:ext cx="146182" cy="841375"/>
            </a:xfrm>
            <a:custGeom>
              <a:avLst/>
              <a:gdLst>
                <a:gd name="T0" fmla="*/ 0 w 85"/>
                <a:gd name="T1" fmla="*/ 0 h 530"/>
                <a:gd name="T2" fmla="*/ 7 w 85"/>
                <a:gd name="T3" fmla="*/ 3 h 530"/>
                <a:gd name="T4" fmla="*/ 12 w 85"/>
                <a:gd name="T5" fmla="*/ 12 h 530"/>
                <a:gd name="T6" fmla="*/ 13 w 85"/>
                <a:gd name="T7" fmla="*/ 25 h 530"/>
                <a:gd name="T8" fmla="*/ 15 w 85"/>
                <a:gd name="T9" fmla="*/ 44 h 530"/>
                <a:gd name="T10" fmla="*/ 42 w 85"/>
                <a:gd name="T11" fmla="*/ 488 h 530"/>
                <a:gd name="T12" fmla="*/ 44 w 85"/>
                <a:gd name="T13" fmla="*/ 512 h 530"/>
                <a:gd name="T14" fmla="*/ 46 w 85"/>
                <a:gd name="T15" fmla="*/ 520 h 530"/>
                <a:gd name="T16" fmla="*/ 52 w 85"/>
                <a:gd name="T17" fmla="*/ 527 h 530"/>
                <a:gd name="T18" fmla="*/ 56 w 85"/>
                <a:gd name="T19" fmla="*/ 530 h 530"/>
                <a:gd name="T20" fmla="*/ 62 w 85"/>
                <a:gd name="T21" fmla="*/ 524 h 530"/>
                <a:gd name="T22" fmla="*/ 65 w 85"/>
                <a:gd name="T23" fmla="*/ 512 h 530"/>
                <a:gd name="T24" fmla="*/ 85 w 85"/>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41" name="Group 61"/>
            <p:cNvGrpSpPr>
              <a:grpSpLocks/>
            </p:cNvGrpSpPr>
            <p:nvPr/>
          </p:nvGrpSpPr>
          <p:grpSpPr bwMode="auto">
            <a:xfrm>
              <a:off x="7407506" y="3430489"/>
              <a:ext cx="204655" cy="847725"/>
              <a:chOff x="4190" y="2269"/>
              <a:chExt cx="119" cy="713"/>
            </a:xfrm>
          </p:grpSpPr>
          <p:sp>
            <p:nvSpPr>
              <p:cNvPr id="184" name="Freeform 62"/>
              <p:cNvSpPr>
                <a:spLocks/>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5" name="Freeform 63"/>
              <p:cNvSpPr>
                <a:spLocks/>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142" name="Freeform 64"/>
            <p:cNvSpPr>
              <a:spLocks/>
            </p:cNvSpPr>
            <p:nvPr/>
          </p:nvSpPr>
          <p:spPr bwMode="auto">
            <a:xfrm>
              <a:off x="5981798"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3" name="Freeform 65"/>
            <p:cNvSpPr>
              <a:spLocks/>
            </p:cNvSpPr>
            <p:nvPr/>
          </p:nvSpPr>
          <p:spPr bwMode="auto">
            <a:xfrm>
              <a:off x="6038552" y="3441602"/>
              <a:ext cx="153061" cy="841375"/>
            </a:xfrm>
            <a:custGeom>
              <a:avLst/>
              <a:gdLst>
                <a:gd name="T0" fmla="*/ 0 w 89"/>
                <a:gd name="T1" fmla="*/ 0 h 530"/>
                <a:gd name="T2" fmla="*/ 7 w 89"/>
                <a:gd name="T3" fmla="*/ 3 h 530"/>
                <a:gd name="T4" fmla="*/ 12 w 89"/>
                <a:gd name="T5" fmla="*/ 12 h 530"/>
                <a:gd name="T6" fmla="*/ 14 w 89"/>
                <a:gd name="T7" fmla="*/ 25 h 530"/>
                <a:gd name="T8" fmla="*/ 15 w 89"/>
                <a:gd name="T9" fmla="*/ 44 h 530"/>
                <a:gd name="T10" fmla="*/ 43 w 89"/>
                <a:gd name="T11" fmla="*/ 488 h 530"/>
                <a:gd name="T12" fmla="*/ 45 w 89"/>
                <a:gd name="T13" fmla="*/ 512 h 530"/>
                <a:gd name="T14" fmla="*/ 47 w 89"/>
                <a:gd name="T15" fmla="*/ 520 h 530"/>
                <a:gd name="T16" fmla="*/ 53 w 89"/>
                <a:gd name="T17" fmla="*/ 527 h 530"/>
                <a:gd name="T18" fmla="*/ 57 w 89"/>
                <a:gd name="T19" fmla="*/ 530 h 530"/>
                <a:gd name="T20" fmla="*/ 63 w 89"/>
                <a:gd name="T21" fmla="*/ 524 h 530"/>
                <a:gd name="T22" fmla="*/ 67 w 89"/>
                <a:gd name="T23" fmla="*/ 512 h 530"/>
                <a:gd name="T24" fmla="*/ 89 w 89"/>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4" name="Freeform 66"/>
            <p:cNvSpPr>
              <a:spLocks/>
            </p:cNvSpPr>
            <p:nvPr/>
          </p:nvSpPr>
          <p:spPr bwMode="auto">
            <a:xfrm>
              <a:off x="6186454"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5" name="Freeform 67"/>
            <p:cNvSpPr>
              <a:spLocks/>
            </p:cNvSpPr>
            <p:nvPr/>
          </p:nvSpPr>
          <p:spPr bwMode="auto">
            <a:xfrm>
              <a:off x="6241487" y="3441602"/>
              <a:ext cx="146182"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6" name="Freeform 68"/>
            <p:cNvSpPr>
              <a:spLocks/>
            </p:cNvSpPr>
            <p:nvPr/>
          </p:nvSpPr>
          <p:spPr bwMode="auto">
            <a:xfrm>
              <a:off x="6387669" y="3430488"/>
              <a:ext cx="58473" cy="431800"/>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47" name="Freeform 69"/>
            <p:cNvSpPr>
              <a:spLocks/>
            </p:cNvSpPr>
            <p:nvPr/>
          </p:nvSpPr>
          <p:spPr bwMode="auto">
            <a:xfrm>
              <a:off x="6446142" y="3435252"/>
              <a:ext cx="147902" cy="841375"/>
            </a:xfrm>
            <a:custGeom>
              <a:avLst/>
              <a:gdLst>
                <a:gd name="T0" fmla="*/ 0 w 86"/>
                <a:gd name="T1" fmla="*/ 0 h 530"/>
                <a:gd name="T2" fmla="*/ 7 w 86"/>
                <a:gd name="T3" fmla="*/ 3 h 530"/>
                <a:gd name="T4" fmla="*/ 12 w 86"/>
                <a:gd name="T5" fmla="*/ 12 h 530"/>
                <a:gd name="T6" fmla="*/ 13 w 86"/>
                <a:gd name="T7" fmla="*/ 25 h 530"/>
                <a:gd name="T8" fmla="*/ 15 w 86"/>
                <a:gd name="T9" fmla="*/ 44 h 530"/>
                <a:gd name="T10" fmla="*/ 42 w 86"/>
                <a:gd name="T11" fmla="*/ 488 h 530"/>
                <a:gd name="T12" fmla="*/ 44 w 86"/>
                <a:gd name="T13" fmla="*/ 512 h 530"/>
                <a:gd name="T14" fmla="*/ 46 w 86"/>
                <a:gd name="T15" fmla="*/ 520 h 530"/>
                <a:gd name="T16" fmla="*/ 52 w 86"/>
                <a:gd name="T17" fmla="*/ 527 h 530"/>
                <a:gd name="T18" fmla="*/ 56 w 86"/>
                <a:gd name="T19" fmla="*/ 530 h 530"/>
                <a:gd name="T20" fmla="*/ 62 w 86"/>
                <a:gd name="T21" fmla="*/ 524 h 530"/>
                <a:gd name="T22" fmla="*/ 65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48" name="Group 70"/>
            <p:cNvGrpSpPr>
              <a:grpSpLocks/>
            </p:cNvGrpSpPr>
            <p:nvPr/>
          </p:nvGrpSpPr>
          <p:grpSpPr bwMode="auto">
            <a:xfrm>
              <a:off x="6590605" y="3430489"/>
              <a:ext cx="204656" cy="847725"/>
              <a:chOff x="3715" y="2269"/>
              <a:chExt cx="119" cy="713"/>
            </a:xfrm>
          </p:grpSpPr>
          <p:sp>
            <p:nvSpPr>
              <p:cNvPr id="182" name="Freeform 71"/>
              <p:cNvSpPr>
                <a:spLocks/>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3" name="Freeform 72"/>
              <p:cNvSpPr>
                <a:spLocks/>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149" name="Freeform 73"/>
            <p:cNvSpPr>
              <a:spLocks/>
            </p:cNvSpPr>
            <p:nvPr/>
          </p:nvSpPr>
          <p:spPr bwMode="auto">
            <a:xfrm>
              <a:off x="5149419" y="3436838"/>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0" name="Freeform 74"/>
            <p:cNvSpPr>
              <a:spLocks/>
            </p:cNvSpPr>
            <p:nvPr/>
          </p:nvSpPr>
          <p:spPr bwMode="auto">
            <a:xfrm>
              <a:off x="5206173" y="3441602"/>
              <a:ext cx="149621"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7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1" name="Freeform 75"/>
            <p:cNvSpPr>
              <a:spLocks/>
            </p:cNvSpPr>
            <p:nvPr/>
          </p:nvSpPr>
          <p:spPr bwMode="auto">
            <a:xfrm>
              <a:off x="5354075" y="3436838"/>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2" name="Freeform 76"/>
            <p:cNvSpPr>
              <a:spLocks/>
            </p:cNvSpPr>
            <p:nvPr/>
          </p:nvSpPr>
          <p:spPr bwMode="auto">
            <a:xfrm>
              <a:off x="5409108" y="3441602"/>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3" name="Freeform 77"/>
            <p:cNvSpPr>
              <a:spLocks/>
            </p:cNvSpPr>
            <p:nvPr/>
          </p:nvSpPr>
          <p:spPr bwMode="auto">
            <a:xfrm>
              <a:off x="5557010" y="3430488"/>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4" name="Freeform 78"/>
            <p:cNvSpPr>
              <a:spLocks/>
            </p:cNvSpPr>
            <p:nvPr/>
          </p:nvSpPr>
          <p:spPr bwMode="auto">
            <a:xfrm>
              <a:off x="5613763" y="3435252"/>
              <a:ext cx="149622" cy="841375"/>
            </a:xfrm>
            <a:custGeom>
              <a:avLst/>
              <a:gdLst>
                <a:gd name="T0" fmla="*/ 0 w 87"/>
                <a:gd name="T1" fmla="*/ 0 h 530"/>
                <a:gd name="T2" fmla="*/ 7 w 87"/>
                <a:gd name="T3" fmla="*/ 3 h 530"/>
                <a:gd name="T4" fmla="*/ 12 w 87"/>
                <a:gd name="T5" fmla="*/ 12 h 530"/>
                <a:gd name="T6" fmla="*/ 13 w 87"/>
                <a:gd name="T7" fmla="*/ 25 h 530"/>
                <a:gd name="T8" fmla="*/ 15 w 87"/>
                <a:gd name="T9" fmla="*/ 44 h 530"/>
                <a:gd name="T10" fmla="*/ 42 w 87"/>
                <a:gd name="T11" fmla="*/ 488 h 530"/>
                <a:gd name="T12" fmla="*/ 44 w 87"/>
                <a:gd name="T13" fmla="*/ 512 h 530"/>
                <a:gd name="T14" fmla="*/ 46 w 87"/>
                <a:gd name="T15" fmla="*/ 520 h 530"/>
                <a:gd name="T16" fmla="*/ 52 w 87"/>
                <a:gd name="T17" fmla="*/ 527 h 530"/>
                <a:gd name="T18" fmla="*/ 56 w 87"/>
                <a:gd name="T19" fmla="*/ 530 h 530"/>
                <a:gd name="T20" fmla="*/ 62 w 87"/>
                <a:gd name="T21" fmla="*/ 524 h 530"/>
                <a:gd name="T22" fmla="*/ 65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5" name="Freeform 79"/>
            <p:cNvSpPr>
              <a:spLocks/>
            </p:cNvSpPr>
            <p:nvPr/>
          </p:nvSpPr>
          <p:spPr bwMode="auto">
            <a:xfrm>
              <a:off x="5758226" y="3430488"/>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56" name="Freeform 80"/>
            <p:cNvSpPr>
              <a:spLocks/>
            </p:cNvSpPr>
            <p:nvPr/>
          </p:nvSpPr>
          <p:spPr bwMode="auto">
            <a:xfrm>
              <a:off x="5818419" y="3435252"/>
              <a:ext cx="161660" cy="841375"/>
            </a:xfrm>
            <a:custGeom>
              <a:avLst/>
              <a:gdLst>
                <a:gd name="T0" fmla="*/ 0 w 94"/>
                <a:gd name="T1" fmla="*/ 0 h 530"/>
                <a:gd name="T2" fmla="*/ 7 w 94"/>
                <a:gd name="T3" fmla="*/ 3 h 530"/>
                <a:gd name="T4" fmla="*/ 12 w 94"/>
                <a:gd name="T5" fmla="*/ 12 h 530"/>
                <a:gd name="T6" fmla="*/ 13 w 94"/>
                <a:gd name="T7" fmla="*/ 25 h 530"/>
                <a:gd name="T8" fmla="*/ 15 w 94"/>
                <a:gd name="T9" fmla="*/ 44 h 530"/>
                <a:gd name="T10" fmla="*/ 42 w 94"/>
                <a:gd name="T11" fmla="*/ 488 h 530"/>
                <a:gd name="T12" fmla="*/ 44 w 94"/>
                <a:gd name="T13" fmla="*/ 512 h 530"/>
                <a:gd name="T14" fmla="*/ 46 w 94"/>
                <a:gd name="T15" fmla="*/ 520 h 530"/>
                <a:gd name="T16" fmla="*/ 52 w 94"/>
                <a:gd name="T17" fmla="*/ 527 h 530"/>
                <a:gd name="T18" fmla="*/ 56 w 94"/>
                <a:gd name="T19" fmla="*/ 530 h 530"/>
                <a:gd name="T20" fmla="*/ 62 w 94"/>
                <a:gd name="T21" fmla="*/ 524 h 530"/>
                <a:gd name="T22" fmla="*/ 65 w 94"/>
                <a:gd name="T23" fmla="*/ 512 h 530"/>
                <a:gd name="T24" fmla="*/ 94 w 94"/>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57" name="Group 81"/>
            <p:cNvGrpSpPr>
              <a:grpSpLocks/>
            </p:cNvGrpSpPr>
            <p:nvPr/>
          </p:nvGrpSpPr>
          <p:grpSpPr bwMode="auto">
            <a:xfrm>
              <a:off x="1845699" y="3447951"/>
              <a:ext cx="818621" cy="844550"/>
              <a:chOff x="956" y="2283"/>
              <a:chExt cx="476" cy="711"/>
            </a:xfrm>
          </p:grpSpPr>
          <p:sp>
            <p:nvSpPr>
              <p:cNvPr id="178" name="Freeform 82"/>
              <p:cNvSpPr>
                <a:spLocks/>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79" name="Freeform 83"/>
              <p:cNvSpPr>
                <a:spLocks/>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0" name="Freeform 84"/>
              <p:cNvSpPr>
                <a:spLocks/>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81" name="Freeform 85"/>
              <p:cNvSpPr>
                <a:spLocks/>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158" name="Group 86"/>
            <p:cNvGrpSpPr>
              <a:grpSpLocks/>
            </p:cNvGrpSpPr>
            <p:nvPr/>
          </p:nvGrpSpPr>
          <p:grpSpPr bwMode="auto">
            <a:xfrm>
              <a:off x="3519056" y="3433664"/>
              <a:ext cx="818621" cy="847725"/>
              <a:chOff x="1929" y="2272"/>
              <a:chExt cx="476" cy="713"/>
            </a:xfrm>
          </p:grpSpPr>
          <p:grpSp>
            <p:nvGrpSpPr>
              <p:cNvPr id="172" name="Group 87"/>
              <p:cNvGrpSpPr>
                <a:grpSpLocks/>
              </p:cNvGrpSpPr>
              <p:nvPr/>
            </p:nvGrpSpPr>
            <p:grpSpPr bwMode="auto">
              <a:xfrm>
                <a:off x="1929" y="2272"/>
                <a:ext cx="238" cy="713"/>
                <a:chOff x="1929" y="2272"/>
                <a:chExt cx="238" cy="713"/>
              </a:xfrm>
            </p:grpSpPr>
            <p:sp>
              <p:nvSpPr>
                <p:cNvPr id="176" name="Freeform 88"/>
                <p:cNvSpPr>
                  <a:spLocks/>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77" name="Freeform 89"/>
                <p:cNvSpPr>
                  <a:spLocks/>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173" name="Group 90"/>
              <p:cNvGrpSpPr>
                <a:grpSpLocks/>
              </p:cNvGrpSpPr>
              <p:nvPr/>
            </p:nvGrpSpPr>
            <p:grpSpPr bwMode="auto">
              <a:xfrm>
                <a:off x="2169" y="2272"/>
                <a:ext cx="236" cy="713"/>
                <a:chOff x="2169" y="2272"/>
                <a:chExt cx="236" cy="713"/>
              </a:xfrm>
            </p:grpSpPr>
            <p:sp>
              <p:nvSpPr>
                <p:cNvPr id="174" name="Freeform 91"/>
                <p:cNvSpPr>
                  <a:spLocks/>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75" name="Freeform 92"/>
                <p:cNvSpPr>
                  <a:spLocks/>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159" name="Freeform 93"/>
            <p:cNvSpPr>
              <a:spLocks/>
            </p:cNvSpPr>
            <p:nvPr/>
          </p:nvSpPr>
          <p:spPr bwMode="auto">
            <a:xfrm>
              <a:off x="4334237" y="3427314"/>
              <a:ext cx="116946" cy="466725"/>
            </a:xfrm>
            <a:custGeom>
              <a:avLst/>
              <a:gdLst>
                <a:gd name="T0" fmla="*/ 0 w 68"/>
                <a:gd name="T1" fmla="*/ 294 h 294"/>
                <a:gd name="T2" fmla="*/ 43 w 68"/>
                <a:gd name="T3" fmla="*/ 40 h 294"/>
                <a:gd name="T4" fmla="*/ 45 w 68"/>
                <a:gd name="T5" fmla="*/ 28 h 294"/>
                <a:gd name="T6" fmla="*/ 47 w 68"/>
                <a:gd name="T7" fmla="*/ 19 h 294"/>
                <a:gd name="T8" fmla="*/ 51 w 68"/>
                <a:gd name="T9" fmla="*/ 11 h 294"/>
                <a:gd name="T10" fmla="*/ 58 w 68"/>
                <a:gd name="T11" fmla="*/ 4 h 294"/>
                <a:gd name="T12" fmla="*/ 68 w 68"/>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68" h="294">
                  <a:moveTo>
                    <a:pt x="0" y="294"/>
                  </a:moveTo>
                  <a:lnTo>
                    <a:pt x="43" y="40"/>
                  </a:lnTo>
                  <a:lnTo>
                    <a:pt x="45" y="28"/>
                  </a:lnTo>
                  <a:lnTo>
                    <a:pt x="47" y="19"/>
                  </a:lnTo>
                  <a:lnTo>
                    <a:pt x="51" y="11"/>
                  </a:lnTo>
                  <a:lnTo>
                    <a:pt x="58" y="4"/>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0" name="Freeform 94"/>
            <p:cNvSpPr>
              <a:spLocks/>
            </p:cNvSpPr>
            <p:nvPr/>
          </p:nvSpPr>
          <p:spPr bwMode="auto">
            <a:xfrm>
              <a:off x="4454623" y="3432076"/>
              <a:ext cx="288925" cy="842962"/>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1" name="Freeform 95"/>
            <p:cNvSpPr>
              <a:spLocks/>
            </p:cNvSpPr>
            <p:nvPr/>
          </p:nvSpPr>
          <p:spPr bwMode="auto">
            <a:xfrm>
              <a:off x="4741829" y="3427314"/>
              <a:ext cx="122105" cy="461963"/>
            </a:xfrm>
            <a:custGeom>
              <a:avLst/>
              <a:gdLst>
                <a:gd name="T0" fmla="*/ 0 w 71"/>
                <a:gd name="T1" fmla="*/ 291 h 291"/>
                <a:gd name="T2" fmla="*/ 45 w 71"/>
                <a:gd name="T3" fmla="*/ 40 h 291"/>
                <a:gd name="T4" fmla="*/ 48 w 71"/>
                <a:gd name="T5" fmla="*/ 28 h 291"/>
                <a:gd name="T6" fmla="*/ 50 w 71"/>
                <a:gd name="T7" fmla="*/ 19 h 291"/>
                <a:gd name="T8" fmla="*/ 53 w 71"/>
                <a:gd name="T9" fmla="*/ 11 h 291"/>
                <a:gd name="T10" fmla="*/ 61 w 71"/>
                <a:gd name="T11" fmla="*/ 4 h 291"/>
                <a:gd name="T12" fmla="*/ 71 w 71"/>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71" h="291">
                  <a:moveTo>
                    <a:pt x="0" y="291"/>
                  </a:moveTo>
                  <a:lnTo>
                    <a:pt x="45" y="40"/>
                  </a:lnTo>
                  <a:lnTo>
                    <a:pt x="48" y="28"/>
                  </a:lnTo>
                  <a:lnTo>
                    <a:pt x="50" y="19"/>
                  </a:lnTo>
                  <a:lnTo>
                    <a:pt x="53" y="11"/>
                  </a:lnTo>
                  <a:lnTo>
                    <a:pt x="61" y="4"/>
                  </a:lnTo>
                  <a:lnTo>
                    <a:pt x="7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2" name="Freeform 96"/>
            <p:cNvSpPr>
              <a:spLocks/>
            </p:cNvSpPr>
            <p:nvPr/>
          </p:nvSpPr>
          <p:spPr bwMode="auto">
            <a:xfrm>
              <a:off x="4867373" y="3432077"/>
              <a:ext cx="282046" cy="841375"/>
            </a:xfrm>
            <a:custGeom>
              <a:avLst/>
              <a:gdLst>
                <a:gd name="T0" fmla="*/ 0 w 164"/>
                <a:gd name="T1" fmla="*/ 0 h 530"/>
                <a:gd name="T2" fmla="*/ 14 w 164"/>
                <a:gd name="T3" fmla="*/ 3 h 530"/>
                <a:gd name="T4" fmla="*/ 24 w 164"/>
                <a:gd name="T5" fmla="*/ 12 h 530"/>
                <a:gd name="T6" fmla="*/ 27 w 164"/>
                <a:gd name="T7" fmla="*/ 25 h 530"/>
                <a:gd name="T8" fmla="*/ 30 w 164"/>
                <a:gd name="T9" fmla="*/ 44 h 530"/>
                <a:gd name="T10" fmla="*/ 84 w 164"/>
                <a:gd name="T11" fmla="*/ 488 h 530"/>
                <a:gd name="T12" fmla="*/ 89 w 164"/>
                <a:gd name="T13" fmla="*/ 512 h 530"/>
                <a:gd name="T14" fmla="*/ 93 w 164"/>
                <a:gd name="T15" fmla="*/ 520 h 530"/>
                <a:gd name="T16" fmla="*/ 104 w 164"/>
                <a:gd name="T17" fmla="*/ 527 h 530"/>
                <a:gd name="T18" fmla="*/ 113 w 164"/>
                <a:gd name="T19" fmla="*/ 530 h 530"/>
                <a:gd name="T20" fmla="*/ 124 w 164"/>
                <a:gd name="T21" fmla="*/ 524 h 530"/>
                <a:gd name="T22" fmla="*/ 132 w 164"/>
                <a:gd name="T23" fmla="*/ 512 h 530"/>
                <a:gd name="T24" fmla="*/ 164 w 164"/>
                <a:gd name="T25" fmla="*/ 28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3" name="Freeform 97"/>
            <p:cNvSpPr>
              <a:spLocks/>
            </p:cNvSpPr>
            <p:nvPr/>
          </p:nvSpPr>
          <p:spPr bwMode="auto">
            <a:xfrm>
              <a:off x="7615600" y="3436838"/>
              <a:ext cx="111787" cy="431800"/>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4" name="Freeform 98"/>
            <p:cNvSpPr>
              <a:spLocks/>
            </p:cNvSpPr>
            <p:nvPr/>
          </p:nvSpPr>
          <p:spPr bwMode="auto">
            <a:xfrm>
              <a:off x="7729107" y="3441602"/>
              <a:ext cx="299244" cy="841375"/>
            </a:xfrm>
            <a:custGeom>
              <a:avLst/>
              <a:gdLst>
                <a:gd name="T0" fmla="*/ 0 w 174"/>
                <a:gd name="T1" fmla="*/ 0 h 530"/>
                <a:gd name="T2" fmla="*/ 14 w 174"/>
                <a:gd name="T3" fmla="*/ 3 h 530"/>
                <a:gd name="T4" fmla="*/ 24 w 174"/>
                <a:gd name="T5" fmla="*/ 12 h 530"/>
                <a:gd name="T6" fmla="*/ 28 w 174"/>
                <a:gd name="T7" fmla="*/ 25 h 530"/>
                <a:gd name="T8" fmla="*/ 31 w 174"/>
                <a:gd name="T9" fmla="*/ 44 h 530"/>
                <a:gd name="T10" fmla="*/ 86 w 174"/>
                <a:gd name="T11" fmla="*/ 488 h 530"/>
                <a:gd name="T12" fmla="*/ 91 w 174"/>
                <a:gd name="T13" fmla="*/ 512 h 530"/>
                <a:gd name="T14" fmla="*/ 95 w 174"/>
                <a:gd name="T15" fmla="*/ 520 h 530"/>
                <a:gd name="T16" fmla="*/ 106 w 174"/>
                <a:gd name="T17" fmla="*/ 527 h 530"/>
                <a:gd name="T18" fmla="*/ 115 w 174"/>
                <a:gd name="T19" fmla="*/ 530 h 530"/>
                <a:gd name="T20" fmla="*/ 127 w 174"/>
                <a:gd name="T21" fmla="*/ 524 h 530"/>
                <a:gd name="T22" fmla="*/ 135 w 174"/>
                <a:gd name="T23" fmla="*/ 512 h 530"/>
                <a:gd name="T24" fmla="*/ 174 w 174"/>
                <a:gd name="T25" fmla="*/ 26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5" name="Freeform 99"/>
            <p:cNvSpPr>
              <a:spLocks/>
            </p:cNvSpPr>
            <p:nvPr/>
          </p:nvSpPr>
          <p:spPr bwMode="auto">
            <a:xfrm>
              <a:off x="8028350" y="3436838"/>
              <a:ext cx="110067" cy="431800"/>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6" name="Freeform 100"/>
            <p:cNvSpPr>
              <a:spLocks/>
            </p:cNvSpPr>
            <p:nvPr/>
          </p:nvSpPr>
          <p:spPr bwMode="auto">
            <a:xfrm>
              <a:off x="8140137" y="3441602"/>
              <a:ext cx="300963" cy="841375"/>
            </a:xfrm>
            <a:custGeom>
              <a:avLst/>
              <a:gdLst>
                <a:gd name="T0" fmla="*/ 0 w 175"/>
                <a:gd name="T1" fmla="*/ 0 h 530"/>
                <a:gd name="T2" fmla="*/ 14 w 175"/>
                <a:gd name="T3" fmla="*/ 3 h 530"/>
                <a:gd name="T4" fmla="*/ 24 w 175"/>
                <a:gd name="T5" fmla="*/ 12 h 530"/>
                <a:gd name="T6" fmla="*/ 28 w 175"/>
                <a:gd name="T7" fmla="*/ 25 h 530"/>
                <a:gd name="T8" fmla="*/ 31 w 175"/>
                <a:gd name="T9" fmla="*/ 44 h 530"/>
                <a:gd name="T10" fmla="*/ 85 w 175"/>
                <a:gd name="T11" fmla="*/ 488 h 530"/>
                <a:gd name="T12" fmla="*/ 90 w 175"/>
                <a:gd name="T13" fmla="*/ 512 h 530"/>
                <a:gd name="T14" fmla="*/ 95 w 175"/>
                <a:gd name="T15" fmla="*/ 520 h 530"/>
                <a:gd name="T16" fmla="*/ 106 w 175"/>
                <a:gd name="T17" fmla="*/ 527 h 530"/>
                <a:gd name="T18" fmla="*/ 115 w 175"/>
                <a:gd name="T19" fmla="*/ 530 h 530"/>
                <a:gd name="T20" fmla="*/ 126 w 175"/>
                <a:gd name="T21" fmla="*/ 524 h 530"/>
                <a:gd name="T22" fmla="*/ 134 w 175"/>
                <a:gd name="T23" fmla="*/ 512 h 530"/>
                <a:gd name="T24" fmla="*/ 175 w 175"/>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7" name="Freeform 101"/>
            <p:cNvSpPr>
              <a:spLocks/>
            </p:cNvSpPr>
            <p:nvPr/>
          </p:nvSpPr>
          <p:spPr bwMode="auto">
            <a:xfrm>
              <a:off x="8434221" y="3430488"/>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68" name="Freeform 102"/>
            <p:cNvSpPr>
              <a:spLocks/>
            </p:cNvSpPr>
            <p:nvPr/>
          </p:nvSpPr>
          <p:spPr bwMode="auto">
            <a:xfrm>
              <a:off x="8551167" y="3435252"/>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69" name="Group 103"/>
            <p:cNvGrpSpPr>
              <a:grpSpLocks/>
            </p:cNvGrpSpPr>
            <p:nvPr/>
          </p:nvGrpSpPr>
          <p:grpSpPr bwMode="auto">
            <a:xfrm>
              <a:off x="8843532" y="3430489"/>
              <a:ext cx="409310" cy="847725"/>
              <a:chOff x="5025" y="2269"/>
              <a:chExt cx="238" cy="713"/>
            </a:xfrm>
          </p:grpSpPr>
          <p:sp>
            <p:nvSpPr>
              <p:cNvPr id="170" name="Freeform 104"/>
              <p:cNvSpPr>
                <a:spLocks/>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71" name="Freeform 105"/>
              <p:cNvSpPr>
                <a:spLocks/>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grpSp>
        <p:nvGrpSpPr>
          <p:cNvPr id="28" name="组合 27"/>
          <p:cNvGrpSpPr/>
          <p:nvPr/>
        </p:nvGrpSpPr>
        <p:grpSpPr>
          <a:xfrm>
            <a:off x="2770228" y="3349917"/>
            <a:ext cx="4392186" cy="514642"/>
            <a:chOff x="1825063" y="4589363"/>
            <a:chExt cx="7438098" cy="871538"/>
          </a:xfrm>
        </p:grpSpPr>
        <p:grpSp>
          <p:nvGrpSpPr>
            <p:cNvPr id="81" name="Group 106"/>
            <p:cNvGrpSpPr>
              <a:grpSpLocks/>
            </p:cNvGrpSpPr>
            <p:nvPr/>
          </p:nvGrpSpPr>
          <p:grpSpPr bwMode="auto">
            <a:xfrm>
              <a:off x="1825063" y="4595714"/>
              <a:ext cx="407590" cy="847725"/>
              <a:chOff x="944" y="3250"/>
              <a:chExt cx="237" cy="713"/>
            </a:xfrm>
          </p:grpSpPr>
          <p:sp>
            <p:nvSpPr>
              <p:cNvPr id="126" name="Freeform 107"/>
              <p:cNvSpPr>
                <a:spLocks/>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7" name="Freeform 108"/>
              <p:cNvSpPr>
                <a:spLocks/>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82" name="Freeform 109"/>
            <p:cNvSpPr>
              <a:spLocks/>
            </p:cNvSpPr>
            <p:nvPr/>
          </p:nvSpPr>
          <p:spPr bwMode="auto">
            <a:xfrm>
              <a:off x="2234373" y="4595713"/>
              <a:ext cx="113506" cy="431800"/>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3" name="Freeform 110"/>
            <p:cNvSpPr>
              <a:spLocks/>
            </p:cNvSpPr>
            <p:nvPr/>
          </p:nvSpPr>
          <p:spPr bwMode="auto">
            <a:xfrm>
              <a:off x="2349598" y="4598889"/>
              <a:ext cx="318162" cy="842963"/>
            </a:xfrm>
            <a:custGeom>
              <a:avLst/>
              <a:gdLst>
                <a:gd name="T0" fmla="*/ 0 w 185"/>
                <a:gd name="T1" fmla="*/ 1 h 531"/>
                <a:gd name="T2" fmla="*/ 8 w 185"/>
                <a:gd name="T3" fmla="*/ 0 h 531"/>
                <a:gd name="T4" fmla="*/ 24 w 185"/>
                <a:gd name="T5" fmla="*/ 13 h 531"/>
                <a:gd name="T6" fmla="*/ 28 w 185"/>
                <a:gd name="T7" fmla="*/ 26 h 531"/>
                <a:gd name="T8" fmla="*/ 31 w 185"/>
                <a:gd name="T9" fmla="*/ 45 h 531"/>
                <a:gd name="T10" fmla="*/ 85 w 185"/>
                <a:gd name="T11" fmla="*/ 489 h 531"/>
                <a:gd name="T12" fmla="*/ 90 w 185"/>
                <a:gd name="T13" fmla="*/ 513 h 531"/>
                <a:gd name="T14" fmla="*/ 95 w 185"/>
                <a:gd name="T15" fmla="*/ 521 h 531"/>
                <a:gd name="T16" fmla="*/ 106 w 185"/>
                <a:gd name="T17" fmla="*/ 528 h 531"/>
                <a:gd name="T18" fmla="*/ 115 w 185"/>
                <a:gd name="T19" fmla="*/ 531 h 531"/>
                <a:gd name="T20" fmla="*/ 126 w 185"/>
                <a:gd name="T21" fmla="*/ 525 h 531"/>
                <a:gd name="T22" fmla="*/ 134 w 185"/>
                <a:gd name="T23" fmla="*/ 513 h 531"/>
                <a:gd name="T24" fmla="*/ 185 w 185"/>
                <a:gd name="T25" fmla="*/ 25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84" name="Group 111"/>
            <p:cNvGrpSpPr>
              <a:grpSpLocks/>
            </p:cNvGrpSpPr>
            <p:nvPr/>
          </p:nvGrpSpPr>
          <p:grpSpPr bwMode="auto">
            <a:xfrm>
              <a:off x="2671200" y="4595714"/>
              <a:ext cx="407590" cy="847725"/>
              <a:chOff x="1436" y="3250"/>
              <a:chExt cx="237" cy="713"/>
            </a:xfrm>
          </p:grpSpPr>
          <p:sp>
            <p:nvSpPr>
              <p:cNvPr id="124" name="Freeform 112"/>
              <p:cNvSpPr>
                <a:spLocks/>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0"/>
                    </a:moveTo>
                    <a:lnTo>
                      <a:pt x="40" y="308"/>
                    </a:lnTo>
                    <a:lnTo>
                      <a:pt x="42" y="324"/>
                    </a:lnTo>
                    <a:lnTo>
                      <a:pt x="44" y="337"/>
                    </a:lnTo>
                    <a:lnTo>
                      <a:pt x="47" y="347"/>
                    </a:lnTo>
                    <a:lnTo>
                      <a:pt x="55" y="356"/>
                    </a:lnTo>
                    <a:lnTo>
                      <a:pt x="64"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5" name="Freeform 113"/>
              <p:cNvSpPr>
                <a:spLocks/>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85" name="Freeform 114"/>
            <p:cNvSpPr>
              <a:spLocks/>
            </p:cNvSpPr>
            <p:nvPr/>
          </p:nvSpPr>
          <p:spPr bwMode="auto">
            <a:xfrm>
              <a:off x="3080511" y="5011638"/>
              <a:ext cx="113506" cy="431800"/>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6" name="Freeform 115"/>
            <p:cNvSpPr>
              <a:spLocks/>
            </p:cNvSpPr>
            <p:nvPr/>
          </p:nvSpPr>
          <p:spPr bwMode="auto">
            <a:xfrm>
              <a:off x="3195736" y="4595714"/>
              <a:ext cx="313002" cy="841375"/>
            </a:xfrm>
            <a:custGeom>
              <a:avLst/>
              <a:gdLst>
                <a:gd name="T0" fmla="*/ 0 w 182"/>
                <a:gd name="T1" fmla="*/ 530 h 530"/>
                <a:gd name="T2" fmla="*/ 14 w 182"/>
                <a:gd name="T3" fmla="*/ 527 h 530"/>
                <a:gd name="T4" fmla="*/ 24 w 182"/>
                <a:gd name="T5" fmla="*/ 518 h 530"/>
                <a:gd name="T6" fmla="*/ 28 w 182"/>
                <a:gd name="T7" fmla="*/ 506 h 530"/>
                <a:gd name="T8" fmla="*/ 31 w 182"/>
                <a:gd name="T9" fmla="*/ 486 h 530"/>
                <a:gd name="T10" fmla="*/ 85 w 182"/>
                <a:gd name="T11" fmla="*/ 43 h 530"/>
                <a:gd name="T12" fmla="*/ 90 w 182"/>
                <a:gd name="T13" fmla="*/ 18 h 530"/>
                <a:gd name="T14" fmla="*/ 95 w 182"/>
                <a:gd name="T15" fmla="*/ 10 h 530"/>
                <a:gd name="T16" fmla="*/ 106 w 182"/>
                <a:gd name="T17" fmla="*/ 3 h 530"/>
                <a:gd name="T18" fmla="*/ 115 w 182"/>
                <a:gd name="T19" fmla="*/ 0 h 530"/>
                <a:gd name="T20" fmla="*/ 126 w 182"/>
                <a:gd name="T21" fmla="*/ 6 h 530"/>
                <a:gd name="T22" fmla="*/ 134 w 182"/>
                <a:gd name="T23" fmla="*/ 18 h 530"/>
                <a:gd name="T24" fmla="*/ 182 w 182"/>
                <a:gd name="T25" fmla="*/ 29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7" name="Freeform 116"/>
            <p:cNvSpPr>
              <a:spLocks/>
            </p:cNvSpPr>
            <p:nvPr/>
          </p:nvSpPr>
          <p:spPr bwMode="auto">
            <a:xfrm>
              <a:off x="3519057" y="4598888"/>
              <a:ext cx="120385" cy="457200"/>
            </a:xfrm>
            <a:custGeom>
              <a:avLst/>
              <a:gdLst>
                <a:gd name="T0" fmla="*/ 0 w 70"/>
                <a:gd name="T1" fmla="*/ 288 h 288"/>
                <a:gd name="T2" fmla="*/ 46 w 70"/>
                <a:gd name="T3" fmla="*/ 40 h 288"/>
                <a:gd name="T4" fmla="*/ 48 w 70"/>
                <a:gd name="T5" fmla="*/ 28 h 288"/>
                <a:gd name="T6" fmla="*/ 50 w 70"/>
                <a:gd name="T7" fmla="*/ 19 h 288"/>
                <a:gd name="T8" fmla="*/ 53 w 70"/>
                <a:gd name="T9" fmla="*/ 11 h 288"/>
                <a:gd name="T10" fmla="*/ 61 w 70"/>
                <a:gd name="T11" fmla="*/ 4 h 288"/>
                <a:gd name="T12" fmla="*/ 70 w 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70" h="288">
                  <a:moveTo>
                    <a:pt x="0" y="288"/>
                  </a:moveTo>
                  <a:lnTo>
                    <a:pt x="46" y="40"/>
                  </a:lnTo>
                  <a:lnTo>
                    <a:pt x="48" y="28"/>
                  </a:lnTo>
                  <a:lnTo>
                    <a:pt x="50" y="19"/>
                  </a:lnTo>
                  <a:lnTo>
                    <a:pt x="53" y="11"/>
                  </a:lnTo>
                  <a:lnTo>
                    <a:pt x="61" y="4"/>
                  </a:lnTo>
                  <a:lnTo>
                    <a:pt x="70"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8" name="Freeform 117"/>
            <p:cNvSpPr>
              <a:spLocks/>
            </p:cNvSpPr>
            <p:nvPr/>
          </p:nvSpPr>
          <p:spPr bwMode="auto">
            <a:xfrm>
              <a:off x="3642881" y="4600476"/>
              <a:ext cx="295804" cy="842962"/>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9" name="Freeform 118"/>
            <p:cNvSpPr>
              <a:spLocks/>
            </p:cNvSpPr>
            <p:nvPr/>
          </p:nvSpPr>
          <p:spPr bwMode="auto">
            <a:xfrm>
              <a:off x="3942125" y="4610001"/>
              <a:ext cx="110067" cy="430212"/>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0" name="Freeform 119"/>
            <p:cNvSpPr>
              <a:spLocks/>
            </p:cNvSpPr>
            <p:nvPr/>
          </p:nvSpPr>
          <p:spPr bwMode="auto">
            <a:xfrm>
              <a:off x="4057352" y="4606827"/>
              <a:ext cx="302683" cy="841375"/>
            </a:xfrm>
            <a:custGeom>
              <a:avLst/>
              <a:gdLst>
                <a:gd name="T0" fmla="*/ 0 w 176"/>
                <a:gd name="T1" fmla="*/ 0 h 708"/>
                <a:gd name="T2" fmla="*/ 15 w 176"/>
                <a:gd name="T3" fmla="*/ 4 h 708"/>
                <a:gd name="T4" fmla="*/ 25 w 176"/>
                <a:gd name="T5" fmla="*/ 16 h 708"/>
                <a:gd name="T6" fmla="*/ 28 w 176"/>
                <a:gd name="T7" fmla="*/ 33 h 708"/>
                <a:gd name="T8" fmla="*/ 32 w 176"/>
                <a:gd name="T9" fmla="*/ 59 h 708"/>
                <a:gd name="T10" fmla="*/ 88 w 176"/>
                <a:gd name="T11" fmla="*/ 650 h 708"/>
                <a:gd name="T12" fmla="*/ 93 w 176"/>
                <a:gd name="T13" fmla="*/ 683 h 708"/>
                <a:gd name="T14" fmla="*/ 97 w 176"/>
                <a:gd name="T15" fmla="*/ 693 h 708"/>
                <a:gd name="T16" fmla="*/ 109 w 176"/>
                <a:gd name="T17" fmla="*/ 703 h 708"/>
                <a:gd name="T18" fmla="*/ 118 w 176"/>
                <a:gd name="T19" fmla="*/ 707 h 708"/>
                <a:gd name="T20" fmla="*/ 130 w 176"/>
                <a:gd name="T21" fmla="*/ 699 h 708"/>
                <a:gd name="T22" fmla="*/ 138 w 176"/>
                <a:gd name="T23" fmla="*/ 683 h 708"/>
                <a:gd name="T24" fmla="*/ 175 w 176"/>
                <a:gd name="T25" fmla="*/ 3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1" name="Freeform 120"/>
            <p:cNvSpPr>
              <a:spLocks/>
            </p:cNvSpPr>
            <p:nvPr/>
          </p:nvSpPr>
          <p:spPr bwMode="auto">
            <a:xfrm>
              <a:off x="4361755" y="4616351"/>
              <a:ext cx="115227" cy="431800"/>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2" name="Freeform 121"/>
            <p:cNvSpPr>
              <a:spLocks/>
            </p:cNvSpPr>
            <p:nvPr/>
          </p:nvSpPr>
          <p:spPr bwMode="auto">
            <a:xfrm>
              <a:off x="4483860" y="4614764"/>
              <a:ext cx="288925" cy="841375"/>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3" name="Freeform 122"/>
            <p:cNvSpPr>
              <a:spLocks/>
            </p:cNvSpPr>
            <p:nvPr/>
          </p:nvSpPr>
          <p:spPr bwMode="auto">
            <a:xfrm>
              <a:off x="4774504" y="4616351"/>
              <a:ext cx="118666" cy="431800"/>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4" name="Freeform 123"/>
            <p:cNvSpPr>
              <a:spLocks/>
            </p:cNvSpPr>
            <p:nvPr/>
          </p:nvSpPr>
          <p:spPr bwMode="auto">
            <a:xfrm>
              <a:off x="4898329" y="4611589"/>
              <a:ext cx="288925" cy="842963"/>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95" name="Group 124"/>
            <p:cNvGrpSpPr>
              <a:grpSpLocks/>
            </p:cNvGrpSpPr>
            <p:nvPr/>
          </p:nvGrpSpPr>
          <p:grpSpPr bwMode="auto">
            <a:xfrm>
              <a:off x="5185535" y="4614763"/>
              <a:ext cx="404151" cy="846138"/>
              <a:chOff x="2898" y="3265"/>
              <a:chExt cx="235" cy="713"/>
            </a:xfrm>
          </p:grpSpPr>
          <p:sp>
            <p:nvSpPr>
              <p:cNvPr id="122" name="Freeform 125"/>
              <p:cNvSpPr>
                <a:spLocks/>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3" name="Freeform 126"/>
              <p:cNvSpPr>
                <a:spLocks/>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96" name="Freeform 127"/>
            <p:cNvSpPr>
              <a:spLocks/>
            </p:cNvSpPr>
            <p:nvPr/>
          </p:nvSpPr>
          <p:spPr bwMode="auto">
            <a:xfrm>
              <a:off x="5587966" y="5014813"/>
              <a:ext cx="108346" cy="431800"/>
            </a:xfrm>
            <a:custGeom>
              <a:avLst/>
              <a:gdLst>
                <a:gd name="T0" fmla="*/ 0 w 63"/>
                <a:gd name="T1" fmla="*/ 0 h 363"/>
                <a:gd name="T2" fmla="*/ 38 w 63"/>
                <a:gd name="T3" fmla="*/ 308 h 363"/>
                <a:gd name="T4" fmla="*/ 41 w 63"/>
                <a:gd name="T5" fmla="*/ 324 h 363"/>
                <a:gd name="T6" fmla="*/ 42 w 63"/>
                <a:gd name="T7" fmla="*/ 337 h 363"/>
                <a:gd name="T8" fmla="*/ 46 w 63"/>
                <a:gd name="T9" fmla="*/ 347 h 363"/>
                <a:gd name="T10" fmla="*/ 53 w 63"/>
                <a:gd name="T11" fmla="*/ 356 h 363"/>
                <a:gd name="T12" fmla="*/ 62 w 63"/>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3" h="363">
                  <a:moveTo>
                    <a:pt x="0" y="0"/>
                  </a:moveTo>
                  <a:lnTo>
                    <a:pt x="38" y="308"/>
                  </a:lnTo>
                  <a:lnTo>
                    <a:pt x="41" y="324"/>
                  </a:lnTo>
                  <a:lnTo>
                    <a:pt x="42" y="337"/>
                  </a:lnTo>
                  <a:lnTo>
                    <a:pt x="46" y="347"/>
                  </a:lnTo>
                  <a:lnTo>
                    <a:pt x="53" y="356"/>
                  </a:lnTo>
                  <a:lnTo>
                    <a:pt x="62"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97" name="Freeform 128"/>
            <p:cNvSpPr>
              <a:spLocks/>
            </p:cNvSpPr>
            <p:nvPr/>
          </p:nvSpPr>
          <p:spPr bwMode="auto">
            <a:xfrm>
              <a:off x="5698034" y="4614764"/>
              <a:ext cx="290644" cy="841375"/>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98" name="Group 129"/>
            <p:cNvGrpSpPr>
              <a:grpSpLocks/>
            </p:cNvGrpSpPr>
            <p:nvPr/>
          </p:nvGrpSpPr>
          <p:grpSpPr bwMode="auto">
            <a:xfrm>
              <a:off x="5988678" y="4603652"/>
              <a:ext cx="808302" cy="846137"/>
              <a:chOff x="3365" y="3256"/>
              <a:chExt cx="470" cy="713"/>
            </a:xfrm>
          </p:grpSpPr>
          <p:grpSp>
            <p:nvGrpSpPr>
              <p:cNvPr id="116" name="Group 130"/>
              <p:cNvGrpSpPr>
                <a:grpSpLocks/>
              </p:cNvGrpSpPr>
              <p:nvPr/>
            </p:nvGrpSpPr>
            <p:grpSpPr bwMode="auto">
              <a:xfrm>
                <a:off x="3365" y="3256"/>
                <a:ext cx="233" cy="713"/>
                <a:chOff x="3365" y="3256"/>
                <a:chExt cx="233" cy="713"/>
              </a:xfrm>
            </p:grpSpPr>
            <p:sp>
              <p:nvSpPr>
                <p:cNvPr id="120" name="Freeform 131"/>
                <p:cNvSpPr>
                  <a:spLocks/>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21" name="Freeform 132"/>
                <p:cNvSpPr>
                  <a:spLocks/>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117" name="Group 133"/>
              <p:cNvGrpSpPr>
                <a:grpSpLocks/>
              </p:cNvGrpSpPr>
              <p:nvPr/>
            </p:nvGrpSpPr>
            <p:grpSpPr bwMode="auto">
              <a:xfrm>
                <a:off x="3600" y="3256"/>
                <a:ext cx="235" cy="713"/>
                <a:chOff x="3600" y="3256"/>
                <a:chExt cx="235" cy="713"/>
              </a:xfrm>
            </p:grpSpPr>
            <p:sp>
              <p:nvSpPr>
                <p:cNvPr id="118" name="Freeform 134"/>
                <p:cNvSpPr>
                  <a:spLocks/>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8" h="363">
                      <a:moveTo>
                        <a:pt x="0" y="0"/>
                      </a:moveTo>
                      <a:lnTo>
                        <a:pt x="41" y="308"/>
                      </a:lnTo>
                      <a:lnTo>
                        <a:pt x="44" y="324"/>
                      </a:lnTo>
                      <a:lnTo>
                        <a:pt x="46" y="337"/>
                      </a:lnTo>
                      <a:lnTo>
                        <a:pt x="49" y="347"/>
                      </a:lnTo>
                      <a:lnTo>
                        <a:pt x="57" y="356"/>
                      </a:lnTo>
                      <a:lnTo>
                        <a:pt x="67"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19" name="Freeform 135"/>
                <p:cNvSpPr>
                  <a:spLocks/>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grpSp>
          <p:nvGrpSpPr>
            <p:cNvPr id="99" name="Group 136"/>
            <p:cNvGrpSpPr>
              <a:grpSpLocks/>
            </p:cNvGrpSpPr>
            <p:nvPr/>
          </p:nvGrpSpPr>
          <p:grpSpPr bwMode="auto">
            <a:xfrm>
              <a:off x="6793540" y="4592539"/>
              <a:ext cx="402431" cy="847725"/>
              <a:chOff x="3833" y="3247"/>
              <a:chExt cx="234" cy="713"/>
            </a:xfrm>
          </p:grpSpPr>
          <p:sp>
            <p:nvSpPr>
              <p:cNvPr id="114" name="Freeform 137"/>
              <p:cNvSpPr>
                <a:spLocks/>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15" name="Freeform 138"/>
              <p:cNvSpPr>
                <a:spLocks/>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100" name="Freeform 139"/>
            <p:cNvSpPr>
              <a:spLocks/>
            </p:cNvSpPr>
            <p:nvPr/>
          </p:nvSpPr>
          <p:spPr bwMode="auto">
            <a:xfrm>
              <a:off x="7197691" y="5008464"/>
              <a:ext cx="110067" cy="430213"/>
            </a:xfrm>
            <a:custGeom>
              <a:avLst/>
              <a:gdLst>
                <a:gd name="T0" fmla="*/ 0 w 64"/>
                <a:gd name="T1" fmla="*/ 0 h 271"/>
                <a:gd name="T2" fmla="*/ 40 w 64"/>
                <a:gd name="T3" fmla="*/ 231 h 271"/>
                <a:gd name="T4" fmla="*/ 42 w 64"/>
                <a:gd name="T5" fmla="*/ 243 h 271"/>
                <a:gd name="T6" fmla="*/ 44 w 64"/>
                <a:gd name="T7" fmla="*/ 253 h 271"/>
                <a:gd name="T8" fmla="*/ 55 w 64"/>
                <a:gd name="T9" fmla="*/ 267 h 271"/>
                <a:gd name="T10" fmla="*/ 64 w 64"/>
                <a:gd name="T11" fmla="*/ 271 h 271"/>
              </a:gdLst>
              <a:ahLst/>
              <a:cxnLst>
                <a:cxn ang="0">
                  <a:pos x="T0" y="T1"/>
                </a:cxn>
                <a:cxn ang="0">
                  <a:pos x="T2" y="T3"/>
                </a:cxn>
                <a:cxn ang="0">
                  <a:pos x="T4" y="T5"/>
                </a:cxn>
                <a:cxn ang="0">
                  <a:pos x="T6" y="T7"/>
                </a:cxn>
                <a:cxn ang="0">
                  <a:pos x="T8" y="T9"/>
                </a:cxn>
                <a:cxn ang="0">
                  <a:pos x="T10" y="T11"/>
                </a:cxn>
              </a:cxnLst>
              <a:rect l="0" t="0" r="r" b="b"/>
              <a:pathLst>
                <a:path w="64" h="271">
                  <a:moveTo>
                    <a:pt x="0" y="0"/>
                  </a:moveTo>
                  <a:lnTo>
                    <a:pt x="40" y="231"/>
                  </a:lnTo>
                  <a:lnTo>
                    <a:pt x="42" y="243"/>
                  </a:lnTo>
                  <a:lnTo>
                    <a:pt x="44" y="253"/>
                  </a:lnTo>
                  <a:lnTo>
                    <a:pt x="55" y="267"/>
                  </a:lnTo>
                  <a:lnTo>
                    <a:pt x="64"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01" name="Freeform 140"/>
            <p:cNvSpPr>
              <a:spLocks/>
            </p:cNvSpPr>
            <p:nvPr/>
          </p:nvSpPr>
          <p:spPr bwMode="auto">
            <a:xfrm>
              <a:off x="7311198" y="4592539"/>
              <a:ext cx="304403" cy="841375"/>
            </a:xfrm>
            <a:custGeom>
              <a:avLst/>
              <a:gdLst>
                <a:gd name="T0" fmla="*/ 0 w 177"/>
                <a:gd name="T1" fmla="*/ 530 h 530"/>
                <a:gd name="T2" fmla="*/ 14 w 177"/>
                <a:gd name="T3" fmla="*/ 527 h 530"/>
                <a:gd name="T4" fmla="*/ 24 w 177"/>
                <a:gd name="T5" fmla="*/ 518 h 530"/>
                <a:gd name="T6" fmla="*/ 27 w 177"/>
                <a:gd name="T7" fmla="*/ 506 h 530"/>
                <a:gd name="T8" fmla="*/ 31 w 177"/>
                <a:gd name="T9" fmla="*/ 486 h 530"/>
                <a:gd name="T10" fmla="*/ 84 w 177"/>
                <a:gd name="T11" fmla="*/ 43 h 530"/>
                <a:gd name="T12" fmla="*/ 89 w 177"/>
                <a:gd name="T13" fmla="*/ 18 h 530"/>
                <a:gd name="T14" fmla="*/ 94 w 177"/>
                <a:gd name="T15" fmla="*/ 10 h 530"/>
                <a:gd name="T16" fmla="*/ 104 w 177"/>
                <a:gd name="T17" fmla="*/ 3 h 530"/>
                <a:gd name="T18" fmla="*/ 113 w 177"/>
                <a:gd name="T19" fmla="*/ 0 h 530"/>
                <a:gd name="T20" fmla="*/ 125 w 177"/>
                <a:gd name="T21" fmla="*/ 6 h 530"/>
                <a:gd name="T22" fmla="*/ 132 w 177"/>
                <a:gd name="T23" fmla="*/ 18 h 530"/>
                <a:gd name="T24" fmla="*/ 177 w 177"/>
                <a:gd name="T25" fmla="*/ 28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02" name="Group 141"/>
            <p:cNvGrpSpPr>
              <a:grpSpLocks/>
            </p:cNvGrpSpPr>
            <p:nvPr/>
          </p:nvGrpSpPr>
          <p:grpSpPr bwMode="auto">
            <a:xfrm>
              <a:off x="7625919" y="4595714"/>
              <a:ext cx="818621" cy="847725"/>
              <a:chOff x="4317" y="3250"/>
              <a:chExt cx="476" cy="713"/>
            </a:xfrm>
          </p:grpSpPr>
          <p:grpSp>
            <p:nvGrpSpPr>
              <p:cNvPr id="108" name="Group 142"/>
              <p:cNvGrpSpPr>
                <a:grpSpLocks/>
              </p:cNvGrpSpPr>
              <p:nvPr/>
            </p:nvGrpSpPr>
            <p:grpSpPr bwMode="auto">
              <a:xfrm>
                <a:off x="4317" y="3250"/>
                <a:ext cx="238" cy="713"/>
                <a:chOff x="4317" y="3250"/>
                <a:chExt cx="238" cy="713"/>
              </a:xfrm>
            </p:grpSpPr>
            <p:sp>
              <p:nvSpPr>
                <p:cNvPr id="112" name="Freeform 143"/>
                <p:cNvSpPr>
                  <a:spLocks/>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13" name="Freeform 144"/>
                <p:cNvSpPr>
                  <a:spLocks/>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109" name="Group 145"/>
              <p:cNvGrpSpPr>
                <a:grpSpLocks/>
              </p:cNvGrpSpPr>
              <p:nvPr/>
            </p:nvGrpSpPr>
            <p:grpSpPr bwMode="auto">
              <a:xfrm>
                <a:off x="4557" y="3250"/>
                <a:ext cx="236" cy="713"/>
                <a:chOff x="4557" y="3250"/>
                <a:chExt cx="236" cy="713"/>
              </a:xfrm>
            </p:grpSpPr>
            <p:sp>
              <p:nvSpPr>
                <p:cNvPr id="110" name="Freeform 146"/>
                <p:cNvSpPr>
                  <a:spLocks/>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11" name="Freeform 147"/>
                <p:cNvSpPr>
                  <a:spLocks/>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103" name="Freeform 148"/>
            <p:cNvSpPr>
              <a:spLocks/>
            </p:cNvSpPr>
            <p:nvPr/>
          </p:nvSpPr>
          <p:spPr bwMode="auto">
            <a:xfrm>
              <a:off x="8435941" y="4589363"/>
              <a:ext cx="122105" cy="490538"/>
            </a:xfrm>
            <a:custGeom>
              <a:avLst/>
              <a:gdLst>
                <a:gd name="T0" fmla="*/ 0 w 71"/>
                <a:gd name="T1" fmla="*/ 309 h 309"/>
                <a:gd name="T2" fmla="*/ 46 w 71"/>
                <a:gd name="T3" fmla="*/ 40 h 309"/>
                <a:gd name="T4" fmla="*/ 48 w 71"/>
                <a:gd name="T5" fmla="*/ 28 h 309"/>
                <a:gd name="T6" fmla="*/ 50 w 71"/>
                <a:gd name="T7" fmla="*/ 19 h 309"/>
                <a:gd name="T8" fmla="*/ 54 w 71"/>
                <a:gd name="T9" fmla="*/ 11 h 309"/>
                <a:gd name="T10" fmla="*/ 61 w 71"/>
                <a:gd name="T11" fmla="*/ 4 h 309"/>
                <a:gd name="T12" fmla="*/ 71 w 71"/>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71" h="309">
                  <a:moveTo>
                    <a:pt x="0" y="309"/>
                  </a:moveTo>
                  <a:lnTo>
                    <a:pt x="46" y="40"/>
                  </a:lnTo>
                  <a:lnTo>
                    <a:pt x="48" y="28"/>
                  </a:lnTo>
                  <a:lnTo>
                    <a:pt x="50" y="19"/>
                  </a:lnTo>
                  <a:lnTo>
                    <a:pt x="54" y="11"/>
                  </a:lnTo>
                  <a:lnTo>
                    <a:pt x="61" y="4"/>
                  </a:lnTo>
                  <a:lnTo>
                    <a:pt x="7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04" name="Freeform 149"/>
            <p:cNvSpPr>
              <a:spLocks/>
            </p:cNvSpPr>
            <p:nvPr/>
          </p:nvSpPr>
          <p:spPr bwMode="auto">
            <a:xfrm>
              <a:off x="8561486" y="4594127"/>
              <a:ext cx="292365" cy="841375"/>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105" name="Group 150"/>
            <p:cNvGrpSpPr>
              <a:grpSpLocks/>
            </p:cNvGrpSpPr>
            <p:nvPr/>
          </p:nvGrpSpPr>
          <p:grpSpPr bwMode="auto">
            <a:xfrm>
              <a:off x="8853851" y="4589364"/>
              <a:ext cx="409310" cy="847725"/>
              <a:chOff x="5031" y="3244"/>
              <a:chExt cx="238" cy="713"/>
            </a:xfrm>
          </p:grpSpPr>
          <p:sp>
            <p:nvSpPr>
              <p:cNvPr id="106" name="Freeform 151"/>
              <p:cNvSpPr>
                <a:spLocks/>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107" name="Freeform 152"/>
              <p:cNvSpPr>
                <a:spLocks/>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29" name="Rectangle 153"/>
          <p:cNvSpPr>
            <a:spLocks noChangeArrowheads="1"/>
          </p:cNvSpPr>
          <p:nvPr/>
        </p:nvSpPr>
        <p:spPr bwMode="auto">
          <a:xfrm>
            <a:off x="1748684" y="1522876"/>
            <a:ext cx="90088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基带信号</a:t>
            </a:r>
          </a:p>
        </p:txBody>
      </p:sp>
      <p:sp>
        <p:nvSpPr>
          <p:cNvPr id="30" name="Rectangle 154"/>
          <p:cNvSpPr>
            <a:spLocks noChangeArrowheads="1"/>
          </p:cNvSpPr>
          <p:nvPr/>
        </p:nvSpPr>
        <p:spPr bwMode="auto">
          <a:xfrm>
            <a:off x="2107757" y="2120948"/>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dirty="0">
                <a:solidFill>
                  <a:srgbClr val="0000FF"/>
                </a:solidFill>
                <a:latin typeface="微软雅黑" pitchFamily="34" charset="-122"/>
                <a:ea typeface="微软雅黑" pitchFamily="34" charset="-122"/>
              </a:rPr>
              <a:t>调幅</a:t>
            </a:r>
          </a:p>
        </p:txBody>
      </p:sp>
      <p:sp>
        <p:nvSpPr>
          <p:cNvPr id="31" name="Rectangle 155"/>
          <p:cNvSpPr>
            <a:spLocks noChangeArrowheads="1"/>
          </p:cNvSpPr>
          <p:nvPr/>
        </p:nvSpPr>
        <p:spPr bwMode="auto">
          <a:xfrm>
            <a:off x="2107757" y="2777139"/>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a:solidFill>
                  <a:srgbClr val="0000FF"/>
                </a:solidFill>
                <a:latin typeface="微软雅黑" pitchFamily="34" charset="-122"/>
                <a:ea typeface="微软雅黑" pitchFamily="34" charset="-122"/>
              </a:rPr>
              <a:t>调频</a:t>
            </a:r>
          </a:p>
        </p:txBody>
      </p:sp>
      <p:sp>
        <p:nvSpPr>
          <p:cNvPr id="32" name="Rectangle 156"/>
          <p:cNvSpPr>
            <a:spLocks noChangeArrowheads="1"/>
          </p:cNvSpPr>
          <p:nvPr/>
        </p:nvSpPr>
        <p:spPr bwMode="auto">
          <a:xfrm>
            <a:off x="2107757" y="3475515"/>
            <a:ext cx="54181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400" b="1">
                <a:solidFill>
                  <a:srgbClr val="0000FF"/>
                </a:solidFill>
                <a:latin typeface="微软雅黑" pitchFamily="34" charset="-122"/>
                <a:ea typeface="微软雅黑" pitchFamily="34" charset="-122"/>
              </a:rPr>
              <a:t>调相</a:t>
            </a:r>
          </a:p>
        </p:txBody>
      </p:sp>
      <p:grpSp>
        <p:nvGrpSpPr>
          <p:cNvPr id="33" name="组合 32"/>
          <p:cNvGrpSpPr/>
          <p:nvPr/>
        </p:nvGrpSpPr>
        <p:grpSpPr>
          <a:xfrm>
            <a:off x="2788507" y="1992538"/>
            <a:ext cx="4370861" cy="503394"/>
            <a:chOff x="1856018" y="2290663"/>
            <a:chExt cx="7401984" cy="852489"/>
          </a:xfrm>
        </p:grpSpPr>
        <p:sp>
          <p:nvSpPr>
            <p:cNvPr id="37" name="Freeform 14"/>
            <p:cNvSpPr>
              <a:spLocks/>
            </p:cNvSpPr>
            <p:nvPr/>
          </p:nvSpPr>
          <p:spPr bwMode="auto">
            <a:xfrm>
              <a:off x="1856018" y="2735163"/>
              <a:ext cx="816901" cy="1588"/>
            </a:xfrm>
            <a:custGeom>
              <a:avLst/>
              <a:gdLst>
                <a:gd name="T0" fmla="*/ 0 w 475"/>
                <a:gd name="T1" fmla="*/ 0 h 1"/>
                <a:gd name="T2" fmla="*/ 475 w 475"/>
                <a:gd name="T3" fmla="*/ 1 h 1"/>
              </a:gdLst>
              <a:ahLst/>
              <a:cxnLst>
                <a:cxn ang="0">
                  <a:pos x="T0" y="T1"/>
                </a:cxn>
                <a:cxn ang="0">
                  <a:pos x="T2" y="T3"/>
                </a:cxn>
              </a:cxnLst>
              <a:rect l="0" t="0" r="r" b="b"/>
              <a:pathLst>
                <a:path w="475" h="1">
                  <a:moveTo>
                    <a:pt x="0" y="0"/>
                  </a:moveTo>
                  <a:lnTo>
                    <a:pt x="475" y="1"/>
                  </a:lnTo>
                </a:path>
              </a:pathLst>
            </a:custGeom>
            <a:noFill/>
            <a:ln w="2857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38" name="Freeform 15"/>
            <p:cNvSpPr>
              <a:spLocks/>
            </p:cNvSpPr>
            <p:nvPr/>
          </p:nvSpPr>
          <p:spPr bwMode="auto">
            <a:xfrm>
              <a:off x="3493260" y="2731989"/>
              <a:ext cx="1666478" cy="4763"/>
            </a:xfrm>
            <a:custGeom>
              <a:avLst/>
              <a:gdLst>
                <a:gd name="T0" fmla="*/ 0 w 969"/>
                <a:gd name="T1" fmla="*/ 3 h 3"/>
                <a:gd name="T2" fmla="*/ 969 w 969"/>
                <a:gd name="T3" fmla="*/ 0 h 3"/>
              </a:gdLst>
              <a:ahLst/>
              <a:cxnLst>
                <a:cxn ang="0">
                  <a:pos x="T0" y="T1"/>
                </a:cxn>
                <a:cxn ang="0">
                  <a:pos x="T2" y="T3"/>
                </a:cxn>
              </a:cxnLst>
              <a:rect l="0" t="0" r="r" b="b"/>
              <a:pathLst>
                <a:path w="969" h="3">
                  <a:moveTo>
                    <a:pt x="0" y="3"/>
                  </a:moveTo>
                  <a:lnTo>
                    <a:pt x="969" y="0"/>
                  </a:lnTo>
                </a:path>
              </a:pathLst>
            </a:custGeom>
            <a:noFill/>
            <a:ln w="28575" cmpd="sng">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39" name="Line 16"/>
            <p:cNvSpPr>
              <a:spLocks noChangeShapeType="1"/>
            </p:cNvSpPr>
            <p:nvPr/>
          </p:nvSpPr>
          <p:spPr bwMode="auto">
            <a:xfrm>
              <a:off x="7629359" y="2735163"/>
              <a:ext cx="1628643"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sp>
          <p:nvSpPr>
            <p:cNvPr id="40" name="Freeform 17"/>
            <p:cNvSpPr>
              <a:spLocks/>
            </p:cNvSpPr>
            <p:nvPr/>
          </p:nvSpPr>
          <p:spPr bwMode="auto">
            <a:xfrm>
              <a:off x="6803858" y="2297013"/>
              <a:ext cx="56754"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1" name="Freeform 18"/>
            <p:cNvSpPr>
              <a:spLocks/>
            </p:cNvSpPr>
            <p:nvPr/>
          </p:nvSpPr>
          <p:spPr bwMode="auto">
            <a:xfrm>
              <a:off x="6860612" y="2301777"/>
              <a:ext cx="151342" cy="841375"/>
            </a:xfrm>
            <a:custGeom>
              <a:avLst/>
              <a:gdLst>
                <a:gd name="T0" fmla="*/ 0 w 88"/>
                <a:gd name="T1" fmla="*/ 0 h 530"/>
                <a:gd name="T2" fmla="*/ 7 w 88"/>
                <a:gd name="T3" fmla="*/ 3 h 530"/>
                <a:gd name="T4" fmla="*/ 12 w 88"/>
                <a:gd name="T5" fmla="*/ 12 h 530"/>
                <a:gd name="T6" fmla="*/ 14 w 88"/>
                <a:gd name="T7" fmla="*/ 25 h 530"/>
                <a:gd name="T8" fmla="*/ 15 w 88"/>
                <a:gd name="T9" fmla="*/ 44 h 530"/>
                <a:gd name="T10" fmla="*/ 43 w 88"/>
                <a:gd name="T11" fmla="*/ 488 h 530"/>
                <a:gd name="T12" fmla="*/ 45 w 88"/>
                <a:gd name="T13" fmla="*/ 512 h 530"/>
                <a:gd name="T14" fmla="*/ 47 w 88"/>
                <a:gd name="T15" fmla="*/ 520 h 530"/>
                <a:gd name="T16" fmla="*/ 53 w 88"/>
                <a:gd name="T17" fmla="*/ 527 h 530"/>
                <a:gd name="T18" fmla="*/ 57 w 88"/>
                <a:gd name="T19" fmla="*/ 530 h 530"/>
                <a:gd name="T20" fmla="*/ 63 w 88"/>
                <a:gd name="T21" fmla="*/ 524 h 530"/>
                <a:gd name="T22" fmla="*/ 67 w 88"/>
                <a:gd name="T23" fmla="*/ 512 h 530"/>
                <a:gd name="T24" fmla="*/ 88 w 88"/>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2" name="Freeform 19"/>
            <p:cNvSpPr>
              <a:spLocks/>
            </p:cNvSpPr>
            <p:nvPr/>
          </p:nvSpPr>
          <p:spPr bwMode="auto">
            <a:xfrm>
              <a:off x="700851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3" name="Freeform 20"/>
            <p:cNvSpPr>
              <a:spLocks/>
            </p:cNvSpPr>
            <p:nvPr/>
          </p:nvSpPr>
          <p:spPr bwMode="auto">
            <a:xfrm>
              <a:off x="7063547" y="2301777"/>
              <a:ext cx="144463" cy="841375"/>
            </a:xfrm>
            <a:custGeom>
              <a:avLst/>
              <a:gdLst>
                <a:gd name="T0" fmla="*/ 0 w 84"/>
                <a:gd name="T1" fmla="*/ 0 h 530"/>
                <a:gd name="T2" fmla="*/ 7 w 84"/>
                <a:gd name="T3" fmla="*/ 3 h 530"/>
                <a:gd name="T4" fmla="*/ 12 w 84"/>
                <a:gd name="T5" fmla="*/ 12 h 530"/>
                <a:gd name="T6" fmla="*/ 14 w 84"/>
                <a:gd name="T7" fmla="*/ 25 h 530"/>
                <a:gd name="T8" fmla="*/ 15 w 84"/>
                <a:gd name="T9" fmla="*/ 44 h 530"/>
                <a:gd name="T10" fmla="*/ 42 w 84"/>
                <a:gd name="T11" fmla="*/ 488 h 530"/>
                <a:gd name="T12" fmla="*/ 45 w 84"/>
                <a:gd name="T13" fmla="*/ 512 h 530"/>
                <a:gd name="T14" fmla="*/ 47 w 84"/>
                <a:gd name="T15" fmla="*/ 520 h 530"/>
                <a:gd name="T16" fmla="*/ 52 w 84"/>
                <a:gd name="T17" fmla="*/ 527 h 530"/>
                <a:gd name="T18" fmla="*/ 57 w 84"/>
                <a:gd name="T19" fmla="*/ 530 h 530"/>
                <a:gd name="T20" fmla="*/ 62 w 84"/>
                <a:gd name="T21" fmla="*/ 524 h 530"/>
                <a:gd name="T22" fmla="*/ 66 w 84"/>
                <a:gd name="T23" fmla="*/ 512 h 530"/>
                <a:gd name="T24" fmla="*/ 84 w 84"/>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44" name="Group 21"/>
            <p:cNvGrpSpPr>
              <a:grpSpLocks/>
            </p:cNvGrpSpPr>
            <p:nvPr/>
          </p:nvGrpSpPr>
          <p:grpSpPr bwMode="auto">
            <a:xfrm>
              <a:off x="7209730" y="2290663"/>
              <a:ext cx="202935" cy="847725"/>
              <a:chOff x="4075" y="1309"/>
              <a:chExt cx="118" cy="713"/>
            </a:xfrm>
          </p:grpSpPr>
          <p:sp>
            <p:nvSpPr>
              <p:cNvPr id="79" name="Freeform 22"/>
              <p:cNvSpPr>
                <a:spLocks/>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80" name="Freeform 23"/>
              <p:cNvSpPr>
                <a:spLocks/>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45" name="Freeform 24"/>
            <p:cNvSpPr>
              <a:spLocks/>
            </p:cNvSpPr>
            <p:nvPr/>
          </p:nvSpPr>
          <p:spPr bwMode="auto">
            <a:xfrm>
              <a:off x="7412665" y="2290663"/>
              <a:ext cx="60193"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6" name="Freeform 25"/>
            <p:cNvSpPr>
              <a:spLocks/>
            </p:cNvSpPr>
            <p:nvPr/>
          </p:nvSpPr>
          <p:spPr bwMode="auto">
            <a:xfrm>
              <a:off x="7472858" y="2295427"/>
              <a:ext cx="142742" cy="841375"/>
            </a:xfrm>
            <a:custGeom>
              <a:avLst/>
              <a:gdLst>
                <a:gd name="T0" fmla="*/ 0 w 83"/>
                <a:gd name="T1" fmla="*/ 0 h 530"/>
                <a:gd name="T2" fmla="*/ 7 w 83"/>
                <a:gd name="T3" fmla="*/ 3 h 530"/>
                <a:gd name="T4" fmla="*/ 12 w 83"/>
                <a:gd name="T5" fmla="*/ 12 h 530"/>
                <a:gd name="T6" fmla="*/ 13 w 83"/>
                <a:gd name="T7" fmla="*/ 25 h 530"/>
                <a:gd name="T8" fmla="*/ 15 w 83"/>
                <a:gd name="T9" fmla="*/ 44 h 530"/>
                <a:gd name="T10" fmla="*/ 42 w 83"/>
                <a:gd name="T11" fmla="*/ 488 h 530"/>
                <a:gd name="T12" fmla="*/ 44 w 83"/>
                <a:gd name="T13" fmla="*/ 512 h 530"/>
                <a:gd name="T14" fmla="*/ 46 w 83"/>
                <a:gd name="T15" fmla="*/ 520 h 530"/>
                <a:gd name="T16" fmla="*/ 52 w 83"/>
                <a:gd name="T17" fmla="*/ 527 h 530"/>
                <a:gd name="T18" fmla="*/ 56 w 83"/>
                <a:gd name="T19" fmla="*/ 530 h 530"/>
                <a:gd name="T20" fmla="*/ 62 w 83"/>
                <a:gd name="T21" fmla="*/ 524 h 530"/>
                <a:gd name="T22" fmla="*/ 65 w 83"/>
                <a:gd name="T23" fmla="*/ 512 h 530"/>
                <a:gd name="T24" fmla="*/ 83 w 83"/>
                <a:gd name="T25" fmla="*/ 27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7" name="Freeform 26"/>
            <p:cNvSpPr>
              <a:spLocks/>
            </p:cNvSpPr>
            <p:nvPr/>
          </p:nvSpPr>
          <p:spPr bwMode="auto">
            <a:xfrm>
              <a:off x="5986958"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8" name="Freeform 27"/>
            <p:cNvSpPr>
              <a:spLocks/>
            </p:cNvSpPr>
            <p:nvPr/>
          </p:nvSpPr>
          <p:spPr bwMode="auto">
            <a:xfrm>
              <a:off x="6043711"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49" name="Freeform 28"/>
            <p:cNvSpPr>
              <a:spLocks/>
            </p:cNvSpPr>
            <p:nvPr/>
          </p:nvSpPr>
          <p:spPr bwMode="auto">
            <a:xfrm>
              <a:off x="6191613"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0" name="Freeform 29"/>
            <p:cNvSpPr>
              <a:spLocks/>
            </p:cNvSpPr>
            <p:nvPr/>
          </p:nvSpPr>
          <p:spPr bwMode="auto">
            <a:xfrm>
              <a:off x="6246646" y="2301777"/>
              <a:ext cx="146183" cy="841375"/>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51" name="Group 30"/>
            <p:cNvGrpSpPr>
              <a:grpSpLocks/>
            </p:cNvGrpSpPr>
            <p:nvPr/>
          </p:nvGrpSpPr>
          <p:grpSpPr bwMode="auto">
            <a:xfrm>
              <a:off x="6392829" y="2290663"/>
              <a:ext cx="407590" cy="847725"/>
              <a:chOff x="3600" y="1309"/>
              <a:chExt cx="237" cy="713"/>
            </a:xfrm>
          </p:grpSpPr>
          <p:grpSp>
            <p:nvGrpSpPr>
              <p:cNvPr id="73" name="Group 31"/>
              <p:cNvGrpSpPr>
                <a:grpSpLocks/>
              </p:cNvGrpSpPr>
              <p:nvPr/>
            </p:nvGrpSpPr>
            <p:grpSpPr bwMode="auto">
              <a:xfrm>
                <a:off x="3600" y="1309"/>
                <a:ext cx="118" cy="713"/>
                <a:chOff x="3600" y="1309"/>
                <a:chExt cx="118" cy="713"/>
              </a:xfrm>
            </p:grpSpPr>
            <p:sp>
              <p:nvSpPr>
                <p:cNvPr id="77" name="Freeform 32"/>
                <p:cNvSpPr>
                  <a:spLocks/>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78" name="Freeform 33"/>
                <p:cNvSpPr>
                  <a:spLocks/>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74" name="Group 34"/>
              <p:cNvGrpSpPr>
                <a:grpSpLocks/>
              </p:cNvGrpSpPr>
              <p:nvPr/>
            </p:nvGrpSpPr>
            <p:grpSpPr bwMode="auto">
              <a:xfrm>
                <a:off x="3718" y="1309"/>
                <a:ext cx="119" cy="713"/>
                <a:chOff x="3718" y="1309"/>
                <a:chExt cx="119" cy="713"/>
              </a:xfrm>
            </p:grpSpPr>
            <p:sp>
              <p:nvSpPr>
                <p:cNvPr id="75" name="Freeform 35"/>
                <p:cNvSpPr>
                  <a:spLocks/>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76" name="Freeform 36"/>
                <p:cNvSpPr>
                  <a:spLocks/>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sp>
          <p:nvSpPr>
            <p:cNvPr id="52" name="Freeform 37"/>
            <p:cNvSpPr>
              <a:spLocks/>
            </p:cNvSpPr>
            <p:nvPr/>
          </p:nvSpPr>
          <p:spPr bwMode="auto">
            <a:xfrm>
              <a:off x="5154579" y="2297013"/>
              <a:ext cx="56753" cy="431800"/>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3" name="Freeform 38"/>
            <p:cNvSpPr>
              <a:spLocks/>
            </p:cNvSpPr>
            <p:nvPr/>
          </p:nvSpPr>
          <p:spPr bwMode="auto">
            <a:xfrm>
              <a:off x="5211332" y="2301777"/>
              <a:ext cx="149622" cy="841375"/>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4" name="Freeform 39"/>
            <p:cNvSpPr>
              <a:spLocks/>
            </p:cNvSpPr>
            <p:nvPr/>
          </p:nvSpPr>
          <p:spPr bwMode="auto">
            <a:xfrm>
              <a:off x="5359234" y="2297013"/>
              <a:ext cx="55033" cy="431800"/>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5" name="Freeform 40"/>
            <p:cNvSpPr>
              <a:spLocks/>
            </p:cNvSpPr>
            <p:nvPr/>
          </p:nvSpPr>
          <p:spPr bwMode="auto">
            <a:xfrm>
              <a:off x="5414267" y="2301777"/>
              <a:ext cx="147902" cy="841375"/>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56" name="Group 41"/>
            <p:cNvGrpSpPr>
              <a:grpSpLocks/>
            </p:cNvGrpSpPr>
            <p:nvPr/>
          </p:nvGrpSpPr>
          <p:grpSpPr bwMode="auto">
            <a:xfrm>
              <a:off x="5562169" y="2290663"/>
              <a:ext cx="201216" cy="847725"/>
              <a:chOff x="3117" y="1309"/>
              <a:chExt cx="117" cy="713"/>
            </a:xfrm>
          </p:grpSpPr>
          <p:sp>
            <p:nvSpPr>
              <p:cNvPr id="71" name="Freeform 42"/>
              <p:cNvSpPr>
                <a:spLocks/>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72" name="Freeform 43"/>
              <p:cNvSpPr>
                <a:spLocks/>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57" name="Freeform 44"/>
            <p:cNvSpPr>
              <a:spLocks/>
            </p:cNvSpPr>
            <p:nvPr/>
          </p:nvSpPr>
          <p:spPr bwMode="auto">
            <a:xfrm>
              <a:off x="5763385" y="2290663"/>
              <a:ext cx="60192" cy="431800"/>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58" name="Freeform 45"/>
            <p:cNvSpPr>
              <a:spLocks/>
            </p:cNvSpPr>
            <p:nvPr/>
          </p:nvSpPr>
          <p:spPr bwMode="auto">
            <a:xfrm>
              <a:off x="5823577" y="2295427"/>
              <a:ext cx="156502" cy="841375"/>
            </a:xfrm>
            <a:custGeom>
              <a:avLst/>
              <a:gdLst>
                <a:gd name="T0" fmla="*/ 0 w 91"/>
                <a:gd name="T1" fmla="*/ 0 h 530"/>
                <a:gd name="T2" fmla="*/ 7 w 91"/>
                <a:gd name="T3" fmla="*/ 3 h 530"/>
                <a:gd name="T4" fmla="*/ 12 w 91"/>
                <a:gd name="T5" fmla="*/ 12 h 530"/>
                <a:gd name="T6" fmla="*/ 13 w 91"/>
                <a:gd name="T7" fmla="*/ 25 h 530"/>
                <a:gd name="T8" fmla="*/ 15 w 91"/>
                <a:gd name="T9" fmla="*/ 44 h 530"/>
                <a:gd name="T10" fmla="*/ 42 w 91"/>
                <a:gd name="T11" fmla="*/ 488 h 530"/>
                <a:gd name="T12" fmla="*/ 44 w 91"/>
                <a:gd name="T13" fmla="*/ 512 h 530"/>
                <a:gd name="T14" fmla="*/ 46 w 91"/>
                <a:gd name="T15" fmla="*/ 520 h 530"/>
                <a:gd name="T16" fmla="*/ 52 w 91"/>
                <a:gd name="T17" fmla="*/ 527 h 530"/>
                <a:gd name="T18" fmla="*/ 56 w 91"/>
                <a:gd name="T19" fmla="*/ 530 h 530"/>
                <a:gd name="T20" fmla="*/ 62 w 91"/>
                <a:gd name="T21" fmla="*/ 524 h 530"/>
                <a:gd name="T22" fmla="*/ 65 w 91"/>
                <a:gd name="T23" fmla="*/ 512 h 530"/>
                <a:gd name="T24" fmla="*/ 91 w 91"/>
                <a:gd name="T25" fmla="*/ 28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nvGrpSpPr>
            <p:cNvPr id="59" name="Group 157"/>
            <p:cNvGrpSpPr>
              <a:grpSpLocks/>
            </p:cNvGrpSpPr>
            <p:nvPr/>
          </p:nvGrpSpPr>
          <p:grpSpPr bwMode="auto">
            <a:xfrm>
              <a:off x="2676358" y="2298601"/>
              <a:ext cx="818621" cy="844550"/>
              <a:chOff x="1439" y="1316"/>
              <a:chExt cx="476" cy="711"/>
            </a:xfrm>
          </p:grpSpPr>
          <p:grpSp>
            <p:nvGrpSpPr>
              <p:cNvPr id="60" name="Group 158"/>
              <p:cNvGrpSpPr>
                <a:grpSpLocks/>
              </p:cNvGrpSpPr>
              <p:nvPr/>
            </p:nvGrpSpPr>
            <p:grpSpPr bwMode="auto">
              <a:xfrm>
                <a:off x="1439" y="1316"/>
                <a:ext cx="239" cy="711"/>
                <a:chOff x="1439" y="1316"/>
                <a:chExt cx="239" cy="711"/>
              </a:xfrm>
            </p:grpSpPr>
            <p:sp>
              <p:nvSpPr>
                <p:cNvPr id="67" name="Freeform 159"/>
                <p:cNvSpPr>
                  <a:spLocks/>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8" name="Freeform 160"/>
                <p:cNvSpPr>
                  <a:spLocks/>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9" name="Freeform 161"/>
                <p:cNvSpPr>
                  <a:spLocks/>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70" name="Freeform 162"/>
                <p:cNvSpPr>
                  <a:spLocks/>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grpSp>
            <p:nvGrpSpPr>
              <p:cNvPr id="61" name="Group 163"/>
              <p:cNvGrpSpPr>
                <a:grpSpLocks/>
              </p:cNvGrpSpPr>
              <p:nvPr/>
            </p:nvGrpSpPr>
            <p:grpSpPr bwMode="auto">
              <a:xfrm>
                <a:off x="1676" y="1316"/>
                <a:ext cx="239" cy="711"/>
                <a:chOff x="1676" y="1316"/>
                <a:chExt cx="239" cy="711"/>
              </a:xfrm>
            </p:grpSpPr>
            <p:sp>
              <p:nvSpPr>
                <p:cNvPr id="63" name="Freeform 164"/>
                <p:cNvSpPr>
                  <a:spLocks/>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4" name="Freeform 165"/>
                <p:cNvSpPr>
                  <a:spLocks/>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5" name="Freeform 166"/>
                <p:cNvSpPr>
                  <a:spLocks/>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sp>
              <p:nvSpPr>
                <p:cNvPr id="66" name="Freeform 167"/>
                <p:cNvSpPr>
                  <a:spLocks/>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400" b="1">
                    <a:latin typeface="+mn-lt"/>
                    <a:ea typeface="黑体" pitchFamily="2" charset="-122"/>
                  </a:endParaRPr>
                </a:p>
              </p:txBody>
            </p:sp>
          </p:grpSp>
          <p:sp>
            <p:nvSpPr>
              <p:cNvPr id="62" name="Line 168"/>
              <p:cNvSpPr>
                <a:spLocks noChangeShapeType="1"/>
              </p:cNvSpPr>
              <p:nvPr/>
            </p:nvSpPr>
            <p:spPr bwMode="auto">
              <a:xfrm flipV="1">
                <a:off x="1674" y="1661"/>
                <a:ext cx="3" cy="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mn-lt"/>
                  <a:ea typeface="黑体" pitchFamily="2" charset="-122"/>
                </a:endParaRPr>
              </a:p>
            </p:txBody>
          </p:sp>
        </p:grpSp>
      </p:grpSp>
      <p:cxnSp>
        <p:nvCxnSpPr>
          <p:cNvPr id="34" name="直接连接符 33"/>
          <p:cNvCxnSpPr/>
          <p:nvPr/>
        </p:nvCxnSpPr>
        <p:spPr bwMode="auto">
          <a:xfrm>
            <a:off x="2663428" y="3617881"/>
            <a:ext cx="4590121"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连接符 34"/>
          <p:cNvCxnSpPr/>
          <p:nvPr/>
        </p:nvCxnSpPr>
        <p:spPr bwMode="auto">
          <a:xfrm>
            <a:off x="2663428" y="2931561"/>
            <a:ext cx="4590121"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8" name="矩形 187"/>
          <p:cNvSpPr/>
          <p:nvPr/>
        </p:nvSpPr>
        <p:spPr>
          <a:xfrm>
            <a:off x="3119145" y="3968864"/>
            <a:ext cx="2924413"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最基本的三种调制方式</a:t>
            </a:r>
          </a:p>
        </p:txBody>
      </p:sp>
    </p:spTree>
    <p:extLst>
      <p:ext uri="{BB962C8B-B14F-4D97-AF65-F5344CB8AC3E}">
        <p14:creationId xmlns:p14="http://schemas.microsoft.com/office/powerpoint/2010/main" val="35328171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9842" name="Rectangle 2"/>
          <p:cNvSpPr>
            <a:spLocks noGrp="1" noChangeArrowheads="1"/>
          </p:cNvSpPr>
          <p:nvPr>
            <p:ph type="title" idx="4294967295"/>
          </p:nvPr>
        </p:nvSpPr>
        <p:spPr bwMode="auto">
          <a:xfrm>
            <a:off x="271620" y="564738"/>
            <a:ext cx="7772400" cy="5143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defRPr/>
            </a:pPr>
            <a:r>
              <a:rPr lang="zh-CN" altLang="en-US" sz="2600" b="1" dirty="0">
                <a:solidFill>
                  <a:srgbClr val="7030A0"/>
                </a:solidFill>
                <a:latin typeface="微软雅黑" pitchFamily="34" charset="-122"/>
                <a:ea typeface="微软雅黑" pitchFamily="34" charset="-122"/>
                <a:cs typeface="+mn-cs"/>
              </a:rPr>
              <a:t>振幅键</a:t>
            </a:r>
            <a:r>
              <a:rPr lang="zh-CN" altLang="en-US" sz="2600" b="1" dirty="0" smtClean="0">
                <a:solidFill>
                  <a:srgbClr val="7030A0"/>
                </a:solidFill>
                <a:latin typeface="微软雅黑" pitchFamily="34" charset="-122"/>
                <a:ea typeface="微软雅黑" pitchFamily="34" charset="-122"/>
                <a:cs typeface="+mn-cs"/>
              </a:rPr>
              <a:t>控</a:t>
            </a:r>
            <a:r>
              <a:rPr lang="en-US" altLang="zh-CN" sz="2600" b="1" dirty="0">
                <a:solidFill>
                  <a:srgbClr val="7030A0"/>
                </a:solidFill>
                <a:latin typeface="微软雅黑" pitchFamily="34" charset="-122"/>
                <a:ea typeface="微软雅黑" pitchFamily="34" charset="-122"/>
              </a:rPr>
              <a:t>ASK</a:t>
            </a:r>
            <a:r>
              <a:rPr lang="zh-CN" altLang="en-US" sz="2600" b="1" dirty="0" smtClean="0">
                <a:solidFill>
                  <a:srgbClr val="7030A0"/>
                </a:solidFill>
                <a:latin typeface="微软雅黑" pitchFamily="34" charset="-122"/>
                <a:ea typeface="微软雅黑" pitchFamily="34" charset="-122"/>
                <a:cs typeface="+mn-cs"/>
              </a:rPr>
              <a:t>（</a:t>
            </a:r>
            <a:r>
              <a:rPr lang="en-US" altLang="zh-CN" sz="2600" b="1" dirty="0" smtClean="0">
                <a:solidFill>
                  <a:srgbClr val="7030A0"/>
                </a:solidFill>
                <a:latin typeface="微软雅黑" pitchFamily="34" charset="-122"/>
                <a:ea typeface="微软雅黑" pitchFamily="34" charset="-122"/>
                <a:cs typeface="+mn-cs"/>
              </a:rPr>
              <a:t>Amplitude Shift </a:t>
            </a:r>
            <a:r>
              <a:rPr lang="en-US" altLang="zh-CN" sz="2600" b="1" dirty="0">
                <a:solidFill>
                  <a:srgbClr val="7030A0"/>
                </a:solidFill>
                <a:latin typeface="微软雅黑" pitchFamily="34" charset="-122"/>
                <a:ea typeface="微软雅黑" pitchFamily="34" charset="-122"/>
                <a:cs typeface="+mn-cs"/>
              </a:rPr>
              <a:t>K</a:t>
            </a:r>
            <a:r>
              <a:rPr lang="en-US" altLang="zh-CN" sz="2600" b="1" dirty="0" smtClean="0">
                <a:solidFill>
                  <a:srgbClr val="7030A0"/>
                </a:solidFill>
                <a:latin typeface="微软雅黑" pitchFamily="34" charset="-122"/>
                <a:ea typeface="微软雅黑" pitchFamily="34" charset="-122"/>
                <a:cs typeface="+mn-cs"/>
              </a:rPr>
              <a:t>eying）</a:t>
            </a:r>
            <a:endParaRPr lang="en-US" altLang="zh-CN" sz="2600" b="1" dirty="0">
              <a:solidFill>
                <a:srgbClr val="7030A0"/>
              </a:solidFill>
              <a:latin typeface="微软雅黑" pitchFamily="34" charset="-122"/>
              <a:ea typeface="微软雅黑" pitchFamily="34" charset="-122"/>
              <a:cs typeface="+mn-cs"/>
            </a:endParaRPr>
          </a:p>
        </p:txBody>
      </p:sp>
      <p:sp>
        <p:nvSpPr>
          <p:cNvPr id="1059844" name="Rectangle 4"/>
          <p:cNvSpPr>
            <a:spLocks noGrp="1" noChangeArrowheads="1"/>
          </p:cNvSpPr>
          <p:nvPr>
            <p:ph type="body" idx="1"/>
          </p:nvPr>
        </p:nvSpPr>
        <p:spPr bwMode="auto">
          <a:xfrm>
            <a:off x="792723" y="808098"/>
            <a:ext cx="7712177" cy="3143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eaLnBrk="1" hangingPunct="1">
              <a:buFont typeface="Wingdings" pitchFamily="2" charset="2"/>
              <a:buNone/>
              <a:defRPr/>
            </a:pPr>
            <a:endParaRPr lang="zh-CN" altLang="en-US" sz="2400" dirty="0" smtClean="0">
              <a:latin typeface="微软雅黑" pitchFamily="34" charset="-122"/>
              <a:ea typeface="微软雅黑" pitchFamily="34" charset="-122"/>
            </a:endParaRPr>
          </a:p>
          <a:p>
            <a:pPr marL="342900" indent="-342900" eaLnBrk="1" hangingPunct="1">
              <a:buFont typeface="Wingdings" pitchFamily="2" charset="2"/>
              <a:buNone/>
              <a:defRPr/>
            </a:pPr>
            <a:r>
              <a:rPr lang="zh-CN" altLang="en-US" sz="2400" b="1" dirty="0" smtClean="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u</a:t>
            </a:r>
            <a:r>
              <a:rPr lang="en-US" altLang="zh-CN" sz="2400" b="1" baseline="-30000" dirty="0" smtClean="0">
                <a:latin typeface="微软雅黑" pitchFamily="34" charset="-122"/>
                <a:ea typeface="微软雅黑" pitchFamily="34" charset="-122"/>
              </a:rPr>
              <a:t>m</a:t>
            </a:r>
            <a:r>
              <a:rPr lang="en-US" altLang="zh-CN" sz="2400" b="1" dirty="0" smtClean="0">
                <a:latin typeface="微软雅黑" pitchFamily="34" charset="-122"/>
                <a:ea typeface="微软雅黑" pitchFamily="34" charset="-122"/>
              </a:rPr>
              <a:t>·sin（ω</a:t>
            </a:r>
            <a:r>
              <a:rPr lang="en-US" altLang="zh-CN" sz="2400" b="1" baseline="-30000" dirty="0" smtClean="0">
                <a:latin typeface="微软雅黑" pitchFamily="34" charset="-122"/>
                <a:ea typeface="微软雅黑" pitchFamily="34" charset="-122"/>
              </a:rPr>
              <a:t>1</a:t>
            </a:r>
            <a:r>
              <a:rPr lang="en-US" altLang="zh-CN" sz="2400" b="1" dirty="0" smtClean="0">
                <a:latin typeface="微软雅黑" pitchFamily="34" charset="-122"/>
                <a:ea typeface="微软雅黑" pitchFamily="34" charset="-122"/>
              </a:rPr>
              <a:t>t+φ</a:t>
            </a:r>
            <a:r>
              <a:rPr lang="en-US" altLang="zh-CN" sz="2400" b="1" baseline="-30000" dirty="0" smtClean="0">
                <a:latin typeface="微软雅黑" pitchFamily="34" charset="-122"/>
                <a:ea typeface="微软雅黑" pitchFamily="34" charset="-122"/>
              </a:rPr>
              <a:t>0</a:t>
            </a:r>
            <a:r>
              <a:rPr lang="en-US" altLang="zh-CN" sz="2400" b="1" dirty="0" smtClean="0">
                <a:latin typeface="微软雅黑" pitchFamily="34" charset="-122"/>
                <a:ea typeface="微软雅黑" pitchFamily="34" charset="-122"/>
              </a:rPr>
              <a:t>）    </a:t>
            </a:r>
            <a:r>
              <a:rPr lang="zh-CN" altLang="en-US" sz="2400" b="1" dirty="0" smtClean="0">
                <a:latin typeface="微软雅黑" pitchFamily="34" charset="-122"/>
                <a:ea typeface="微软雅黑" pitchFamily="34" charset="-122"/>
              </a:rPr>
              <a:t>数字1</a:t>
            </a:r>
          </a:p>
          <a:p>
            <a:pPr marL="342900" indent="-342900" eaLnBrk="1" hangingPunct="1">
              <a:buFont typeface="Wingdings" pitchFamily="2" charset="2"/>
              <a:buNone/>
              <a:defRPr/>
            </a:pPr>
            <a:r>
              <a:rPr lang="zh-CN" altLang="en-US" sz="2400" b="1" dirty="0" smtClean="0">
                <a:latin typeface="微软雅黑" pitchFamily="34" charset="-122"/>
                <a:ea typeface="微软雅黑" pitchFamily="34" charset="-122"/>
              </a:rPr>
              <a:t> </a:t>
            </a:r>
            <a:r>
              <a:rPr lang="en-US" altLang="zh-CN" sz="2400" b="1" dirty="0" err="1" smtClean="0">
                <a:latin typeface="微软雅黑" pitchFamily="34" charset="-122"/>
                <a:ea typeface="微软雅黑" pitchFamily="34" charset="-122"/>
              </a:rPr>
              <a:t>u（t</a:t>
            </a:r>
            <a:r>
              <a:rPr lang="en-US" altLang="zh-CN" sz="2400" b="1" dirty="0" smtClean="0">
                <a:latin typeface="微软雅黑" pitchFamily="34" charset="-122"/>
                <a:ea typeface="微软雅黑" pitchFamily="34" charset="-122"/>
              </a:rPr>
              <a:t>）=</a:t>
            </a:r>
          </a:p>
          <a:p>
            <a:pPr marL="342900" indent="-342900" eaLnBrk="1" hangingPunct="1">
              <a:buFont typeface="Wingdings" pitchFamily="2" charset="2"/>
              <a:buNone/>
              <a:defRPr/>
            </a:pPr>
            <a:r>
              <a:rPr lang="en-US" altLang="zh-CN" sz="2400" b="1" dirty="0" smtClean="0">
                <a:latin typeface="微软雅黑" pitchFamily="34" charset="-122"/>
                <a:ea typeface="微软雅黑" pitchFamily="34" charset="-122"/>
              </a:rPr>
              <a:t>                   0                                </a:t>
            </a:r>
            <a:r>
              <a:rPr lang="zh-CN" altLang="en-US" sz="2400" b="1" dirty="0" smtClean="0">
                <a:latin typeface="微软雅黑" pitchFamily="34" charset="-122"/>
                <a:ea typeface="微软雅黑" pitchFamily="34" charset="-122"/>
              </a:rPr>
              <a:t>数字0</a:t>
            </a:r>
          </a:p>
          <a:p>
            <a:pPr marL="342900" indent="-342900" eaLnBrk="1" hangingPunct="1">
              <a:defRPr/>
            </a:pPr>
            <a:endParaRPr lang="zh-CN" altLang="en-US" sz="2400" b="1" dirty="0" smtClean="0">
              <a:latin typeface="微软雅黑" pitchFamily="34" charset="-122"/>
              <a:ea typeface="微软雅黑" pitchFamily="34" charset="-122"/>
            </a:endParaRPr>
          </a:p>
          <a:p>
            <a:pPr eaLnBrk="1" hangingPunct="1">
              <a:lnSpc>
                <a:spcPct val="110000"/>
              </a:lnSpc>
              <a:buClr>
                <a:srgbClr val="0000FF"/>
              </a:buClr>
              <a:buFont typeface="Wingdings" pitchFamily="2" charset="2"/>
              <a:buChar char="l"/>
              <a:defRPr/>
            </a:pPr>
            <a:r>
              <a:rPr lang="zh-CN" altLang="en-US" sz="2400" b="1" dirty="0" smtClean="0">
                <a:solidFill>
                  <a:srgbClr val="0000FF"/>
                </a:solidFill>
                <a:latin typeface="微软雅黑" pitchFamily="34" charset="-122"/>
                <a:ea typeface="微软雅黑" pitchFamily="34" charset="-122"/>
              </a:rPr>
              <a:t>振幅键控</a:t>
            </a:r>
            <a:r>
              <a:rPr lang="en-US" altLang="zh-CN" sz="2400" b="1" dirty="0" smtClean="0">
                <a:solidFill>
                  <a:srgbClr val="0000FF"/>
                </a:solidFill>
                <a:latin typeface="微软雅黑" pitchFamily="34" charset="-122"/>
                <a:ea typeface="微软雅黑" pitchFamily="34" charset="-122"/>
              </a:rPr>
              <a:t>ASK</a:t>
            </a:r>
            <a:r>
              <a:rPr lang="zh-CN" altLang="en-US" sz="2400" b="1" dirty="0" smtClean="0">
                <a:solidFill>
                  <a:srgbClr val="0000FF"/>
                </a:solidFill>
                <a:latin typeface="微软雅黑" pitchFamily="34" charset="-122"/>
                <a:ea typeface="微软雅黑" pitchFamily="34" charset="-122"/>
              </a:rPr>
              <a:t>信号实现容易，技术简单，但抗干扰能力较差。 </a:t>
            </a:r>
          </a:p>
        </p:txBody>
      </p:sp>
      <p:grpSp>
        <p:nvGrpSpPr>
          <p:cNvPr id="61444" name="Group 6"/>
          <p:cNvGrpSpPr>
            <a:grpSpLocks/>
          </p:cNvGrpSpPr>
          <p:nvPr/>
        </p:nvGrpSpPr>
        <p:grpSpPr bwMode="auto">
          <a:xfrm>
            <a:off x="2342948" y="1479146"/>
            <a:ext cx="76200" cy="857250"/>
            <a:chOff x="1536" y="1824"/>
            <a:chExt cx="48" cy="720"/>
          </a:xfrm>
        </p:grpSpPr>
        <p:sp>
          <p:nvSpPr>
            <p:cNvPr id="61445" name="Line 7"/>
            <p:cNvSpPr>
              <a:spLocks noChangeShapeType="1"/>
            </p:cNvSpPr>
            <p:nvPr/>
          </p:nvSpPr>
          <p:spPr bwMode="auto">
            <a:xfrm flipH="1">
              <a:off x="1536" y="182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6" name="Line 8"/>
            <p:cNvSpPr>
              <a:spLocks noChangeShapeType="1"/>
            </p:cNvSpPr>
            <p:nvPr/>
          </p:nvSpPr>
          <p:spPr bwMode="auto">
            <a:xfrm>
              <a:off x="1536" y="1824"/>
              <a:ext cx="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1447" name="Line 9"/>
            <p:cNvSpPr>
              <a:spLocks noChangeShapeType="1"/>
            </p:cNvSpPr>
            <p:nvPr/>
          </p:nvSpPr>
          <p:spPr bwMode="auto">
            <a:xfrm>
              <a:off x="1536" y="254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Tree>
    <p:extLst>
      <p:ext uri="{BB962C8B-B14F-4D97-AF65-F5344CB8AC3E}">
        <p14:creationId xmlns:p14="http://schemas.microsoft.com/office/powerpoint/2010/main" val="75749892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0866" name="Rectangle 2"/>
          <p:cNvSpPr>
            <a:spLocks noGrp="1" noChangeArrowheads="1"/>
          </p:cNvSpPr>
          <p:nvPr>
            <p:ph type="title" idx="4294967295"/>
          </p:nvPr>
        </p:nvSpPr>
        <p:spPr bwMode="auto">
          <a:xfrm>
            <a:off x="222460" y="584402"/>
            <a:ext cx="7772400" cy="5143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defRPr/>
            </a:pPr>
            <a:r>
              <a:rPr lang="zh-CN" altLang="en-US" sz="2600" b="1" dirty="0" smtClean="0">
                <a:solidFill>
                  <a:srgbClr val="7030A0"/>
                </a:solidFill>
                <a:latin typeface="微软雅黑" pitchFamily="34" charset="-122"/>
                <a:ea typeface="微软雅黑" pitchFamily="34" charset="-122"/>
                <a:cs typeface="+mn-cs"/>
              </a:rPr>
              <a:t>移频键控</a:t>
            </a:r>
            <a:r>
              <a:rPr lang="en-US" altLang="zh-CN" sz="2600" b="1" dirty="0">
                <a:solidFill>
                  <a:srgbClr val="7030A0"/>
                </a:solidFill>
                <a:latin typeface="微软雅黑" pitchFamily="34" charset="-122"/>
                <a:ea typeface="微软雅黑" pitchFamily="34" charset="-122"/>
              </a:rPr>
              <a:t>FSK</a:t>
            </a:r>
            <a:r>
              <a:rPr lang="zh-CN" altLang="en-US" sz="2600" b="1" dirty="0" smtClean="0">
                <a:solidFill>
                  <a:srgbClr val="7030A0"/>
                </a:solidFill>
                <a:latin typeface="微软雅黑" pitchFamily="34" charset="-122"/>
                <a:ea typeface="微软雅黑" pitchFamily="34" charset="-122"/>
                <a:cs typeface="+mn-cs"/>
              </a:rPr>
              <a:t>（</a:t>
            </a:r>
            <a:r>
              <a:rPr lang="en-US" altLang="zh-CN" sz="2600" b="1" dirty="0" smtClean="0">
                <a:solidFill>
                  <a:srgbClr val="7030A0"/>
                </a:solidFill>
                <a:latin typeface="微软雅黑" pitchFamily="34" charset="-122"/>
                <a:ea typeface="微软雅黑" pitchFamily="34" charset="-122"/>
                <a:cs typeface="+mn-cs"/>
              </a:rPr>
              <a:t>Frequency Shift Keying）</a:t>
            </a:r>
            <a:endParaRPr lang="en-US" altLang="zh-CN" sz="2600" b="1" dirty="0">
              <a:solidFill>
                <a:srgbClr val="7030A0"/>
              </a:solidFill>
              <a:latin typeface="微软雅黑" pitchFamily="34" charset="-122"/>
              <a:ea typeface="微软雅黑" pitchFamily="34" charset="-122"/>
              <a:cs typeface="+mn-cs"/>
            </a:endParaRPr>
          </a:p>
        </p:txBody>
      </p:sp>
      <p:sp>
        <p:nvSpPr>
          <p:cNvPr id="1060867" name="Rectangle 3"/>
          <p:cNvSpPr>
            <a:spLocks noGrp="1" noChangeArrowheads="1"/>
          </p:cNvSpPr>
          <p:nvPr>
            <p:ph type="body" idx="1"/>
          </p:nvPr>
        </p:nvSpPr>
        <p:spPr bwMode="auto">
          <a:xfrm>
            <a:off x="723900" y="1053898"/>
            <a:ext cx="7658100" cy="3143250"/>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marL="342900" indent="-342900" eaLnBrk="1" hangingPunct="1">
              <a:buFont typeface="Wingdings" pitchFamily="2" charset="2"/>
              <a:buNone/>
              <a:defRPr/>
            </a:pPr>
            <a:r>
              <a:rPr lang="zh-CN" altLang="en-US" sz="2400" b="1" dirty="0">
                <a:latin typeface="微软雅黑" pitchFamily="34" charset="-122"/>
                <a:ea typeface="微软雅黑" pitchFamily="34" charset="-122"/>
              </a:rPr>
              <a:t> </a:t>
            </a:r>
          </a:p>
          <a:p>
            <a:pPr>
              <a:buNone/>
              <a:defRPr/>
            </a:pPr>
            <a:r>
              <a:rPr lang="zh-CN" altLang="en-US" sz="2400" b="1" dirty="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u</a:t>
            </a:r>
            <a:r>
              <a:rPr lang="en-US" altLang="zh-CN" sz="2400" b="1" baseline="-30000" dirty="0" smtClean="0">
                <a:latin typeface="微软雅黑" pitchFamily="34" charset="-122"/>
                <a:ea typeface="微软雅黑" pitchFamily="34" charset="-122"/>
              </a:rPr>
              <a:t>m</a:t>
            </a:r>
            <a:r>
              <a:rPr lang="en-US" altLang="zh-CN" sz="2400" b="1" dirty="0" smtClean="0">
                <a:latin typeface="微软雅黑" pitchFamily="34" charset="-122"/>
                <a:ea typeface="微软雅黑" pitchFamily="34" charset="-122"/>
              </a:rPr>
              <a:t>·sin（ω</a:t>
            </a:r>
            <a:r>
              <a:rPr lang="en-US" altLang="zh-CN" sz="2400" b="1" baseline="-30000" dirty="0" smtClean="0">
                <a:latin typeface="微软雅黑" pitchFamily="34" charset="-122"/>
                <a:ea typeface="微软雅黑" pitchFamily="34" charset="-122"/>
              </a:rPr>
              <a:t>1</a:t>
            </a:r>
            <a:r>
              <a:rPr lang="en-US" altLang="zh-CN" sz="2400" b="1" dirty="0" smtClean="0">
                <a:latin typeface="微软雅黑" pitchFamily="34" charset="-122"/>
                <a:ea typeface="微软雅黑" pitchFamily="34" charset="-122"/>
              </a:rPr>
              <a:t>t+</a:t>
            </a:r>
            <a:r>
              <a:rPr lang="en-US" altLang="zh-CN" sz="2400" b="1" dirty="0">
                <a:latin typeface="微软雅黑" pitchFamily="34" charset="-122"/>
                <a:ea typeface="微软雅黑" pitchFamily="34" charset="-122"/>
              </a:rPr>
              <a:t>φ</a:t>
            </a:r>
            <a:r>
              <a:rPr lang="en-US" altLang="zh-CN" sz="2400" b="1" baseline="-30000" dirty="0">
                <a:latin typeface="微软雅黑" pitchFamily="34" charset="-122"/>
                <a:ea typeface="微软雅黑" pitchFamily="34" charset="-122"/>
              </a:rPr>
              <a:t>0</a:t>
            </a:r>
            <a:r>
              <a:rPr lang="en-US" altLang="zh-CN" sz="2400" b="1" dirty="0" smtClean="0">
                <a:latin typeface="微软雅黑" pitchFamily="34" charset="-122"/>
                <a:ea typeface="微软雅黑" pitchFamily="34" charset="-122"/>
              </a:rPr>
              <a:t>）    </a:t>
            </a:r>
            <a:r>
              <a:rPr lang="zh-CN" altLang="en-US" sz="2400" b="1" dirty="0">
                <a:latin typeface="微软雅黑" pitchFamily="34" charset="-122"/>
                <a:ea typeface="微软雅黑" pitchFamily="34" charset="-122"/>
              </a:rPr>
              <a:t>数字1</a:t>
            </a:r>
          </a:p>
          <a:p>
            <a:pPr marL="342900" indent="-342900" eaLnBrk="1" hangingPunct="1">
              <a:buFont typeface="Wingdings" pitchFamily="2" charset="2"/>
              <a:buNone/>
              <a:defRPr/>
            </a:pPr>
            <a:r>
              <a:rPr lang="zh-CN" altLang="en-US" sz="2400" b="1" dirty="0">
                <a:latin typeface="微软雅黑" pitchFamily="34" charset="-122"/>
                <a:ea typeface="微软雅黑" pitchFamily="34" charset="-122"/>
              </a:rPr>
              <a:t> </a:t>
            </a:r>
            <a:r>
              <a:rPr lang="en-US" altLang="zh-CN" sz="2400" b="1" dirty="0" err="1">
                <a:latin typeface="微软雅黑" pitchFamily="34" charset="-122"/>
                <a:ea typeface="微软雅黑" pitchFamily="34" charset="-122"/>
              </a:rPr>
              <a:t>u（t</a:t>
            </a:r>
            <a:r>
              <a:rPr lang="en-US" altLang="zh-CN" sz="2400" b="1" dirty="0">
                <a:latin typeface="微软雅黑" pitchFamily="34" charset="-122"/>
                <a:ea typeface="微软雅黑" pitchFamily="34" charset="-122"/>
              </a:rPr>
              <a:t>）=</a:t>
            </a:r>
          </a:p>
          <a:p>
            <a:pPr>
              <a:buNone/>
              <a:defRPr/>
            </a:pPr>
            <a:r>
              <a:rPr lang="en-US" altLang="zh-CN" sz="2400" b="1" dirty="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         u</a:t>
            </a:r>
            <a:r>
              <a:rPr lang="en-US" altLang="zh-CN" sz="2400" b="1" baseline="-30000" dirty="0" smtClean="0">
                <a:latin typeface="微软雅黑" pitchFamily="34" charset="-122"/>
                <a:ea typeface="微软雅黑" pitchFamily="34" charset="-122"/>
              </a:rPr>
              <a:t>m</a:t>
            </a:r>
            <a:r>
              <a:rPr lang="en-US" altLang="zh-CN" sz="2400" b="1" dirty="0" smtClean="0">
                <a:latin typeface="微软雅黑" pitchFamily="34" charset="-122"/>
                <a:ea typeface="微软雅黑" pitchFamily="34" charset="-122"/>
              </a:rPr>
              <a:t>·sin（ω</a:t>
            </a:r>
            <a:r>
              <a:rPr lang="en-US" altLang="zh-CN" sz="2400" b="1" baseline="-30000" dirty="0" smtClean="0">
                <a:latin typeface="微软雅黑" pitchFamily="34" charset="-122"/>
                <a:ea typeface="微软雅黑" pitchFamily="34" charset="-122"/>
              </a:rPr>
              <a:t>1</a:t>
            </a:r>
            <a:r>
              <a:rPr lang="en-US" altLang="zh-CN" sz="2400" b="1" dirty="0" smtClean="0">
                <a:latin typeface="微软雅黑" pitchFamily="34" charset="-122"/>
                <a:ea typeface="微软雅黑" pitchFamily="34" charset="-122"/>
              </a:rPr>
              <a:t>t+</a:t>
            </a:r>
            <a:r>
              <a:rPr lang="en-US" altLang="zh-CN" sz="2400" b="1" dirty="0">
                <a:latin typeface="微软雅黑" pitchFamily="34" charset="-122"/>
                <a:ea typeface="微软雅黑" pitchFamily="34" charset="-122"/>
              </a:rPr>
              <a:t>φ</a:t>
            </a:r>
            <a:r>
              <a:rPr lang="en-US" altLang="zh-CN" sz="2400" b="1" baseline="-30000" dirty="0">
                <a:latin typeface="微软雅黑" pitchFamily="34" charset="-122"/>
                <a:ea typeface="微软雅黑" pitchFamily="34" charset="-122"/>
              </a:rPr>
              <a:t>0</a:t>
            </a:r>
            <a:r>
              <a:rPr lang="en-US" altLang="zh-CN" sz="2400" b="1" dirty="0" smtClean="0">
                <a:latin typeface="微软雅黑" pitchFamily="34" charset="-122"/>
                <a:ea typeface="微软雅黑" pitchFamily="34" charset="-122"/>
              </a:rPr>
              <a:t>）    </a:t>
            </a:r>
            <a:r>
              <a:rPr lang="zh-CN" altLang="en-US" sz="2400" b="1" dirty="0">
                <a:latin typeface="微软雅黑" pitchFamily="34" charset="-122"/>
                <a:ea typeface="微软雅黑" pitchFamily="34" charset="-122"/>
              </a:rPr>
              <a:t>数字0</a:t>
            </a:r>
          </a:p>
          <a:p>
            <a:pPr marL="342900" indent="-342900" eaLnBrk="1" hangingPunct="1">
              <a:defRPr/>
            </a:pPr>
            <a:endParaRPr lang="zh-CN" altLang="en-US" b="0" dirty="0" smtClean="0">
              <a:latin typeface="楷体_GB2312" pitchFamily="49" charset="-122"/>
              <a:ea typeface="楷体_GB2312" pitchFamily="49" charset="-122"/>
            </a:endParaRPr>
          </a:p>
          <a:p>
            <a:pPr eaLnBrk="1" hangingPunct="1">
              <a:lnSpc>
                <a:spcPct val="110000"/>
              </a:lnSpc>
              <a:buClr>
                <a:srgbClr val="0000FF"/>
              </a:buClr>
              <a:buFont typeface="Wingdings" pitchFamily="2" charset="2"/>
              <a:buChar char="l"/>
              <a:defRPr/>
            </a:pPr>
            <a:r>
              <a:rPr lang="zh-CN" altLang="en-US" sz="2400" b="1" dirty="0">
                <a:solidFill>
                  <a:srgbClr val="0000FF"/>
                </a:solidFill>
                <a:latin typeface="微软雅黑" pitchFamily="34" charset="-122"/>
                <a:ea typeface="微软雅黑" pitchFamily="34" charset="-122"/>
              </a:rPr>
              <a:t>移频键控</a:t>
            </a:r>
            <a:r>
              <a:rPr lang="en-US" altLang="zh-CN" sz="2400" b="1" dirty="0">
                <a:solidFill>
                  <a:srgbClr val="0000FF"/>
                </a:solidFill>
                <a:latin typeface="微软雅黑" pitchFamily="34" charset="-122"/>
                <a:ea typeface="微软雅黑" pitchFamily="34" charset="-122"/>
              </a:rPr>
              <a:t>FSK</a:t>
            </a:r>
            <a:r>
              <a:rPr lang="zh-CN" altLang="en-US" sz="2400" b="1" dirty="0">
                <a:solidFill>
                  <a:srgbClr val="0000FF"/>
                </a:solidFill>
                <a:latin typeface="微软雅黑" pitchFamily="34" charset="-122"/>
                <a:ea typeface="微软雅黑" pitchFamily="34" charset="-122"/>
              </a:rPr>
              <a:t>信号实现容易，技术简单，抗干扰能力较强，是目前最常用的调制方法之一。</a:t>
            </a:r>
          </a:p>
        </p:txBody>
      </p:sp>
      <p:grpSp>
        <p:nvGrpSpPr>
          <p:cNvPr id="62468" name="Group 4"/>
          <p:cNvGrpSpPr>
            <a:grpSpLocks/>
          </p:cNvGrpSpPr>
          <p:nvPr/>
        </p:nvGrpSpPr>
        <p:grpSpPr bwMode="auto">
          <a:xfrm>
            <a:off x="2313452" y="1695450"/>
            <a:ext cx="76200" cy="857250"/>
            <a:chOff x="1536" y="1824"/>
            <a:chExt cx="48" cy="720"/>
          </a:xfrm>
        </p:grpSpPr>
        <p:sp>
          <p:nvSpPr>
            <p:cNvPr id="62469" name="Line 5"/>
            <p:cNvSpPr>
              <a:spLocks noChangeShapeType="1"/>
            </p:cNvSpPr>
            <p:nvPr/>
          </p:nvSpPr>
          <p:spPr bwMode="auto">
            <a:xfrm flipH="1">
              <a:off x="1536" y="182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2470" name="Line 6"/>
            <p:cNvSpPr>
              <a:spLocks noChangeShapeType="1"/>
            </p:cNvSpPr>
            <p:nvPr/>
          </p:nvSpPr>
          <p:spPr bwMode="auto">
            <a:xfrm>
              <a:off x="1536" y="1824"/>
              <a:ext cx="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2471" name="Line 7"/>
            <p:cNvSpPr>
              <a:spLocks noChangeShapeType="1"/>
            </p:cNvSpPr>
            <p:nvPr/>
          </p:nvSpPr>
          <p:spPr bwMode="auto">
            <a:xfrm>
              <a:off x="1536" y="254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Tree>
    <p:extLst>
      <p:ext uri="{BB962C8B-B14F-4D97-AF65-F5344CB8AC3E}">
        <p14:creationId xmlns:p14="http://schemas.microsoft.com/office/powerpoint/2010/main" val="28351801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1890" name="Rectangle 2"/>
          <p:cNvSpPr>
            <a:spLocks noGrp="1" noChangeArrowheads="1"/>
          </p:cNvSpPr>
          <p:nvPr>
            <p:ph type="title" idx="4294967295"/>
          </p:nvPr>
        </p:nvSpPr>
        <p:spPr bwMode="auto">
          <a:xfrm>
            <a:off x="-190484" y="545074"/>
            <a:ext cx="7772400" cy="5143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a:defRPr/>
            </a:pPr>
            <a:r>
              <a:rPr lang="zh-CN" altLang="en-US" sz="2600" b="1" dirty="0">
                <a:solidFill>
                  <a:srgbClr val="7030A0"/>
                </a:solidFill>
                <a:latin typeface="微软雅黑" pitchFamily="34" charset="-122"/>
                <a:ea typeface="微软雅黑" pitchFamily="34" charset="-122"/>
                <a:cs typeface="+mn-cs"/>
              </a:rPr>
              <a:t>移相键</a:t>
            </a:r>
            <a:r>
              <a:rPr lang="zh-CN" altLang="en-US" sz="2600" b="1" dirty="0" smtClean="0">
                <a:solidFill>
                  <a:srgbClr val="7030A0"/>
                </a:solidFill>
                <a:latin typeface="微软雅黑" pitchFamily="34" charset="-122"/>
                <a:ea typeface="微软雅黑" pitchFamily="34" charset="-122"/>
                <a:cs typeface="+mn-cs"/>
              </a:rPr>
              <a:t>控</a:t>
            </a:r>
            <a:r>
              <a:rPr lang="en-US" altLang="zh-CN" sz="2600" b="1" dirty="0">
                <a:solidFill>
                  <a:srgbClr val="7030A0"/>
                </a:solidFill>
                <a:latin typeface="微软雅黑" pitchFamily="34" charset="-122"/>
                <a:ea typeface="微软雅黑" pitchFamily="34" charset="-122"/>
              </a:rPr>
              <a:t>PSK</a:t>
            </a:r>
            <a:r>
              <a:rPr lang="zh-CN" altLang="en-US" sz="2600" b="1" dirty="0" smtClean="0">
                <a:solidFill>
                  <a:srgbClr val="7030A0"/>
                </a:solidFill>
                <a:latin typeface="微软雅黑" pitchFamily="34" charset="-122"/>
                <a:ea typeface="微软雅黑" pitchFamily="34" charset="-122"/>
                <a:cs typeface="+mn-cs"/>
              </a:rPr>
              <a:t>（</a:t>
            </a:r>
            <a:r>
              <a:rPr lang="en-US" altLang="zh-CN" sz="2600" b="1" dirty="0" smtClean="0">
                <a:solidFill>
                  <a:srgbClr val="7030A0"/>
                </a:solidFill>
                <a:latin typeface="微软雅黑" pitchFamily="34" charset="-122"/>
                <a:ea typeface="微软雅黑" pitchFamily="34" charset="-122"/>
                <a:cs typeface="+mn-cs"/>
              </a:rPr>
              <a:t>Phase Shift Keying）</a:t>
            </a:r>
            <a:endParaRPr lang="en-US" altLang="zh-CN" sz="2600" b="1" dirty="0">
              <a:solidFill>
                <a:srgbClr val="7030A0"/>
              </a:solidFill>
              <a:latin typeface="微软雅黑" pitchFamily="34" charset="-122"/>
              <a:ea typeface="微软雅黑" pitchFamily="34" charset="-122"/>
              <a:cs typeface="+mn-cs"/>
            </a:endParaRPr>
          </a:p>
        </p:txBody>
      </p:sp>
      <p:grpSp>
        <p:nvGrpSpPr>
          <p:cNvPr id="63492" name="Group 4"/>
          <p:cNvGrpSpPr>
            <a:grpSpLocks/>
          </p:cNvGrpSpPr>
          <p:nvPr/>
        </p:nvGrpSpPr>
        <p:grpSpPr bwMode="auto">
          <a:xfrm>
            <a:off x="2372444" y="1744610"/>
            <a:ext cx="76200" cy="857250"/>
            <a:chOff x="1536" y="1824"/>
            <a:chExt cx="48" cy="720"/>
          </a:xfrm>
        </p:grpSpPr>
        <p:sp>
          <p:nvSpPr>
            <p:cNvPr id="63493" name="Line 5"/>
            <p:cNvSpPr>
              <a:spLocks noChangeShapeType="1"/>
            </p:cNvSpPr>
            <p:nvPr/>
          </p:nvSpPr>
          <p:spPr bwMode="auto">
            <a:xfrm flipH="1">
              <a:off x="1536" y="182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3494" name="Line 6"/>
            <p:cNvSpPr>
              <a:spLocks noChangeShapeType="1"/>
            </p:cNvSpPr>
            <p:nvPr/>
          </p:nvSpPr>
          <p:spPr bwMode="auto">
            <a:xfrm>
              <a:off x="1536" y="1824"/>
              <a:ext cx="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sp>
          <p:nvSpPr>
            <p:cNvPr id="63495" name="Line 7"/>
            <p:cNvSpPr>
              <a:spLocks noChangeShapeType="1"/>
            </p:cNvSpPr>
            <p:nvPr/>
          </p:nvSpPr>
          <p:spPr bwMode="auto">
            <a:xfrm>
              <a:off x="1536" y="2544"/>
              <a:ext cx="4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endParaRPr lang="zh-CN" altLang="en-US"/>
            </a:p>
          </p:txBody>
        </p:sp>
      </p:grpSp>
      <p:sp>
        <p:nvSpPr>
          <p:cNvPr id="9" name="Rectangle 3"/>
          <p:cNvSpPr txBox="1">
            <a:spLocks noChangeArrowheads="1"/>
          </p:cNvSpPr>
          <p:nvPr/>
        </p:nvSpPr>
        <p:spPr bwMode="auto">
          <a:xfrm>
            <a:off x="723900" y="1162050"/>
            <a:ext cx="7391400" cy="3143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10000"/>
              </a:lnSpc>
              <a:buClr>
                <a:srgbClr val="0000FF"/>
              </a:buClr>
              <a:buFont typeface="Wingdings" pitchFamily="2" charset="2"/>
              <a:buChar char="l"/>
              <a:defRPr/>
            </a:pPr>
            <a:r>
              <a:rPr lang="zh-CN" altLang="en-US" sz="2400" b="1" dirty="0" smtClean="0">
                <a:solidFill>
                  <a:srgbClr val="0000FF"/>
                </a:solidFill>
                <a:latin typeface="微软雅黑" pitchFamily="34" charset="-122"/>
                <a:ea typeface="微软雅黑" pitchFamily="34" charset="-122"/>
              </a:rPr>
              <a:t>绝对移相 </a:t>
            </a:r>
          </a:p>
          <a:p>
            <a:pPr>
              <a:lnSpc>
                <a:spcPct val="80000"/>
              </a:lnSpc>
              <a:buFont typeface="Wingdings" pitchFamily="2" charset="2"/>
              <a:buNone/>
              <a:defRPr/>
            </a:pPr>
            <a:r>
              <a:rPr lang="zh-CN" altLang="en-US" sz="2400" b="1" dirty="0" smtClean="0">
                <a:latin typeface="微软雅黑" pitchFamily="34" charset="-122"/>
                <a:ea typeface="微软雅黑" pitchFamily="34" charset="-122"/>
              </a:rPr>
              <a:t>                   </a:t>
            </a:r>
            <a:r>
              <a:rPr lang="en-US" altLang="zh-CN" sz="2400" b="1" dirty="0" smtClean="0">
                <a:latin typeface="微软雅黑" pitchFamily="34" charset="-122"/>
                <a:ea typeface="微软雅黑" pitchFamily="34" charset="-122"/>
              </a:rPr>
              <a:t>u</a:t>
            </a:r>
            <a:r>
              <a:rPr lang="en-US" altLang="zh-CN" sz="2400" b="1" baseline="-30000" dirty="0" smtClean="0">
                <a:latin typeface="微软雅黑" pitchFamily="34" charset="-122"/>
                <a:ea typeface="微软雅黑" pitchFamily="34" charset="-122"/>
              </a:rPr>
              <a:t>m</a:t>
            </a:r>
            <a:r>
              <a:rPr lang="en-US" altLang="zh-CN" sz="2400" b="1" dirty="0" smtClean="0">
                <a:latin typeface="微软雅黑" pitchFamily="34" charset="-122"/>
                <a:ea typeface="微软雅黑" pitchFamily="34" charset="-122"/>
              </a:rPr>
              <a:t>·sin（</a:t>
            </a:r>
            <a:r>
              <a:rPr lang="en-US" altLang="zh-CN" sz="2400" b="1" dirty="0">
                <a:latin typeface="微软雅黑" pitchFamily="34" charset="-122"/>
                <a:ea typeface="微软雅黑" pitchFamily="34" charset="-122"/>
              </a:rPr>
              <a:t>ω</a:t>
            </a:r>
            <a:r>
              <a:rPr lang="en-US" altLang="zh-CN" sz="2400" b="1" baseline="-30000" dirty="0">
                <a:latin typeface="微软雅黑" pitchFamily="34" charset="-122"/>
                <a:ea typeface="微软雅黑" pitchFamily="34" charset="-122"/>
              </a:rPr>
              <a:t>1</a:t>
            </a:r>
            <a:r>
              <a:rPr lang="en-US" altLang="zh-CN" sz="2400" b="1" dirty="0" smtClean="0">
                <a:latin typeface="微软雅黑" pitchFamily="34" charset="-122"/>
                <a:ea typeface="微软雅黑" pitchFamily="34" charset="-122"/>
              </a:rPr>
              <a:t>t+0）    </a:t>
            </a:r>
            <a:r>
              <a:rPr lang="zh-CN" altLang="en-US" sz="2400" b="1" dirty="0" smtClean="0">
                <a:latin typeface="微软雅黑" pitchFamily="34" charset="-122"/>
                <a:ea typeface="微软雅黑" pitchFamily="34" charset="-122"/>
              </a:rPr>
              <a:t>数字1</a:t>
            </a:r>
          </a:p>
          <a:p>
            <a:pPr>
              <a:lnSpc>
                <a:spcPct val="80000"/>
              </a:lnSpc>
              <a:buFont typeface="Wingdings" pitchFamily="2" charset="2"/>
              <a:buNone/>
              <a:defRPr/>
            </a:pPr>
            <a:r>
              <a:rPr lang="zh-CN" altLang="en-US" sz="2400" b="1" dirty="0" smtClean="0">
                <a:latin typeface="微软雅黑" pitchFamily="34" charset="-122"/>
                <a:ea typeface="微软雅黑" pitchFamily="34" charset="-122"/>
              </a:rPr>
              <a:t> </a:t>
            </a:r>
            <a:r>
              <a:rPr lang="en-US" altLang="zh-CN" sz="2400" b="1" dirty="0" err="1" smtClean="0">
                <a:latin typeface="微软雅黑" pitchFamily="34" charset="-122"/>
                <a:ea typeface="微软雅黑" pitchFamily="34" charset="-122"/>
              </a:rPr>
              <a:t>u（t</a:t>
            </a:r>
            <a:r>
              <a:rPr lang="en-US" altLang="zh-CN" sz="2400" b="1" dirty="0" smtClean="0">
                <a:latin typeface="微软雅黑" pitchFamily="34" charset="-122"/>
                <a:ea typeface="微软雅黑" pitchFamily="34" charset="-122"/>
              </a:rPr>
              <a:t>）=</a:t>
            </a:r>
          </a:p>
          <a:p>
            <a:pPr>
              <a:lnSpc>
                <a:spcPct val="80000"/>
              </a:lnSpc>
              <a:buFont typeface="Wingdings" pitchFamily="2" charset="2"/>
              <a:buNone/>
              <a:defRPr/>
            </a:pPr>
            <a:r>
              <a:rPr lang="en-US" altLang="zh-CN" sz="2400" b="1" dirty="0" smtClean="0">
                <a:latin typeface="微软雅黑" pitchFamily="34" charset="-122"/>
                <a:ea typeface="微软雅黑" pitchFamily="34" charset="-122"/>
              </a:rPr>
              <a:t>                   u</a:t>
            </a:r>
            <a:r>
              <a:rPr lang="en-US" altLang="zh-CN" sz="2400" b="1" baseline="-30000" dirty="0" smtClean="0">
                <a:latin typeface="微软雅黑" pitchFamily="34" charset="-122"/>
                <a:ea typeface="微软雅黑" pitchFamily="34" charset="-122"/>
              </a:rPr>
              <a:t>m</a:t>
            </a:r>
            <a:r>
              <a:rPr lang="en-US" altLang="zh-CN" sz="2400" b="1" dirty="0" smtClean="0">
                <a:latin typeface="微软雅黑" pitchFamily="34" charset="-122"/>
                <a:ea typeface="微软雅黑" pitchFamily="34" charset="-122"/>
              </a:rPr>
              <a:t>·sin（</a:t>
            </a:r>
            <a:r>
              <a:rPr lang="en-US" altLang="zh-CN" sz="2400" b="1" dirty="0">
                <a:latin typeface="微软雅黑" pitchFamily="34" charset="-122"/>
                <a:ea typeface="微软雅黑" pitchFamily="34" charset="-122"/>
              </a:rPr>
              <a:t>ω</a:t>
            </a:r>
            <a:r>
              <a:rPr lang="en-US" altLang="zh-CN" sz="2400" b="1" baseline="-30000" dirty="0">
                <a:latin typeface="微软雅黑" pitchFamily="34" charset="-122"/>
                <a:ea typeface="微软雅黑" pitchFamily="34" charset="-122"/>
              </a:rPr>
              <a:t>1</a:t>
            </a:r>
            <a:r>
              <a:rPr lang="en-US" altLang="zh-CN" sz="2400" b="1" dirty="0" smtClean="0">
                <a:latin typeface="微软雅黑" pitchFamily="34" charset="-122"/>
                <a:ea typeface="微软雅黑" pitchFamily="34" charset="-122"/>
              </a:rPr>
              <a:t>t+ π ）  </a:t>
            </a:r>
            <a:r>
              <a:rPr lang="zh-CN" altLang="en-US" sz="2400" b="1" dirty="0" smtClean="0">
                <a:latin typeface="微软雅黑" pitchFamily="34" charset="-122"/>
                <a:ea typeface="微软雅黑" pitchFamily="34" charset="-122"/>
              </a:rPr>
              <a:t>数字0</a:t>
            </a:r>
          </a:p>
          <a:p>
            <a:pPr>
              <a:lnSpc>
                <a:spcPct val="80000"/>
              </a:lnSpc>
              <a:defRPr/>
            </a:pPr>
            <a:endParaRPr lang="zh-CN" altLang="en-US" dirty="0" smtClean="0">
              <a:latin typeface="楷体_GB2312" pitchFamily="49" charset="-122"/>
              <a:ea typeface="楷体_GB2312" pitchFamily="49" charset="-122"/>
            </a:endParaRPr>
          </a:p>
          <a:p>
            <a:pPr>
              <a:lnSpc>
                <a:spcPct val="110000"/>
              </a:lnSpc>
              <a:buClr>
                <a:srgbClr val="0000FF"/>
              </a:buClr>
              <a:buFont typeface="Wingdings" pitchFamily="2" charset="2"/>
              <a:buChar char="l"/>
              <a:defRPr/>
            </a:pPr>
            <a:r>
              <a:rPr lang="zh-CN" altLang="en-US" sz="2400" b="1" dirty="0" smtClean="0">
                <a:solidFill>
                  <a:srgbClr val="0000FF"/>
                </a:solidFill>
                <a:latin typeface="微软雅黑" pitchFamily="34" charset="-122"/>
                <a:ea typeface="微软雅黑" pitchFamily="34" charset="-122"/>
              </a:rPr>
              <a:t>移相键控可以分为：</a:t>
            </a:r>
          </a:p>
          <a:p>
            <a:pPr marL="400050" lvl="1" indent="0">
              <a:lnSpc>
                <a:spcPct val="110000"/>
              </a:lnSpc>
              <a:buClr>
                <a:srgbClr val="0000FF"/>
              </a:buClr>
              <a:buFont typeface="Arial" charset="0"/>
              <a:buNone/>
              <a:defRPr/>
            </a:pPr>
            <a:r>
              <a:rPr lang="zh-CN" altLang="en-US" sz="2000" b="1" dirty="0" smtClean="0">
                <a:solidFill>
                  <a:srgbClr val="0000FF"/>
                </a:solidFill>
                <a:latin typeface="微软雅黑" pitchFamily="34" charset="-122"/>
                <a:ea typeface="微软雅黑" pitchFamily="34" charset="-122"/>
              </a:rPr>
              <a:t>绝对调相   相对调相 </a:t>
            </a:r>
          </a:p>
          <a:p>
            <a:pPr marL="400050" lvl="1" indent="0">
              <a:lnSpc>
                <a:spcPct val="110000"/>
              </a:lnSpc>
              <a:buClr>
                <a:srgbClr val="0000FF"/>
              </a:buClr>
              <a:buFont typeface="Arial" charset="0"/>
              <a:buNone/>
              <a:defRPr/>
            </a:pPr>
            <a:r>
              <a:rPr lang="zh-CN" altLang="en-US" sz="2000" b="1" dirty="0" smtClean="0">
                <a:solidFill>
                  <a:srgbClr val="0000FF"/>
                </a:solidFill>
                <a:latin typeface="微软雅黑" pitchFamily="34" charset="-122"/>
                <a:ea typeface="微软雅黑" pitchFamily="34" charset="-122"/>
              </a:rPr>
              <a:t>二相调相   多相调相</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566715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342579" y="1231023"/>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charset="-122"/>
            </a:endParaRPr>
          </a:p>
        </p:txBody>
      </p:sp>
      <p:sp>
        <p:nvSpPr>
          <p:cNvPr id="5" name="Rectangle 10"/>
          <p:cNvSpPr>
            <a:spLocks noChangeArrowheads="1"/>
          </p:cNvSpPr>
          <p:nvPr/>
        </p:nvSpPr>
        <p:spPr bwMode="auto">
          <a:xfrm>
            <a:off x="2342579" y="1711144"/>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charset="-122"/>
            </a:endParaRPr>
          </a:p>
        </p:txBody>
      </p:sp>
      <p:sp>
        <p:nvSpPr>
          <p:cNvPr id="6" name="Rectangle 11"/>
          <p:cNvSpPr>
            <a:spLocks noChangeArrowheads="1"/>
          </p:cNvSpPr>
          <p:nvPr/>
        </p:nvSpPr>
        <p:spPr bwMode="auto">
          <a:xfrm>
            <a:off x="2342579" y="220113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charset="-122"/>
            </a:endParaRPr>
          </a:p>
        </p:txBody>
      </p:sp>
      <p:sp>
        <p:nvSpPr>
          <p:cNvPr id="7" name="Rectangle 12"/>
          <p:cNvSpPr>
            <a:spLocks noChangeArrowheads="1"/>
          </p:cNvSpPr>
          <p:nvPr/>
        </p:nvSpPr>
        <p:spPr bwMode="auto">
          <a:xfrm>
            <a:off x="2342579" y="2689632"/>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charset="-122"/>
            </a:endParaRPr>
          </a:p>
        </p:txBody>
      </p:sp>
      <p:sp>
        <p:nvSpPr>
          <p:cNvPr id="8" name="Rectangle 13"/>
          <p:cNvSpPr>
            <a:spLocks noChangeArrowheads="1"/>
          </p:cNvSpPr>
          <p:nvPr/>
        </p:nvSpPr>
        <p:spPr bwMode="auto">
          <a:xfrm>
            <a:off x="2342579" y="317044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charset="-122"/>
            </a:endParaRPr>
          </a:p>
        </p:txBody>
      </p:sp>
      <p:sp>
        <p:nvSpPr>
          <p:cNvPr id="9" name="Rectangle 14"/>
          <p:cNvSpPr>
            <a:spLocks noChangeArrowheads="1"/>
          </p:cNvSpPr>
          <p:nvPr/>
        </p:nvSpPr>
        <p:spPr bwMode="auto">
          <a:xfrm>
            <a:off x="2342579" y="3663270"/>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charset="-122"/>
            </a:endParaRPr>
          </a:p>
        </p:txBody>
      </p:sp>
      <p:sp>
        <p:nvSpPr>
          <p:cNvPr id="11" name="Line 16"/>
          <p:cNvSpPr>
            <a:spLocks noChangeShapeType="1"/>
          </p:cNvSpPr>
          <p:nvPr/>
        </p:nvSpPr>
        <p:spPr bwMode="auto">
          <a:xfrm>
            <a:off x="3090289" y="1049852"/>
            <a:ext cx="0" cy="308764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Rectangle 17"/>
          <p:cNvSpPr>
            <a:spLocks noChangeArrowheads="1"/>
          </p:cNvSpPr>
          <p:nvPr/>
        </p:nvSpPr>
        <p:spPr bwMode="auto">
          <a:xfrm>
            <a:off x="2374326" y="1072882"/>
            <a:ext cx="5661539" cy="3016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800"/>
              </a:lnSpc>
            </a:pPr>
            <a:r>
              <a:rPr lang="en-US" altLang="zh-CN" sz="2000" b="1" dirty="0">
                <a:solidFill>
                  <a:schemeClr val="bg1"/>
                </a:solidFill>
                <a:latin typeface="微软雅黑" pitchFamily="34" charset="-122"/>
                <a:ea typeface="微软雅黑" pitchFamily="34" charset="-122"/>
              </a:rPr>
              <a:t>2.1                                       </a:t>
            </a:r>
            <a:r>
              <a:rPr lang="zh-CN" altLang="zh-CN" sz="2000" b="1" dirty="0">
                <a:solidFill>
                  <a:schemeClr val="bg1"/>
                </a:solidFill>
                <a:latin typeface="微软雅黑" pitchFamily="34" charset="-122"/>
                <a:ea typeface="微软雅黑" pitchFamily="34" charset="-122"/>
              </a:rPr>
              <a:t>物理层的基本概念</a:t>
            </a:r>
          </a:p>
          <a:p>
            <a:pPr>
              <a:lnSpc>
                <a:spcPts val="3800"/>
              </a:lnSpc>
            </a:pPr>
            <a:r>
              <a:rPr lang="en-US" altLang="zh-CN" sz="2000" b="1" dirty="0">
                <a:solidFill>
                  <a:schemeClr val="bg1"/>
                </a:solidFill>
                <a:latin typeface="微软雅黑" pitchFamily="34" charset="-122"/>
                <a:ea typeface="微软雅黑" pitchFamily="34" charset="-122"/>
              </a:rPr>
              <a:t>2.2                                    </a:t>
            </a:r>
            <a:r>
              <a:rPr lang="zh-CN" altLang="zh-CN" sz="2000" b="1" dirty="0">
                <a:solidFill>
                  <a:schemeClr val="bg1"/>
                </a:solidFill>
                <a:latin typeface="微软雅黑" pitchFamily="34" charset="-122"/>
                <a:ea typeface="微软雅黑" pitchFamily="34" charset="-122"/>
              </a:rPr>
              <a:t>数据通信的基础知识</a:t>
            </a:r>
          </a:p>
          <a:p>
            <a:pPr>
              <a:lnSpc>
                <a:spcPts val="3800"/>
              </a:lnSpc>
            </a:pPr>
            <a:r>
              <a:rPr lang="en-US" altLang="zh-CN" sz="2000" b="1" dirty="0">
                <a:solidFill>
                  <a:schemeClr val="bg1"/>
                </a:solidFill>
                <a:latin typeface="微软雅黑" pitchFamily="34" charset="-122"/>
                <a:ea typeface="微软雅黑" pitchFamily="34" charset="-122"/>
              </a:rPr>
              <a:t>2.3                                 </a:t>
            </a:r>
            <a:r>
              <a:rPr lang="zh-CN" altLang="zh-CN" sz="2000" b="1" dirty="0">
                <a:solidFill>
                  <a:schemeClr val="bg1"/>
                </a:solidFill>
                <a:latin typeface="微软雅黑" pitchFamily="34" charset="-122"/>
                <a:ea typeface="微软雅黑" pitchFamily="34" charset="-122"/>
              </a:rPr>
              <a:t>物理层下面的传输媒体</a:t>
            </a:r>
          </a:p>
          <a:p>
            <a:pPr>
              <a:lnSpc>
                <a:spcPts val="3800"/>
              </a:lnSpc>
            </a:pPr>
            <a:r>
              <a:rPr lang="en-US" altLang="zh-CN" sz="2000" b="1" dirty="0">
                <a:solidFill>
                  <a:schemeClr val="bg1"/>
                </a:solidFill>
                <a:latin typeface="微软雅黑" pitchFamily="34" charset="-122"/>
                <a:ea typeface="微软雅黑" pitchFamily="34" charset="-122"/>
              </a:rPr>
              <a:t>2.4                                              </a:t>
            </a:r>
            <a:r>
              <a:rPr lang="zh-CN" altLang="zh-CN" sz="2000" b="1" dirty="0">
                <a:solidFill>
                  <a:schemeClr val="bg1"/>
                </a:solidFill>
                <a:latin typeface="微软雅黑" pitchFamily="34" charset="-122"/>
                <a:ea typeface="微软雅黑" pitchFamily="34" charset="-122"/>
              </a:rPr>
              <a:t>信道复用技术</a:t>
            </a:r>
          </a:p>
          <a:p>
            <a:pPr>
              <a:lnSpc>
                <a:spcPts val="3800"/>
              </a:lnSpc>
            </a:pPr>
            <a:r>
              <a:rPr lang="en-US" altLang="zh-CN" sz="2000" b="1" dirty="0">
                <a:solidFill>
                  <a:schemeClr val="bg1"/>
                </a:solidFill>
                <a:latin typeface="微软雅黑" pitchFamily="34" charset="-122"/>
                <a:ea typeface="微软雅黑" pitchFamily="34" charset="-122"/>
              </a:rPr>
              <a:t>2.5                                              </a:t>
            </a:r>
            <a:r>
              <a:rPr lang="zh-CN" altLang="zh-CN" sz="2000" b="1" dirty="0">
                <a:solidFill>
                  <a:schemeClr val="bg1"/>
                </a:solidFill>
                <a:latin typeface="微软雅黑" pitchFamily="34" charset="-122"/>
                <a:ea typeface="微软雅黑" pitchFamily="34" charset="-122"/>
              </a:rPr>
              <a:t>数字传输系统</a:t>
            </a:r>
          </a:p>
          <a:p>
            <a:pPr>
              <a:lnSpc>
                <a:spcPts val="3800"/>
              </a:lnSpc>
            </a:pPr>
            <a:r>
              <a:rPr lang="en-US" altLang="zh-CN" sz="2000" b="1" dirty="0">
                <a:solidFill>
                  <a:schemeClr val="bg1"/>
                </a:solidFill>
                <a:latin typeface="微软雅黑" pitchFamily="34" charset="-122"/>
                <a:ea typeface="微软雅黑" pitchFamily="34" charset="-122"/>
              </a:rPr>
              <a:t>2.6                                              </a:t>
            </a:r>
            <a:r>
              <a:rPr lang="zh-CN" altLang="zh-CN" sz="2000" b="1" dirty="0">
                <a:solidFill>
                  <a:schemeClr val="bg1"/>
                </a:solidFill>
                <a:latin typeface="微软雅黑" pitchFamily="34" charset="-122"/>
                <a:ea typeface="微软雅黑" pitchFamily="34" charset="-122"/>
              </a:rPr>
              <a:t>宽带接入技术</a:t>
            </a:r>
            <a:endParaRPr lang="zh-CN" altLang="en-US" sz="2000" b="1" dirty="0">
              <a:solidFill>
                <a:schemeClr val="bg1"/>
              </a:solidFill>
              <a:latin typeface="微软雅黑" pitchFamily="34" charset="-122"/>
              <a:ea typeface="微软雅黑" pitchFamily="34" charset="-122"/>
            </a:endParaRPr>
          </a:p>
        </p:txBody>
      </p:sp>
      <p:sp>
        <p:nvSpPr>
          <p:cNvPr id="10" name="Rectangle 27"/>
          <p:cNvSpPr>
            <a:spLocks noChangeArrowheads="1"/>
          </p:cNvSpPr>
          <p:nvPr/>
        </p:nvSpPr>
        <p:spPr bwMode="auto">
          <a:xfrm>
            <a:off x="364421" y="161480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13" name="Rectangle 29"/>
          <p:cNvSpPr>
            <a:spLocks noChangeArrowheads="1"/>
          </p:cNvSpPr>
          <p:nvPr/>
        </p:nvSpPr>
        <p:spPr bwMode="auto">
          <a:xfrm>
            <a:off x="373979" y="1710375"/>
            <a:ext cx="1627187" cy="11079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3000" b="1" dirty="0" smtClean="0">
                <a:solidFill>
                  <a:srgbClr val="FFFF00"/>
                </a:solidFill>
                <a:latin typeface="微软雅黑" pitchFamily="34" charset="-122"/>
                <a:ea typeface="微软雅黑" pitchFamily="34" charset="-122"/>
              </a:rPr>
              <a:t>第</a:t>
            </a:r>
            <a:r>
              <a:rPr lang="fr-FR" altLang="zh-CN" sz="3000" b="1" dirty="0">
                <a:solidFill>
                  <a:srgbClr val="FFFF00"/>
                </a:solidFill>
                <a:latin typeface="微软雅黑" pitchFamily="34" charset="-122"/>
                <a:ea typeface="微软雅黑" pitchFamily="34" charset="-122"/>
              </a:rPr>
              <a:t>2</a:t>
            </a:r>
            <a:r>
              <a:rPr lang="zh-CN" altLang="en-US" sz="3000" b="1" dirty="0" smtClean="0">
                <a:solidFill>
                  <a:srgbClr val="FFFF00"/>
                </a:solidFill>
                <a:latin typeface="微软雅黑" pitchFamily="34" charset="-122"/>
                <a:ea typeface="微软雅黑" pitchFamily="34" charset="-122"/>
              </a:rPr>
              <a:t>章</a:t>
            </a:r>
            <a:endParaRPr lang="fr-FR" altLang="zh-CN" sz="3000" b="1" dirty="0">
              <a:solidFill>
                <a:srgbClr val="FFFF00"/>
              </a:solidFill>
              <a:latin typeface="微软雅黑" pitchFamily="34" charset="-122"/>
              <a:ea typeface="微软雅黑" pitchFamily="34" charset="-122"/>
            </a:endParaRPr>
          </a:p>
          <a:p>
            <a:pPr eaLnBrk="0" hangingPunct="0"/>
            <a:r>
              <a:rPr lang="zh-CN" altLang="en-US" sz="3600" b="1" dirty="0" smtClean="0">
                <a:solidFill>
                  <a:schemeClr val="bg1"/>
                </a:solidFill>
                <a:latin typeface="微软雅黑" pitchFamily="34" charset="-122"/>
                <a:ea typeface="微软雅黑" pitchFamily="34" charset="-122"/>
              </a:rPr>
              <a:t>物理层</a:t>
            </a:r>
            <a:endParaRPr lang="zh-CN" altLang="fr-FR" sz="36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435693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AutoShape 5"/>
          <p:cNvSpPr>
            <a:spLocks noChangeArrowheads="1"/>
          </p:cNvSpPr>
          <p:nvPr/>
        </p:nvSpPr>
        <p:spPr bwMode="auto">
          <a:xfrm>
            <a:off x="545144" y="1313106"/>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73" name="Rectangle 6"/>
          <p:cNvSpPr>
            <a:spLocks noChangeArrowheads="1"/>
          </p:cNvSpPr>
          <p:nvPr/>
        </p:nvSpPr>
        <p:spPr bwMode="auto">
          <a:xfrm>
            <a:off x="2893497" y="1270835"/>
            <a:ext cx="33570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2.2.3  </a:t>
            </a:r>
            <a:r>
              <a:rPr lang="zh-CN" altLang="en-US" sz="2400" b="1" dirty="0">
                <a:solidFill>
                  <a:schemeClr val="bg1"/>
                </a:solidFill>
                <a:latin typeface="微软雅黑" pitchFamily="34" charset="-122"/>
                <a:ea typeface="微软雅黑" pitchFamily="34" charset="-122"/>
              </a:rPr>
              <a:t>信道的极限容量 </a:t>
            </a:r>
          </a:p>
        </p:txBody>
      </p:sp>
      <p:sp>
        <p:nvSpPr>
          <p:cNvPr id="174" name="Rectangle 8"/>
          <p:cNvSpPr>
            <a:spLocks noChangeArrowheads="1"/>
          </p:cNvSpPr>
          <p:nvPr/>
        </p:nvSpPr>
        <p:spPr bwMode="auto">
          <a:xfrm>
            <a:off x="545144" y="1787612"/>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任何实际的信道都不是理想的，在传输信号时会产生各种失真以及带来多种干扰。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码元传输的速率越高，或信号传输的距离越远，或传输媒体质量越差，在</a:t>
            </a:r>
            <a:r>
              <a:rPr lang="zh-CN" altLang="en-US" sz="2000" b="1" dirty="0" smtClean="0">
                <a:latin typeface="微软雅黑" pitchFamily="34" charset="-122"/>
                <a:ea typeface="微软雅黑" pitchFamily="34" charset="-122"/>
              </a:rPr>
              <a:t>信道输出</a:t>
            </a:r>
            <a:r>
              <a:rPr lang="zh-CN" altLang="en-US" sz="2000" b="1" dirty="0">
                <a:latin typeface="微软雅黑" pitchFamily="34" charset="-122"/>
                <a:ea typeface="微软雅黑" pitchFamily="34" charset="-122"/>
              </a:rPr>
              <a:t>端的波形的失真就越严重。 </a:t>
            </a:r>
          </a:p>
        </p:txBody>
      </p:sp>
    </p:spTree>
    <p:extLst>
      <p:ext uri="{BB962C8B-B14F-4D97-AF65-F5344CB8AC3E}">
        <p14:creationId xmlns:p14="http://schemas.microsoft.com/office/powerpoint/2010/main" val="4338023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737627"/>
            <a:ext cx="8053711"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039906" y="704416"/>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数字信号通过实际的信道 </a:t>
            </a:r>
          </a:p>
        </p:txBody>
      </p:sp>
      <p:sp>
        <p:nvSpPr>
          <p:cNvPr id="7" name="圆角矩形 6"/>
          <p:cNvSpPr/>
          <p:nvPr/>
        </p:nvSpPr>
        <p:spPr>
          <a:xfrm>
            <a:off x="545145" y="1207008"/>
            <a:ext cx="8053711"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779527" y="1368929"/>
            <a:ext cx="5654545" cy="1264401"/>
            <a:chOff x="490636" y="1498303"/>
            <a:chExt cx="8839846" cy="1976659"/>
          </a:xfrm>
        </p:grpSpPr>
        <p:sp>
          <p:nvSpPr>
            <p:cNvPr id="9" name="AutoShape 4"/>
            <p:cNvSpPr>
              <a:spLocks noChangeArrowheads="1"/>
            </p:cNvSpPr>
            <p:nvPr/>
          </p:nvSpPr>
          <p:spPr bwMode="auto">
            <a:xfrm rot="-5400000">
              <a:off x="4592787" y="806591"/>
              <a:ext cx="395287" cy="4399227"/>
            </a:xfrm>
            <a:prstGeom prst="can">
              <a:avLst>
                <a:gd name="adj" fmla="val 66775"/>
              </a:avLst>
            </a:prstGeom>
            <a:gradFill rotWithShape="1">
              <a:gsLst>
                <a:gs pos="0">
                  <a:srgbClr val="00B050"/>
                </a:gs>
                <a:gs pos="50000">
                  <a:schemeClr val="bg1"/>
                </a:gs>
                <a:gs pos="100000">
                  <a:srgbClr val="009900"/>
                </a:gs>
              </a:gsLst>
              <a:lin ang="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10" name="Freeform 5"/>
            <p:cNvSpPr>
              <a:spLocks/>
            </p:cNvSpPr>
            <p:nvPr/>
          </p:nvSpPr>
          <p:spPr bwMode="auto">
            <a:xfrm>
              <a:off x="693887" y="2214835"/>
              <a:ext cx="166819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1" name="Line 6"/>
            <p:cNvSpPr>
              <a:spLocks noChangeShapeType="1"/>
            </p:cNvSpPr>
            <p:nvPr/>
          </p:nvSpPr>
          <p:spPr bwMode="auto">
            <a:xfrm>
              <a:off x="693887" y="3005410"/>
              <a:ext cx="2123942" cy="0"/>
            </a:xfrm>
            <a:prstGeom prst="line">
              <a:avLst/>
            </a:prstGeom>
            <a:noFill/>
            <a:ln w="38100">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2" name="Freeform 7"/>
            <p:cNvSpPr>
              <a:spLocks/>
            </p:cNvSpPr>
            <p:nvPr/>
          </p:nvSpPr>
          <p:spPr bwMode="auto">
            <a:xfrm>
              <a:off x="7292727" y="2214835"/>
              <a:ext cx="166991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3" name="Line 8"/>
            <p:cNvSpPr>
              <a:spLocks noChangeShapeType="1"/>
            </p:cNvSpPr>
            <p:nvPr/>
          </p:nvSpPr>
          <p:spPr bwMode="auto">
            <a:xfrm>
              <a:off x="6990045" y="3005410"/>
              <a:ext cx="2340437" cy="0"/>
            </a:xfrm>
            <a:prstGeom prst="line">
              <a:avLst/>
            </a:prstGeom>
            <a:noFill/>
            <a:ln w="38100">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4" name="Freeform 9"/>
            <p:cNvSpPr>
              <a:spLocks/>
            </p:cNvSpPr>
            <p:nvPr/>
          </p:nvSpPr>
          <p:spPr bwMode="auto">
            <a:xfrm>
              <a:off x="7308206" y="2251348"/>
              <a:ext cx="1620044" cy="633413"/>
            </a:xfrm>
            <a:custGeom>
              <a:avLst/>
              <a:gdLst>
                <a:gd name="T0" fmla="*/ 0 w 1026"/>
                <a:gd name="T1" fmla="*/ 447 h 461"/>
                <a:gd name="T2" fmla="*/ 57 w 1026"/>
                <a:gd name="T3" fmla="*/ 459 h 461"/>
                <a:gd name="T4" fmla="*/ 78 w 1026"/>
                <a:gd name="T5" fmla="*/ 456 h 461"/>
                <a:gd name="T6" fmla="*/ 105 w 1026"/>
                <a:gd name="T7" fmla="*/ 444 h 461"/>
                <a:gd name="T8" fmla="*/ 153 w 1026"/>
                <a:gd name="T9" fmla="*/ 444 h 461"/>
                <a:gd name="T10" fmla="*/ 177 w 1026"/>
                <a:gd name="T11" fmla="*/ 354 h 461"/>
                <a:gd name="T12" fmla="*/ 180 w 1026"/>
                <a:gd name="T13" fmla="*/ 258 h 461"/>
                <a:gd name="T14" fmla="*/ 183 w 1026"/>
                <a:gd name="T15" fmla="*/ 246 h 461"/>
                <a:gd name="T16" fmla="*/ 189 w 1026"/>
                <a:gd name="T17" fmla="*/ 207 h 461"/>
                <a:gd name="T18" fmla="*/ 198 w 1026"/>
                <a:gd name="T19" fmla="*/ 180 h 461"/>
                <a:gd name="T20" fmla="*/ 213 w 1026"/>
                <a:gd name="T21" fmla="*/ 96 h 461"/>
                <a:gd name="T22" fmla="*/ 228 w 1026"/>
                <a:gd name="T23" fmla="*/ 18 h 461"/>
                <a:gd name="T24" fmla="*/ 252 w 1026"/>
                <a:gd name="T25" fmla="*/ 3 h 461"/>
                <a:gd name="T26" fmla="*/ 261 w 1026"/>
                <a:gd name="T27" fmla="*/ 0 h 461"/>
                <a:gd name="T28" fmla="*/ 321 w 1026"/>
                <a:gd name="T29" fmla="*/ 27 h 461"/>
                <a:gd name="T30" fmla="*/ 363 w 1026"/>
                <a:gd name="T31" fmla="*/ 27 h 461"/>
                <a:gd name="T32" fmla="*/ 387 w 1026"/>
                <a:gd name="T33" fmla="*/ 81 h 461"/>
                <a:gd name="T34" fmla="*/ 399 w 1026"/>
                <a:gd name="T35" fmla="*/ 222 h 461"/>
                <a:gd name="T36" fmla="*/ 417 w 1026"/>
                <a:gd name="T37" fmla="*/ 366 h 461"/>
                <a:gd name="T38" fmla="*/ 450 w 1026"/>
                <a:gd name="T39" fmla="*/ 417 h 461"/>
                <a:gd name="T40" fmla="*/ 504 w 1026"/>
                <a:gd name="T41" fmla="*/ 444 h 461"/>
                <a:gd name="T42" fmla="*/ 540 w 1026"/>
                <a:gd name="T43" fmla="*/ 450 h 461"/>
                <a:gd name="T44" fmla="*/ 558 w 1026"/>
                <a:gd name="T45" fmla="*/ 444 h 461"/>
                <a:gd name="T46" fmla="*/ 615 w 1026"/>
                <a:gd name="T47" fmla="*/ 459 h 461"/>
                <a:gd name="T48" fmla="*/ 639 w 1026"/>
                <a:gd name="T49" fmla="*/ 450 h 461"/>
                <a:gd name="T50" fmla="*/ 642 w 1026"/>
                <a:gd name="T51" fmla="*/ 432 h 461"/>
                <a:gd name="T52" fmla="*/ 654 w 1026"/>
                <a:gd name="T53" fmla="*/ 405 h 461"/>
                <a:gd name="T54" fmla="*/ 672 w 1026"/>
                <a:gd name="T55" fmla="*/ 315 h 461"/>
                <a:gd name="T56" fmla="*/ 690 w 1026"/>
                <a:gd name="T57" fmla="*/ 171 h 461"/>
                <a:gd name="T58" fmla="*/ 711 w 1026"/>
                <a:gd name="T59" fmla="*/ 81 h 461"/>
                <a:gd name="T60" fmla="*/ 741 w 1026"/>
                <a:gd name="T61" fmla="*/ 24 h 461"/>
                <a:gd name="T62" fmla="*/ 804 w 1026"/>
                <a:gd name="T63" fmla="*/ 45 h 461"/>
                <a:gd name="T64" fmla="*/ 831 w 1026"/>
                <a:gd name="T65" fmla="*/ 66 h 461"/>
                <a:gd name="T66" fmla="*/ 867 w 1026"/>
                <a:gd name="T67" fmla="*/ 69 h 461"/>
                <a:gd name="T68" fmla="*/ 870 w 1026"/>
                <a:gd name="T69" fmla="*/ 84 h 461"/>
                <a:gd name="T70" fmla="*/ 879 w 1026"/>
                <a:gd name="T71" fmla="*/ 135 h 461"/>
                <a:gd name="T72" fmla="*/ 901 w 1026"/>
                <a:gd name="T73" fmla="*/ 267 h 461"/>
                <a:gd name="T74" fmla="*/ 924 w 1026"/>
                <a:gd name="T75" fmla="*/ 363 h 461"/>
                <a:gd name="T76" fmla="*/ 963 w 1026"/>
                <a:gd name="T77" fmla="*/ 432 h 461"/>
                <a:gd name="T78" fmla="*/ 1026 w 1026"/>
                <a:gd name="T79" fmla="*/ 45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5" name="Text Box 10"/>
            <p:cNvSpPr txBox="1">
              <a:spLocks noChangeArrowheads="1"/>
            </p:cNvSpPr>
            <p:nvPr/>
          </p:nvSpPr>
          <p:spPr bwMode="auto">
            <a:xfrm>
              <a:off x="2741325" y="2089438"/>
              <a:ext cx="4137909" cy="72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实际的信道</a:t>
              </a:r>
            </a:p>
            <a:p>
              <a:pPr algn="ctr"/>
              <a:r>
                <a:rPr kumimoji="1" lang="zh-CN" altLang="en-US" sz="1200" b="1" dirty="0">
                  <a:solidFill>
                    <a:srgbClr val="0000FF"/>
                  </a:solidFill>
                  <a:latin typeface="微软雅黑" pitchFamily="34" charset="-122"/>
                  <a:ea typeface="微软雅黑" pitchFamily="34" charset="-122"/>
                </a:rPr>
                <a:t>（带宽受限、有噪声、干扰和失真）</a:t>
              </a:r>
            </a:p>
          </p:txBody>
        </p:sp>
        <p:sp>
          <p:nvSpPr>
            <p:cNvPr id="16" name="Text Box 11"/>
            <p:cNvSpPr txBox="1">
              <a:spLocks noChangeArrowheads="1"/>
            </p:cNvSpPr>
            <p:nvPr/>
          </p:nvSpPr>
          <p:spPr bwMode="auto">
            <a:xfrm>
              <a:off x="747101" y="3027636"/>
              <a:ext cx="1732149"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CC"/>
                  </a:solidFill>
                  <a:latin typeface="微软雅黑" pitchFamily="34" charset="-122"/>
                  <a:ea typeface="微软雅黑" pitchFamily="34" charset="-122"/>
                </a:rPr>
                <a:t>发送信号波形</a:t>
              </a:r>
            </a:p>
          </p:txBody>
        </p:sp>
        <p:sp>
          <p:nvSpPr>
            <p:cNvPr id="17" name="Text Box 12"/>
            <p:cNvSpPr txBox="1">
              <a:spLocks noChangeArrowheads="1"/>
            </p:cNvSpPr>
            <p:nvPr/>
          </p:nvSpPr>
          <p:spPr bwMode="auto">
            <a:xfrm>
              <a:off x="7116551" y="3041925"/>
              <a:ext cx="2084388"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a:solidFill>
                    <a:srgbClr val="0000CC"/>
                  </a:solidFill>
                  <a:latin typeface="微软雅黑" pitchFamily="34" charset="-122"/>
                  <a:ea typeface="微软雅黑" pitchFamily="34" charset="-122"/>
                </a:rPr>
                <a:t>接收信号波形</a:t>
              </a:r>
            </a:p>
          </p:txBody>
        </p:sp>
        <p:sp>
          <p:nvSpPr>
            <p:cNvPr id="18" name="矩形 17"/>
            <p:cNvSpPr/>
            <p:nvPr/>
          </p:nvSpPr>
          <p:spPr>
            <a:xfrm>
              <a:off x="490636" y="1498303"/>
              <a:ext cx="2854837" cy="567759"/>
            </a:xfrm>
            <a:prstGeom prst="rect">
              <a:avLst/>
            </a:prstGeom>
          </p:spPr>
          <p:txBody>
            <a:bodyPr wrap="none">
              <a:spAutoFit/>
            </a:bodyPr>
            <a:lstStyle/>
            <a:p>
              <a:pPr>
                <a:lnSpc>
                  <a:spcPct val="110000"/>
                </a:lnSpc>
              </a:pPr>
              <a:r>
                <a:rPr lang="zh-CN" altLang="en-US" sz="1600" b="1" dirty="0">
                  <a:latin typeface="微软雅黑" pitchFamily="34" charset="-122"/>
                  <a:ea typeface="微软雅黑" pitchFamily="34" charset="-122"/>
                </a:rPr>
                <a:t>有失真，但</a:t>
              </a:r>
              <a:r>
                <a:rPr lang="zh-CN" altLang="en-US" sz="1600" b="1" dirty="0">
                  <a:solidFill>
                    <a:srgbClr val="CC00CC"/>
                  </a:solidFill>
                  <a:latin typeface="微软雅黑" pitchFamily="34" charset="-122"/>
                  <a:ea typeface="微软雅黑" pitchFamily="34" charset="-122"/>
                </a:rPr>
                <a:t>可识别</a:t>
              </a:r>
            </a:p>
          </p:txBody>
        </p:sp>
      </p:grpSp>
      <p:grpSp>
        <p:nvGrpSpPr>
          <p:cNvPr id="19" name="组合 18"/>
          <p:cNvGrpSpPr/>
          <p:nvPr/>
        </p:nvGrpSpPr>
        <p:grpSpPr>
          <a:xfrm>
            <a:off x="1724322" y="2947535"/>
            <a:ext cx="5709269" cy="1282060"/>
            <a:chOff x="404333" y="3837509"/>
            <a:chExt cx="8925396" cy="2004266"/>
          </a:xfrm>
        </p:grpSpPr>
        <p:grpSp>
          <p:nvGrpSpPr>
            <p:cNvPr id="20" name="Group 24"/>
            <p:cNvGrpSpPr>
              <a:grpSpLocks/>
            </p:cNvGrpSpPr>
            <p:nvPr/>
          </p:nvGrpSpPr>
          <p:grpSpPr bwMode="auto">
            <a:xfrm>
              <a:off x="627584" y="4409850"/>
              <a:ext cx="8702145" cy="1431925"/>
              <a:chOff x="343" y="2904"/>
              <a:chExt cx="5060" cy="902"/>
            </a:xfrm>
          </p:grpSpPr>
          <p:sp>
            <p:nvSpPr>
              <p:cNvPr id="22" name="AutoShape 13"/>
              <p:cNvSpPr>
                <a:spLocks noChangeArrowheads="1"/>
              </p:cNvSpPr>
              <p:nvPr/>
            </p:nvSpPr>
            <p:spPr bwMode="auto">
              <a:xfrm rot="-5400000">
                <a:off x="2600" y="2210"/>
                <a:ext cx="250" cy="2558"/>
              </a:xfrm>
              <a:prstGeom prst="can">
                <a:avLst>
                  <a:gd name="adj" fmla="val 66508"/>
                </a:avLst>
              </a:prstGeom>
              <a:gradFill rotWithShape="1">
                <a:gsLst>
                  <a:gs pos="0">
                    <a:srgbClr val="00B050"/>
                  </a:gs>
                  <a:gs pos="50000">
                    <a:schemeClr val="bg1"/>
                  </a:gs>
                  <a:gs pos="100000">
                    <a:srgbClr val="009900"/>
                  </a:gs>
                </a:gsLst>
                <a:lin ang="0" scaled="1"/>
              </a:gradFill>
              <a:ln w="952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23" name="Freeform 14"/>
              <p:cNvSpPr>
                <a:spLocks/>
              </p:cNvSpPr>
              <p:nvPr/>
            </p:nvSpPr>
            <p:spPr bwMode="auto">
              <a:xfrm>
                <a:off x="343" y="2991"/>
                <a:ext cx="970"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4" name="Line 15"/>
              <p:cNvSpPr>
                <a:spLocks noChangeShapeType="1"/>
              </p:cNvSpPr>
              <p:nvPr/>
            </p:nvSpPr>
            <p:spPr bwMode="auto">
              <a:xfrm>
                <a:off x="343" y="3489"/>
                <a:ext cx="1235" cy="0"/>
              </a:xfrm>
              <a:prstGeom prst="line">
                <a:avLst/>
              </a:prstGeom>
              <a:noFill/>
              <a:ln w="38100">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5" name="Freeform 16"/>
              <p:cNvSpPr>
                <a:spLocks/>
              </p:cNvSpPr>
              <p:nvPr/>
            </p:nvSpPr>
            <p:spPr bwMode="auto">
              <a:xfrm>
                <a:off x="4180" y="2991"/>
                <a:ext cx="971"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19050" cap="flat" cmpd="sng">
                <a:solidFill>
                  <a:srgbClr val="333399"/>
                </a:solidFill>
                <a:prstDash val="dashDot"/>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6" name="Line 17"/>
              <p:cNvSpPr>
                <a:spLocks noChangeShapeType="1"/>
              </p:cNvSpPr>
              <p:nvPr/>
            </p:nvSpPr>
            <p:spPr bwMode="auto">
              <a:xfrm>
                <a:off x="4004" y="3489"/>
                <a:ext cx="1399" cy="0"/>
              </a:xfrm>
              <a:prstGeom prst="line">
                <a:avLst/>
              </a:prstGeom>
              <a:noFill/>
              <a:ln w="38100">
                <a:solidFill>
                  <a:srgbClr val="00990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7" name="Freeform 18"/>
              <p:cNvSpPr>
                <a:spLocks/>
              </p:cNvSpPr>
              <p:nvPr/>
            </p:nvSpPr>
            <p:spPr bwMode="auto">
              <a:xfrm>
                <a:off x="4186" y="3270"/>
                <a:ext cx="934" cy="124"/>
              </a:xfrm>
              <a:custGeom>
                <a:avLst/>
                <a:gdLst>
                  <a:gd name="T0" fmla="*/ 0 w 1017"/>
                  <a:gd name="T1" fmla="*/ 109 h 143"/>
                  <a:gd name="T2" fmla="*/ 57 w 1017"/>
                  <a:gd name="T3" fmla="*/ 130 h 143"/>
                  <a:gd name="T4" fmla="*/ 84 w 1017"/>
                  <a:gd name="T5" fmla="*/ 130 h 143"/>
                  <a:gd name="T6" fmla="*/ 114 w 1017"/>
                  <a:gd name="T7" fmla="*/ 91 h 143"/>
                  <a:gd name="T8" fmla="*/ 162 w 1017"/>
                  <a:gd name="T9" fmla="*/ 34 h 143"/>
                  <a:gd name="T10" fmla="*/ 180 w 1017"/>
                  <a:gd name="T11" fmla="*/ 58 h 143"/>
                  <a:gd name="T12" fmla="*/ 189 w 1017"/>
                  <a:gd name="T13" fmla="*/ 109 h 143"/>
                  <a:gd name="T14" fmla="*/ 201 w 1017"/>
                  <a:gd name="T15" fmla="*/ 76 h 143"/>
                  <a:gd name="T16" fmla="*/ 219 w 1017"/>
                  <a:gd name="T17" fmla="*/ 82 h 143"/>
                  <a:gd name="T18" fmla="*/ 252 w 1017"/>
                  <a:gd name="T19" fmla="*/ 79 h 143"/>
                  <a:gd name="T20" fmla="*/ 327 w 1017"/>
                  <a:gd name="T21" fmla="*/ 100 h 143"/>
                  <a:gd name="T22" fmla="*/ 351 w 1017"/>
                  <a:gd name="T23" fmla="*/ 121 h 143"/>
                  <a:gd name="T24" fmla="*/ 408 w 1017"/>
                  <a:gd name="T25" fmla="*/ 79 h 143"/>
                  <a:gd name="T26" fmla="*/ 465 w 1017"/>
                  <a:gd name="T27" fmla="*/ 103 h 143"/>
                  <a:gd name="T28" fmla="*/ 507 w 1017"/>
                  <a:gd name="T29" fmla="*/ 121 h 143"/>
                  <a:gd name="T30" fmla="*/ 564 w 1017"/>
                  <a:gd name="T31" fmla="*/ 121 h 143"/>
                  <a:gd name="T32" fmla="*/ 615 w 1017"/>
                  <a:gd name="T33" fmla="*/ 88 h 143"/>
                  <a:gd name="T34" fmla="*/ 639 w 1017"/>
                  <a:gd name="T35" fmla="*/ 70 h 143"/>
                  <a:gd name="T36" fmla="*/ 657 w 1017"/>
                  <a:gd name="T37" fmla="*/ 109 h 143"/>
                  <a:gd name="T38" fmla="*/ 672 w 1017"/>
                  <a:gd name="T39" fmla="*/ 49 h 143"/>
                  <a:gd name="T40" fmla="*/ 699 w 1017"/>
                  <a:gd name="T41" fmla="*/ 40 h 143"/>
                  <a:gd name="T42" fmla="*/ 756 w 1017"/>
                  <a:gd name="T43" fmla="*/ 64 h 143"/>
                  <a:gd name="T44" fmla="*/ 801 w 1017"/>
                  <a:gd name="T45" fmla="*/ 67 h 143"/>
                  <a:gd name="T46" fmla="*/ 834 w 1017"/>
                  <a:gd name="T47" fmla="*/ 97 h 143"/>
                  <a:gd name="T48" fmla="*/ 873 w 1017"/>
                  <a:gd name="T49" fmla="*/ 115 h 143"/>
                  <a:gd name="T50" fmla="*/ 891 w 1017"/>
                  <a:gd name="T51" fmla="*/ 85 h 143"/>
                  <a:gd name="T52" fmla="*/ 912 w 1017"/>
                  <a:gd name="T53" fmla="*/ 103 h 143"/>
                  <a:gd name="T54" fmla="*/ 927 w 1017"/>
                  <a:gd name="T55" fmla="*/ 67 h 143"/>
                  <a:gd name="T56" fmla="*/ 972 w 1017"/>
                  <a:gd name="T57" fmla="*/ 112 h 143"/>
                  <a:gd name="T58" fmla="*/ 1017 w 1017"/>
                  <a:gd name="T59" fmla="*/ 12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8" name="Text Box 19"/>
              <p:cNvSpPr txBox="1">
                <a:spLocks noChangeArrowheads="1"/>
              </p:cNvSpPr>
              <p:nvPr/>
            </p:nvSpPr>
            <p:spPr bwMode="auto">
              <a:xfrm>
                <a:off x="374" y="3503"/>
                <a:ext cx="100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CC"/>
                    </a:solidFill>
                    <a:latin typeface="微软雅黑" pitchFamily="34" charset="-122"/>
                    <a:ea typeface="微软雅黑" pitchFamily="34" charset="-122"/>
                  </a:rPr>
                  <a:t>发送信号波形</a:t>
                </a:r>
              </a:p>
            </p:txBody>
          </p:sp>
          <p:sp>
            <p:nvSpPr>
              <p:cNvPr id="29" name="Text Box 22"/>
              <p:cNvSpPr txBox="1">
                <a:spLocks noChangeArrowheads="1"/>
              </p:cNvSpPr>
              <p:nvPr/>
            </p:nvSpPr>
            <p:spPr bwMode="auto">
              <a:xfrm>
                <a:off x="1547" y="2904"/>
                <a:ext cx="2406"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实际的信道</a:t>
                </a:r>
              </a:p>
              <a:p>
                <a:pPr algn="ctr"/>
                <a:r>
                  <a:rPr kumimoji="1" lang="zh-CN" altLang="en-US" sz="1200" b="1" dirty="0">
                    <a:solidFill>
                      <a:srgbClr val="0000FF"/>
                    </a:solidFill>
                    <a:latin typeface="微软雅黑" pitchFamily="34" charset="-122"/>
                    <a:ea typeface="微软雅黑" pitchFamily="34" charset="-122"/>
                  </a:rPr>
                  <a:t>（带宽受限、有噪声、干扰和失真）</a:t>
                </a:r>
              </a:p>
            </p:txBody>
          </p:sp>
          <p:sp>
            <p:nvSpPr>
              <p:cNvPr id="30" name="Text Box 23"/>
              <p:cNvSpPr txBox="1">
                <a:spLocks noChangeArrowheads="1"/>
              </p:cNvSpPr>
              <p:nvPr/>
            </p:nvSpPr>
            <p:spPr bwMode="auto">
              <a:xfrm>
                <a:off x="4143" y="3533"/>
                <a:ext cx="116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dirty="0">
                    <a:solidFill>
                      <a:srgbClr val="0000CC"/>
                    </a:solidFill>
                    <a:latin typeface="微软雅黑" pitchFamily="34" charset="-122"/>
                    <a:ea typeface="微软雅黑" pitchFamily="34" charset="-122"/>
                  </a:rPr>
                  <a:t>接收信号波形</a:t>
                </a:r>
              </a:p>
            </p:txBody>
          </p:sp>
        </p:grpSp>
        <p:sp>
          <p:nvSpPr>
            <p:cNvPr id="21" name="矩形 20"/>
            <p:cNvSpPr/>
            <p:nvPr/>
          </p:nvSpPr>
          <p:spPr>
            <a:xfrm>
              <a:off x="404333" y="3837509"/>
              <a:ext cx="2950065" cy="529267"/>
            </a:xfrm>
            <a:prstGeom prst="rect">
              <a:avLst/>
            </a:prstGeom>
          </p:spPr>
          <p:txBody>
            <a:bodyPr wrap="none">
              <a:spAutoFit/>
            </a:bodyPr>
            <a:lstStyle/>
            <a:p>
              <a:r>
                <a:rPr lang="zh-CN" altLang="en-US" sz="1600" b="1" dirty="0">
                  <a:latin typeface="微软雅黑" pitchFamily="34" charset="-122"/>
                  <a:ea typeface="微软雅黑" pitchFamily="34" charset="-122"/>
                </a:rPr>
                <a:t>失真大，</a:t>
              </a:r>
              <a:r>
                <a:rPr lang="zh-CN" altLang="en-US" sz="1600" b="1" dirty="0">
                  <a:solidFill>
                    <a:srgbClr val="CC00CC"/>
                  </a:solidFill>
                  <a:latin typeface="微软雅黑" pitchFamily="34" charset="-122"/>
                  <a:ea typeface="微软雅黑" pitchFamily="34" charset="-122"/>
                </a:rPr>
                <a:t>无法识别 </a:t>
              </a:r>
            </a:p>
          </p:txBody>
        </p:sp>
      </p:grpSp>
    </p:spTree>
    <p:extLst>
      <p:ext uri="{BB962C8B-B14F-4D97-AF65-F5344CB8AC3E}">
        <p14:creationId xmlns:p14="http://schemas.microsoft.com/office/powerpoint/2010/main" val="37809314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AutoShape 5"/>
          <p:cNvSpPr>
            <a:spLocks noChangeArrowheads="1"/>
          </p:cNvSpPr>
          <p:nvPr/>
        </p:nvSpPr>
        <p:spPr bwMode="auto">
          <a:xfrm>
            <a:off x="545144" y="1404546"/>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12" name="Rectangle 6"/>
          <p:cNvSpPr>
            <a:spLocks noChangeArrowheads="1"/>
          </p:cNvSpPr>
          <p:nvPr/>
        </p:nvSpPr>
        <p:spPr bwMode="auto">
          <a:xfrm>
            <a:off x="2893497" y="1362275"/>
            <a:ext cx="335700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2.2.3  </a:t>
            </a:r>
            <a:r>
              <a:rPr lang="zh-CN" altLang="en-US" sz="2400" b="1" dirty="0">
                <a:solidFill>
                  <a:schemeClr val="bg1"/>
                </a:solidFill>
                <a:latin typeface="微软雅黑" pitchFamily="34" charset="-122"/>
                <a:ea typeface="微软雅黑" pitchFamily="34" charset="-122"/>
              </a:rPr>
              <a:t>信道的极限容量 </a:t>
            </a:r>
          </a:p>
        </p:txBody>
      </p:sp>
      <p:sp>
        <p:nvSpPr>
          <p:cNvPr id="113" name="Rectangle 8"/>
          <p:cNvSpPr>
            <a:spLocks noChangeArrowheads="1"/>
          </p:cNvSpPr>
          <p:nvPr/>
        </p:nvSpPr>
        <p:spPr bwMode="auto">
          <a:xfrm>
            <a:off x="545144" y="1879052"/>
            <a:ext cx="8053712"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从概念上讲，限制码元在信道上的传输速率的因素有以下两个：</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信道能够通过的频率范围</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信噪比</a:t>
            </a:r>
          </a:p>
        </p:txBody>
      </p:sp>
    </p:spTree>
    <p:extLst>
      <p:ext uri="{BB962C8B-B14F-4D97-AF65-F5344CB8AC3E}">
        <p14:creationId xmlns:p14="http://schemas.microsoft.com/office/powerpoint/2010/main" val="27597976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AutoShape 5"/>
          <p:cNvSpPr>
            <a:spLocks noChangeArrowheads="1"/>
          </p:cNvSpPr>
          <p:nvPr/>
        </p:nvSpPr>
        <p:spPr bwMode="auto">
          <a:xfrm>
            <a:off x="545145" y="727707"/>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8" name="Rectangle 6"/>
          <p:cNvSpPr>
            <a:spLocks noChangeArrowheads="1"/>
          </p:cNvSpPr>
          <p:nvPr/>
        </p:nvSpPr>
        <p:spPr bwMode="auto">
          <a:xfrm>
            <a:off x="2861171" y="694496"/>
            <a:ext cx="34403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信道能够通过的频率范围</a:t>
            </a:r>
          </a:p>
        </p:txBody>
      </p:sp>
      <p:sp>
        <p:nvSpPr>
          <p:cNvPr id="159" name="Rectangle 68"/>
          <p:cNvSpPr>
            <a:spLocks noChangeArrowheads="1"/>
          </p:cNvSpPr>
          <p:nvPr/>
        </p:nvSpPr>
        <p:spPr bwMode="auto">
          <a:xfrm>
            <a:off x="556963" y="1200534"/>
            <a:ext cx="8184960"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具体的信道所能通过的频率范围总是</a:t>
            </a:r>
            <a:r>
              <a:rPr lang="zh-CN" altLang="en-US" sz="2000" b="1" dirty="0" smtClean="0">
                <a:latin typeface="微软雅黑" pitchFamily="34" charset="-122"/>
                <a:ea typeface="微软雅黑" pitchFamily="34" charset="-122"/>
              </a:rPr>
              <a:t>有限的</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信号</a:t>
            </a:r>
            <a:r>
              <a:rPr lang="zh-CN" altLang="en-US" sz="2000" b="1" dirty="0">
                <a:latin typeface="微软雅黑" pitchFamily="34" charset="-122"/>
                <a:ea typeface="微软雅黑" pitchFamily="34" charset="-122"/>
              </a:rPr>
              <a:t>中的许多高频分量往往不能通过信道。</a:t>
            </a:r>
          </a:p>
          <a:p>
            <a:pPr marL="285750" indent="-28575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1924</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，奈奎斯特 </a:t>
            </a:r>
            <a:r>
              <a:rPr lang="en-US" altLang="zh-CN"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Nyquist</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就推导出了著名的</a:t>
            </a:r>
            <a:r>
              <a:rPr lang="zh-CN" altLang="en-US" sz="2000" b="1" dirty="0">
                <a:solidFill>
                  <a:srgbClr val="0000FF"/>
                </a:solidFill>
                <a:latin typeface="微软雅黑" pitchFamily="34" charset="-122"/>
                <a:ea typeface="微软雅黑" pitchFamily="34" charset="-122"/>
              </a:rPr>
              <a:t>奈氏准则</a:t>
            </a:r>
            <a:r>
              <a:rPr lang="zh-CN" altLang="en-US" sz="2000" b="1" dirty="0">
                <a:latin typeface="微软雅黑" pitchFamily="34" charset="-122"/>
                <a:ea typeface="微软雅黑" pitchFamily="34" charset="-122"/>
              </a:rPr>
              <a:t>。他给出了在假定的理想条件下，为了避免</a:t>
            </a:r>
            <a:r>
              <a:rPr lang="zh-CN" altLang="en-US" sz="2000" b="1" dirty="0">
                <a:solidFill>
                  <a:srgbClr val="0000FF"/>
                </a:solidFill>
                <a:latin typeface="微软雅黑" pitchFamily="34" charset="-122"/>
                <a:ea typeface="微软雅黑" pitchFamily="34" charset="-122"/>
              </a:rPr>
              <a:t>码间串扰</a:t>
            </a:r>
            <a:r>
              <a:rPr lang="zh-CN" altLang="en-US" sz="2000" b="1" dirty="0">
                <a:latin typeface="微软雅黑" pitchFamily="34" charset="-122"/>
                <a:ea typeface="微软雅黑" pitchFamily="34" charset="-122"/>
              </a:rPr>
              <a:t>，码元的传输速率的上限值。</a:t>
            </a:r>
          </a:p>
        </p:txBody>
      </p:sp>
      <p:sp>
        <p:nvSpPr>
          <p:cNvPr id="2" name="矩形 1"/>
          <p:cNvSpPr/>
          <p:nvPr/>
        </p:nvSpPr>
        <p:spPr>
          <a:xfrm>
            <a:off x="2177845" y="3242274"/>
            <a:ext cx="5864942" cy="830997"/>
          </a:xfrm>
          <a:prstGeom prst="rect">
            <a:avLst/>
          </a:prstGeom>
        </p:spPr>
        <p:txBody>
          <a:bodyPr wrap="square">
            <a:spAutoFit/>
          </a:bodyPr>
          <a:lstStyle/>
          <a:p>
            <a:pPr marL="342900" indent="-342900" eaLnBrk="1" hangingPunct="1">
              <a:lnSpc>
                <a:spcPct val="120000"/>
              </a:lnSpc>
              <a:buFont typeface="Wingdings" pitchFamily="2" charset="2"/>
              <a:buNone/>
            </a:pPr>
            <a:r>
              <a:rPr lang="zh-CN" altLang="en-US" dirty="0">
                <a:latin typeface="宋体" pitchFamily="2" charset="-122"/>
                <a:ea typeface="宋体" pitchFamily="2" charset="-122"/>
              </a:rPr>
              <a:t> </a:t>
            </a:r>
            <a:r>
              <a:rPr lang="zh-CN" altLang="en-US" dirty="0" smtClean="0">
                <a:latin typeface="宋体" pitchFamily="2" charset="-122"/>
                <a:ea typeface="宋体" pitchFamily="2" charset="-122"/>
              </a:rPr>
              <a:t>     </a:t>
            </a:r>
            <a:r>
              <a:rPr lang="en-US" altLang="zh-CN" sz="2000" b="1" dirty="0" smtClean="0">
                <a:solidFill>
                  <a:srgbClr val="FF00FF"/>
                </a:solidFill>
                <a:latin typeface="微软雅黑" pitchFamily="34" charset="-122"/>
                <a:ea typeface="微软雅黑" pitchFamily="34" charset="-122"/>
              </a:rPr>
              <a:t>C</a:t>
            </a:r>
            <a:r>
              <a:rPr lang="zh-CN" altLang="en-US" sz="2000" b="1" dirty="0" smtClean="0">
                <a:solidFill>
                  <a:srgbClr val="FF00FF"/>
                </a:solidFill>
                <a:latin typeface="微软雅黑" pitchFamily="34" charset="-122"/>
                <a:ea typeface="微软雅黑" pitchFamily="34" charset="-122"/>
              </a:rPr>
              <a:t> = 2</a:t>
            </a:r>
            <a:r>
              <a:rPr lang="en-US" altLang="zh-CN" sz="2000" b="1" dirty="0">
                <a:solidFill>
                  <a:srgbClr val="FF00FF"/>
                </a:solidFill>
                <a:latin typeface="微软雅黑" pitchFamily="34" charset="-122"/>
                <a:ea typeface="微软雅黑" pitchFamily="34" charset="-122"/>
              </a:rPr>
              <a:t>W</a:t>
            </a:r>
            <a:r>
              <a:rPr lang="en-US" altLang="zh-CN" sz="2000" b="1" dirty="0" smtClean="0">
                <a:solidFill>
                  <a:srgbClr val="FF00FF"/>
                </a:solidFill>
                <a:latin typeface="微软雅黑" pitchFamily="34" charset="-122"/>
                <a:ea typeface="微软雅黑" pitchFamily="34" charset="-122"/>
              </a:rPr>
              <a:t>log</a:t>
            </a:r>
            <a:r>
              <a:rPr lang="en-US" altLang="zh-CN" sz="2400" b="1" baseline="-30000" dirty="0" smtClean="0">
                <a:solidFill>
                  <a:srgbClr val="FF00FF"/>
                </a:solidFill>
                <a:latin typeface="微软雅黑" pitchFamily="34" charset="-122"/>
                <a:ea typeface="微软雅黑" pitchFamily="34" charset="-122"/>
              </a:rPr>
              <a:t>2</a:t>
            </a:r>
            <a:r>
              <a:rPr lang="en-US" altLang="zh-CN" sz="2000" b="1" dirty="0" smtClean="0">
                <a:solidFill>
                  <a:srgbClr val="FF00FF"/>
                </a:solidFill>
                <a:latin typeface="微软雅黑" pitchFamily="34" charset="-122"/>
                <a:ea typeface="微软雅黑" pitchFamily="34" charset="-122"/>
              </a:rPr>
              <a:t>V  (bit/s)</a:t>
            </a:r>
          </a:p>
          <a:p>
            <a:pPr marL="342900" indent="-342900" eaLnBrk="1" hangingPunct="1">
              <a:lnSpc>
                <a:spcPct val="120000"/>
              </a:lnSpc>
              <a:buFont typeface="Wingdings" pitchFamily="2" charset="2"/>
              <a:buNone/>
            </a:pPr>
            <a:r>
              <a:rPr lang="en-US" altLang="zh-CN" sz="2000" b="1" dirty="0" smtClean="0">
                <a:solidFill>
                  <a:srgbClr val="0000FF"/>
                </a:solidFill>
                <a:latin typeface="微软雅黑" pitchFamily="34" charset="-122"/>
                <a:ea typeface="微软雅黑" pitchFamily="34" charset="-122"/>
              </a:rPr>
              <a:t>   W</a:t>
            </a:r>
            <a:r>
              <a:rPr lang="zh-CN" altLang="en-US" sz="2000" b="1" dirty="0" smtClean="0">
                <a:solidFill>
                  <a:srgbClr val="0000FF"/>
                </a:solidFill>
                <a:latin typeface="微软雅黑" pitchFamily="34" charset="-122"/>
                <a:ea typeface="微软雅黑" pitchFamily="34" charset="-122"/>
              </a:rPr>
              <a:t>为</a:t>
            </a:r>
            <a:r>
              <a:rPr lang="zh-CN" altLang="en-US" sz="2000" b="1" dirty="0">
                <a:solidFill>
                  <a:srgbClr val="0000FF"/>
                </a:solidFill>
                <a:latin typeface="微软雅黑" pitchFamily="34" charset="-122"/>
                <a:ea typeface="微软雅黑" pitchFamily="34" charset="-122"/>
              </a:rPr>
              <a:t>带宽，Ｖ为信号电平</a:t>
            </a:r>
            <a:r>
              <a:rPr lang="zh-CN" altLang="en-US" sz="2000" b="1" dirty="0" smtClean="0">
                <a:solidFill>
                  <a:srgbClr val="0000FF"/>
                </a:solidFill>
                <a:latin typeface="微软雅黑" pitchFamily="34" charset="-122"/>
                <a:ea typeface="微软雅黑" pitchFamily="34" charset="-122"/>
              </a:rPr>
              <a:t>级数</a:t>
            </a:r>
            <a:endParaRPr lang="en-US" altLang="zh-CN" sz="2000" b="1" dirty="0" smtClean="0">
              <a:solidFill>
                <a:srgbClr val="0000FF"/>
              </a:solidFill>
              <a:latin typeface="微软雅黑" pitchFamily="34" charset="-122"/>
              <a:ea typeface="微软雅黑" pitchFamily="34" charset="-122"/>
            </a:endParaRPr>
          </a:p>
        </p:txBody>
      </p:sp>
      <p:sp>
        <p:nvSpPr>
          <p:cNvPr id="3" name="矩形 2"/>
          <p:cNvSpPr/>
          <p:nvPr/>
        </p:nvSpPr>
        <p:spPr>
          <a:xfrm>
            <a:off x="585026" y="4099238"/>
            <a:ext cx="6425381" cy="461665"/>
          </a:xfrm>
          <a:prstGeom prst="rect">
            <a:avLst/>
          </a:prstGeom>
        </p:spPr>
        <p:txBody>
          <a:bodyPr wrap="square">
            <a:spAutoFit/>
          </a:bodyPr>
          <a:lstStyle/>
          <a:p>
            <a:pPr marL="342900" indent="-342900" eaLnBrk="1" hangingPunct="1">
              <a:lnSpc>
                <a:spcPct val="120000"/>
              </a:lnSpc>
              <a:buClr>
                <a:srgbClr val="0000FF"/>
              </a:buClr>
              <a:buFont typeface="Wingdings" pitchFamily="2" charset="2"/>
              <a:buChar char="l"/>
            </a:pPr>
            <a:r>
              <a:rPr lang="zh-CN" altLang="en-US" sz="2000" b="1" dirty="0">
                <a:latin typeface="微软雅黑" pitchFamily="34" charset="-122"/>
                <a:ea typeface="微软雅黑" pitchFamily="34" charset="-122"/>
              </a:rPr>
              <a:t>二进制数据信号的最大数据传输速率</a:t>
            </a:r>
            <a:r>
              <a:rPr lang="zh-CN" altLang="en-US" sz="2000" b="1" dirty="0" smtClean="0">
                <a:latin typeface="微软雅黑" pitchFamily="34" charset="-122"/>
                <a:ea typeface="微软雅黑" pitchFamily="34" charset="-122"/>
              </a:rPr>
              <a:t>：</a:t>
            </a:r>
            <a:r>
              <a:rPr lang="en-US" altLang="zh-CN" sz="2000" b="1" dirty="0" smtClean="0">
                <a:solidFill>
                  <a:srgbClr val="0000FF"/>
                </a:solidFill>
                <a:latin typeface="微软雅黑" pitchFamily="34" charset="-122"/>
                <a:ea typeface="微软雅黑" pitchFamily="34" charset="-122"/>
              </a:rPr>
              <a:t>C</a:t>
            </a:r>
            <a:r>
              <a:rPr lang="en-US" altLang="zh-CN" sz="2400" b="1" baseline="-30000" dirty="0">
                <a:solidFill>
                  <a:srgbClr val="0000FF"/>
                </a:solidFill>
                <a:latin typeface="微软雅黑" pitchFamily="34" charset="-122"/>
                <a:ea typeface="微软雅黑" pitchFamily="34" charset="-122"/>
              </a:rPr>
              <a:t> </a:t>
            </a:r>
            <a:r>
              <a:rPr lang="zh-CN" altLang="en-US" sz="2000" b="1" dirty="0" smtClean="0">
                <a:solidFill>
                  <a:srgbClr val="0000FF"/>
                </a:solidFill>
                <a:latin typeface="微软雅黑" pitchFamily="34" charset="-122"/>
                <a:ea typeface="微软雅黑" pitchFamily="34" charset="-122"/>
              </a:rPr>
              <a:t>= 2</a:t>
            </a:r>
            <a:r>
              <a:rPr lang="en-US" altLang="zh-CN" sz="2000" b="1" dirty="0" smtClean="0">
                <a:solidFill>
                  <a:srgbClr val="0000FF"/>
                </a:solidFill>
                <a:latin typeface="微软雅黑" pitchFamily="34" charset="-122"/>
                <a:ea typeface="微软雅黑" pitchFamily="34" charset="-122"/>
              </a:rPr>
              <a:t>W</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1385169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3762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848620" y="704416"/>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信噪比 </a:t>
            </a:r>
          </a:p>
        </p:txBody>
      </p:sp>
      <p:sp>
        <p:nvSpPr>
          <p:cNvPr id="7" name="Rectangle 68"/>
          <p:cNvSpPr>
            <a:spLocks noChangeArrowheads="1"/>
          </p:cNvSpPr>
          <p:nvPr/>
        </p:nvSpPr>
        <p:spPr bwMode="auto">
          <a:xfrm>
            <a:off x="483810" y="1146446"/>
            <a:ext cx="8440734" cy="317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噪声存在于所有的电子设备和通信信道中。</a:t>
            </a:r>
          </a:p>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噪声是随机产生的，它的瞬时值有时会</a:t>
            </a:r>
            <a:r>
              <a:rPr lang="zh-CN" altLang="en-US" b="1" dirty="0" smtClean="0">
                <a:latin typeface="微软雅黑" pitchFamily="34" charset="-122"/>
                <a:ea typeface="微软雅黑" pitchFamily="34" charset="-122"/>
              </a:rPr>
              <a:t>很大，因此</a:t>
            </a:r>
            <a:r>
              <a:rPr lang="zh-CN" altLang="en-US" b="1" dirty="0">
                <a:latin typeface="微软雅黑" pitchFamily="34" charset="-122"/>
                <a:ea typeface="微软雅黑" pitchFamily="34" charset="-122"/>
              </a:rPr>
              <a:t>噪声会使接收端对码元的判决产生错误。</a:t>
            </a:r>
          </a:p>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但噪声的影响是相对的。如果信号相对较强，那么噪声的影响就相对较小。</a:t>
            </a:r>
          </a:p>
          <a:p>
            <a:pPr marL="285750" indent="-285750" eaLnBrk="0" hangingPunct="0">
              <a:lnSpc>
                <a:spcPts val="30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信噪比</a:t>
            </a:r>
            <a:r>
              <a:rPr lang="zh-CN" altLang="en-US" b="1" dirty="0">
                <a:latin typeface="微软雅黑" pitchFamily="34" charset="-122"/>
                <a:ea typeface="微软雅黑" pitchFamily="34" charset="-122"/>
              </a:rPr>
              <a:t>就是信号的平均功率和噪声的平均功率之比。常记为</a:t>
            </a:r>
            <a:r>
              <a:rPr lang="en-US" altLang="zh-CN" b="1" i="1" dirty="0">
                <a:solidFill>
                  <a:srgbClr val="0000FF"/>
                </a:solidFill>
                <a:latin typeface="微软雅黑" pitchFamily="34" charset="-122"/>
                <a:ea typeface="微软雅黑" pitchFamily="34" charset="-122"/>
              </a:rPr>
              <a:t>S/N</a:t>
            </a:r>
            <a:r>
              <a:rPr lang="zh-CN" altLang="en-US" b="1" dirty="0">
                <a:latin typeface="微软雅黑" pitchFamily="34" charset="-122"/>
                <a:ea typeface="微软雅黑" pitchFamily="34" charset="-122"/>
              </a:rPr>
              <a:t>，并用</a:t>
            </a:r>
            <a:r>
              <a:rPr lang="zh-CN" altLang="en-US" b="1" dirty="0">
                <a:solidFill>
                  <a:srgbClr val="0000FF"/>
                </a:solidFill>
                <a:latin typeface="微软雅黑" pitchFamily="34" charset="-122"/>
                <a:ea typeface="微软雅黑" pitchFamily="34" charset="-122"/>
              </a:rPr>
              <a:t>分贝 </a:t>
            </a:r>
            <a:r>
              <a:rPr lang="en-US" altLang="zh-CN" b="1" dirty="0">
                <a:solidFill>
                  <a:srgbClr val="0000FF"/>
                </a:solidFill>
                <a:latin typeface="微软雅黑" pitchFamily="34" charset="-122"/>
                <a:ea typeface="微软雅黑" pitchFamily="34" charset="-122"/>
              </a:rPr>
              <a:t>(dB)</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作为度量单位。即：</a:t>
            </a:r>
          </a:p>
          <a:p>
            <a:pPr algn="ctr" eaLnBrk="0" hangingPunct="0">
              <a:lnSpc>
                <a:spcPts val="3000"/>
              </a:lnSpc>
              <a:buClr>
                <a:srgbClr val="0070C0"/>
              </a:buClr>
            </a:pPr>
            <a:r>
              <a:rPr lang="zh-CN" altLang="en-US" b="1" dirty="0">
                <a:solidFill>
                  <a:srgbClr val="CC00CC"/>
                </a:solidFill>
                <a:latin typeface="微软雅黑" pitchFamily="34" charset="-122"/>
                <a:ea typeface="微软雅黑" pitchFamily="34" charset="-122"/>
              </a:rPr>
              <a:t>信噪比</a:t>
            </a:r>
            <a:r>
              <a:rPr lang="en-US" altLang="zh-CN" b="1" dirty="0">
                <a:solidFill>
                  <a:srgbClr val="CC00CC"/>
                </a:solidFill>
                <a:latin typeface="微软雅黑" pitchFamily="34" charset="-122"/>
                <a:ea typeface="微软雅黑" pitchFamily="34" charset="-122"/>
              </a:rPr>
              <a:t>(dB) = 10 log</a:t>
            </a:r>
            <a:r>
              <a:rPr lang="en-US" altLang="zh-CN" b="1" baseline="-25000" dirty="0">
                <a:solidFill>
                  <a:srgbClr val="CC00CC"/>
                </a:solidFill>
                <a:latin typeface="微软雅黑" pitchFamily="34" charset="-122"/>
                <a:ea typeface="微软雅黑" pitchFamily="34" charset="-122"/>
              </a:rPr>
              <a:t>10</a:t>
            </a:r>
            <a:r>
              <a:rPr lang="en-US" altLang="zh-CN" b="1" dirty="0">
                <a:solidFill>
                  <a:srgbClr val="CC00CC"/>
                </a:solidFill>
                <a:latin typeface="微软雅黑" pitchFamily="34" charset="-122"/>
                <a:ea typeface="微软雅黑" pitchFamily="34" charset="-122"/>
              </a:rPr>
              <a:t>(</a:t>
            </a:r>
            <a:r>
              <a:rPr lang="en-US" altLang="zh-CN" b="1" i="1" dirty="0">
                <a:solidFill>
                  <a:srgbClr val="CC00CC"/>
                </a:solidFill>
                <a:latin typeface="微软雅黑" pitchFamily="34" charset="-122"/>
                <a:ea typeface="微软雅黑" pitchFamily="34" charset="-122"/>
              </a:rPr>
              <a:t>S/N </a:t>
            </a:r>
            <a:r>
              <a:rPr lang="en-US" altLang="zh-CN" b="1" dirty="0">
                <a:solidFill>
                  <a:srgbClr val="CC00CC"/>
                </a:solidFill>
                <a:latin typeface="微软雅黑" pitchFamily="34" charset="-122"/>
                <a:ea typeface="微软雅黑" pitchFamily="34" charset="-122"/>
              </a:rPr>
              <a:t>) (dB) </a:t>
            </a:r>
          </a:p>
          <a:p>
            <a:pPr marL="285750" indent="-28575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例如，当</a:t>
            </a:r>
            <a:r>
              <a:rPr lang="en-US" altLang="zh-CN" b="1" i="1" dirty="0">
                <a:latin typeface="微软雅黑" pitchFamily="34" charset="-122"/>
                <a:ea typeface="微软雅黑" pitchFamily="34" charset="-122"/>
              </a:rPr>
              <a:t>S/N</a:t>
            </a:r>
            <a:r>
              <a:rPr lang="en-US" altLang="zh-CN" b="1" dirty="0">
                <a:latin typeface="微软雅黑" pitchFamily="34" charset="-122"/>
                <a:ea typeface="微软雅黑" pitchFamily="34" charset="-122"/>
              </a:rPr>
              <a:t>=10</a:t>
            </a:r>
            <a:r>
              <a:rPr lang="zh-CN" altLang="en-US" b="1" dirty="0">
                <a:latin typeface="微软雅黑" pitchFamily="34" charset="-122"/>
                <a:ea typeface="微软雅黑" pitchFamily="34" charset="-122"/>
              </a:rPr>
              <a:t>时，信噪比为</a:t>
            </a:r>
            <a:r>
              <a:rPr lang="en-US" altLang="zh-CN" b="1" dirty="0">
                <a:latin typeface="微软雅黑" pitchFamily="34" charset="-122"/>
                <a:ea typeface="微软雅黑" pitchFamily="34" charset="-122"/>
              </a:rPr>
              <a:t>10dB</a:t>
            </a:r>
            <a:r>
              <a:rPr lang="zh-CN" altLang="en-US" b="1" dirty="0">
                <a:latin typeface="微软雅黑" pitchFamily="34" charset="-122"/>
                <a:ea typeface="微软雅黑" pitchFamily="34" charset="-122"/>
              </a:rPr>
              <a:t>，而当</a:t>
            </a:r>
            <a:r>
              <a:rPr lang="en-US" altLang="zh-CN" b="1" i="1" dirty="0">
                <a:latin typeface="微软雅黑" pitchFamily="34" charset="-122"/>
                <a:ea typeface="微软雅黑" pitchFamily="34" charset="-122"/>
              </a:rPr>
              <a:t>S/N</a:t>
            </a:r>
            <a:r>
              <a:rPr lang="en-US" altLang="zh-CN" b="1" dirty="0">
                <a:latin typeface="微软雅黑" pitchFamily="34" charset="-122"/>
                <a:ea typeface="微软雅黑" pitchFamily="34" charset="-122"/>
              </a:rPr>
              <a:t>=1000</a:t>
            </a:r>
            <a:r>
              <a:rPr lang="zh-CN" altLang="en-US" b="1" dirty="0">
                <a:latin typeface="微软雅黑" pitchFamily="34" charset="-122"/>
                <a:ea typeface="微软雅黑" pitchFamily="34" charset="-122"/>
              </a:rPr>
              <a:t>时，信噪比为</a:t>
            </a:r>
            <a:r>
              <a:rPr lang="en-US" altLang="zh-CN" b="1" dirty="0">
                <a:latin typeface="微软雅黑" pitchFamily="34" charset="-122"/>
                <a:ea typeface="微软雅黑" pitchFamily="34" charset="-122"/>
              </a:rPr>
              <a:t>30dB</a:t>
            </a:r>
            <a:r>
              <a:rPr lang="zh-CN" altLang="en-US" b="1" dirty="0">
                <a:latin typeface="微软雅黑" pitchFamily="34" charset="-122"/>
                <a:ea typeface="微软雅黑" pitchFamily="34" charset="-122"/>
              </a:rPr>
              <a:t>。 </a:t>
            </a:r>
          </a:p>
        </p:txBody>
      </p:sp>
    </p:spTree>
    <p:extLst>
      <p:ext uri="{BB962C8B-B14F-4D97-AF65-F5344CB8AC3E}">
        <p14:creationId xmlns:p14="http://schemas.microsoft.com/office/powerpoint/2010/main" val="39743446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56963" y="76505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848620" y="731848"/>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信噪比 </a:t>
            </a:r>
          </a:p>
        </p:txBody>
      </p:sp>
      <p:sp>
        <p:nvSpPr>
          <p:cNvPr id="5" name="Rectangle 68"/>
          <p:cNvSpPr>
            <a:spLocks noChangeArrowheads="1"/>
          </p:cNvSpPr>
          <p:nvPr/>
        </p:nvSpPr>
        <p:spPr bwMode="auto">
          <a:xfrm>
            <a:off x="483810" y="1210454"/>
            <a:ext cx="822127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1984</a:t>
            </a:r>
            <a:r>
              <a:rPr lang="zh-CN" altLang="en-US" sz="2000" b="1" dirty="0">
                <a:latin typeface="微软雅黑" pitchFamily="34" charset="-122"/>
                <a:ea typeface="微软雅黑" pitchFamily="34" charset="-122"/>
              </a:rPr>
              <a:t>年，香农 </a:t>
            </a:r>
            <a:r>
              <a:rPr lang="en-US" altLang="zh-CN" sz="2000" b="1" dirty="0">
                <a:latin typeface="微软雅黑" pitchFamily="34" charset="-122"/>
                <a:ea typeface="微软雅黑" pitchFamily="34" charset="-122"/>
              </a:rPr>
              <a:t>(Shannon) </a:t>
            </a:r>
            <a:r>
              <a:rPr lang="zh-CN" altLang="en-US" sz="2000" b="1" dirty="0">
                <a:latin typeface="微软雅黑" pitchFamily="34" charset="-122"/>
                <a:ea typeface="微软雅黑" pitchFamily="34" charset="-122"/>
              </a:rPr>
              <a:t>用信息论的理论推导出了带宽受限</a:t>
            </a:r>
            <a:r>
              <a:rPr lang="zh-CN" altLang="en-US" sz="2000" b="1" dirty="0" smtClean="0">
                <a:latin typeface="微软雅黑" pitchFamily="34" charset="-122"/>
                <a:ea typeface="微软雅黑" pitchFamily="34" charset="-122"/>
              </a:rPr>
              <a:t>且有高斯白噪声干扰</a:t>
            </a:r>
            <a:r>
              <a:rPr lang="zh-CN" altLang="en-US" sz="2000" b="1" dirty="0">
                <a:latin typeface="微软雅黑" pitchFamily="34" charset="-122"/>
                <a:ea typeface="微软雅黑" pitchFamily="34" charset="-122"/>
              </a:rPr>
              <a:t>的信道的</a:t>
            </a:r>
            <a:r>
              <a:rPr lang="zh-CN" altLang="en-US" sz="2000" b="1" dirty="0">
                <a:solidFill>
                  <a:srgbClr val="0000FF"/>
                </a:solidFill>
                <a:latin typeface="微软雅黑" pitchFamily="34" charset="-122"/>
                <a:ea typeface="微软雅黑" pitchFamily="34" charset="-122"/>
              </a:rPr>
              <a:t>极限</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无差错的</a:t>
            </a:r>
            <a:r>
              <a:rPr lang="zh-CN" altLang="en-US" sz="2000" b="1" dirty="0">
                <a:latin typeface="微软雅黑" pitchFamily="34" charset="-122"/>
                <a:ea typeface="微软雅黑" pitchFamily="34" charset="-122"/>
              </a:rPr>
              <a:t>信息传输速率（香农公式）。</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信道的极限信息传输速率 </a:t>
            </a:r>
            <a:r>
              <a:rPr lang="en-US" altLang="zh-CN" sz="2000" b="1" i="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可表达为：</a:t>
            </a:r>
          </a:p>
          <a:p>
            <a:pPr eaLnBrk="0" hangingPunct="0">
              <a:lnSpc>
                <a:spcPts val="3300"/>
              </a:lnSpc>
              <a:buClr>
                <a:srgbClr val="0070C0"/>
              </a:buClr>
            </a:pPr>
            <a:r>
              <a:rPr lang="zh-CN" altLang="en-US" sz="2000" b="1" dirty="0">
                <a:latin typeface="微软雅黑" pitchFamily="34" charset="-122"/>
                <a:ea typeface="微软雅黑" pitchFamily="34" charset="-122"/>
              </a:rPr>
              <a:t>		</a:t>
            </a:r>
            <a:r>
              <a:rPr lang="en-US" altLang="zh-CN" sz="2000" b="1" i="1" dirty="0">
                <a:solidFill>
                  <a:srgbClr val="CC00CC"/>
                </a:solidFill>
                <a:latin typeface="微软雅黑" pitchFamily="34" charset="-122"/>
                <a:ea typeface="微软雅黑" pitchFamily="34" charset="-122"/>
              </a:rPr>
              <a:t>C</a:t>
            </a:r>
            <a:r>
              <a:rPr lang="en-US" altLang="zh-CN" sz="2000" b="1" dirty="0">
                <a:solidFill>
                  <a:srgbClr val="CC00CC"/>
                </a:solidFill>
                <a:latin typeface="微软雅黑" pitchFamily="34" charset="-122"/>
                <a:ea typeface="微软雅黑" pitchFamily="34" charset="-122"/>
              </a:rPr>
              <a:t> = </a:t>
            </a:r>
            <a:r>
              <a:rPr lang="en-US" altLang="zh-CN" sz="2000" b="1" i="1" dirty="0">
                <a:solidFill>
                  <a:srgbClr val="CC00CC"/>
                </a:solidFill>
                <a:latin typeface="微软雅黑" pitchFamily="34" charset="-122"/>
                <a:ea typeface="微软雅黑" pitchFamily="34" charset="-122"/>
              </a:rPr>
              <a:t>W</a:t>
            </a:r>
            <a:r>
              <a:rPr lang="en-US" altLang="zh-CN" sz="2000" b="1" dirty="0">
                <a:solidFill>
                  <a:srgbClr val="CC00CC"/>
                </a:solidFill>
                <a:latin typeface="微软雅黑" pitchFamily="34" charset="-122"/>
                <a:ea typeface="微软雅黑" pitchFamily="34" charset="-122"/>
              </a:rPr>
              <a:t> log</a:t>
            </a:r>
            <a:r>
              <a:rPr lang="en-US" altLang="zh-CN" sz="2000" b="1" baseline="-25000" dirty="0">
                <a:solidFill>
                  <a:srgbClr val="CC00CC"/>
                </a:solidFill>
                <a:latin typeface="微软雅黑" pitchFamily="34" charset="-122"/>
                <a:ea typeface="微软雅黑" pitchFamily="34" charset="-122"/>
              </a:rPr>
              <a:t>2</a:t>
            </a:r>
            <a:r>
              <a:rPr lang="en-US" altLang="zh-CN" sz="2000" b="1" dirty="0">
                <a:solidFill>
                  <a:srgbClr val="CC00CC"/>
                </a:solidFill>
                <a:latin typeface="微软雅黑" pitchFamily="34" charset="-122"/>
                <a:ea typeface="微软雅黑" pitchFamily="34" charset="-122"/>
              </a:rPr>
              <a:t>(1+</a:t>
            </a:r>
            <a:r>
              <a:rPr lang="en-US" altLang="zh-CN" sz="2000" b="1" i="1" dirty="0">
                <a:solidFill>
                  <a:srgbClr val="CC00CC"/>
                </a:solidFill>
                <a:latin typeface="微软雅黑" pitchFamily="34" charset="-122"/>
                <a:ea typeface="微软雅黑" pitchFamily="34" charset="-122"/>
              </a:rPr>
              <a:t>S</a:t>
            </a:r>
            <a:r>
              <a:rPr lang="en-US" altLang="zh-CN" sz="2000" b="1" dirty="0">
                <a:solidFill>
                  <a:srgbClr val="CC00CC"/>
                </a:solidFill>
                <a:latin typeface="微软雅黑" pitchFamily="34" charset="-122"/>
                <a:ea typeface="微软雅黑" pitchFamily="34" charset="-122"/>
              </a:rPr>
              <a:t>/</a:t>
            </a:r>
            <a:r>
              <a:rPr lang="en-US" altLang="zh-CN" sz="2000" b="1" i="1" dirty="0">
                <a:solidFill>
                  <a:srgbClr val="CC00CC"/>
                </a:solidFill>
                <a:latin typeface="微软雅黑" pitchFamily="34" charset="-122"/>
                <a:ea typeface="微软雅黑" pitchFamily="34" charset="-122"/>
              </a:rPr>
              <a:t>N</a:t>
            </a:r>
            <a:r>
              <a:rPr lang="en-US" altLang="zh-CN" sz="2000" b="1" dirty="0">
                <a:solidFill>
                  <a:srgbClr val="CC00CC"/>
                </a:solidFill>
                <a:latin typeface="微软雅黑" pitchFamily="34" charset="-122"/>
                <a:ea typeface="微软雅黑" pitchFamily="34" charset="-122"/>
              </a:rPr>
              <a:t>)    (bit/s) </a:t>
            </a:r>
          </a:p>
          <a:p>
            <a:pPr marL="2149475" indent="-714375" eaLnBrk="0" hangingPunct="0">
              <a:lnSpc>
                <a:spcPts val="3300"/>
              </a:lnSpc>
              <a:buClr>
                <a:srgbClr val="0070C0"/>
              </a:buClr>
            </a:pPr>
            <a:r>
              <a:rPr lang="zh-CN" altLang="en-US" sz="2000" b="1" dirty="0">
                <a:solidFill>
                  <a:srgbClr val="0000FF"/>
                </a:solidFill>
                <a:latin typeface="微软雅黑" pitchFamily="34" charset="-122"/>
                <a:ea typeface="微软雅黑" pitchFamily="34" charset="-122"/>
              </a:rPr>
              <a:t>其中：</a:t>
            </a:r>
            <a:r>
              <a:rPr lang="en-US" altLang="zh-CN" sz="2000" b="1" i="1" dirty="0">
                <a:solidFill>
                  <a:srgbClr val="0000FF"/>
                </a:solidFill>
                <a:latin typeface="微软雅黑" pitchFamily="34" charset="-122"/>
                <a:ea typeface="微软雅黑" pitchFamily="34" charset="-122"/>
              </a:rPr>
              <a:t>W</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为信道的带宽（以 </a:t>
            </a:r>
            <a:r>
              <a:rPr lang="en-US" altLang="zh-CN" sz="2000" b="1" dirty="0">
                <a:solidFill>
                  <a:srgbClr val="0000FF"/>
                </a:solidFill>
                <a:latin typeface="微软雅黑" pitchFamily="34" charset="-122"/>
                <a:ea typeface="微软雅黑" pitchFamily="34" charset="-122"/>
              </a:rPr>
              <a:t>Hz </a:t>
            </a:r>
            <a:r>
              <a:rPr lang="zh-CN" altLang="en-US" sz="2000" b="1" dirty="0">
                <a:solidFill>
                  <a:srgbClr val="0000FF"/>
                </a:solidFill>
                <a:latin typeface="微软雅黑" pitchFamily="34" charset="-122"/>
                <a:ea typeface="微软雅黑" pitchFamily="34" charset="-122"/>
              </a:rPr>
              <a:t>为单位）；</a:t>
            </a:r>
          </a:p>
          <a:p>
            <a:pPr marL="2149475" indent="-714375" eaLnBrk="0" hangingPunct="0">
              <a:lnSpc>
                <a:spcPts val="3300"/>
              </a:lnSpc>
              <a:buClr>
                <a:srgbClr val="0070C0"/>
              </a:buClr>
            </a:pPr>
            <a:r>
              <a:rPr lang="en-US" altLang="zh-CN" sz="2000" b="1" dirty="0">
                <a:solidFill>
                  <a:srgbClr val="0000FF"/>
                </a:solidFill>
                <a:latin typeface="微软雅黑" pitchFamily="34" charset="-122"/>
                <a:ea typeface="微软雅黑" pitchFamily="34" charset="-122"/>
              </a:rPr>
              <a:t>	</a:t>
            </a:r>
            <a:r>
              <a:rPr lang="en-US" altLang="zh-CN" sz="2000" b="1" i="1" dirty="0">
                <a:solidFill>
                  <a:srgbClr val="0000FF"/>
                </a:solidFill>
                <a:latin typeface="微软雅黑" pitchFamily="34" charset="-122"/>
                <a:ea typeface="微软雅黑" pitchFamily="34" charset="-122"/>
              </a:rPr>
              <a:t>S</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为信道内所传信号的平均功率；</a:t>
            </a:r>
          </a:p>
          <a:p>
            <a:pPr marL="2149475" indent="-714375" eaLnBrk="0" hangingPunct="0">
              <a:lnSpc>
                <a:spcPts val="3300"/>
              </a:lnSpc>
              <a:buClr>
                <a:srgbClr val="0070C0"/>
              </a:buClr>
            </a:pPr>
            <a:r>
              <a:rPr lang="en-US" altLang="zh-CN" sz="2000" b="1" dirty="0">
                <a:solidFill>
                  <a:srgbClr val="0000FF"/>
                </a:solidFill>
                <a:latin typeface="微软雅黑" pitchFamily="34" charset="-122"/>
                <a:ea typeface="微软雅黑" pitchFamily="34" charset="-122"/>
              </a:rPr>
              <a:t>	</a:t>
            </a:r>
            <a:r>
              <a:rPr lang="en-US" altLang="zh-CN" sz="2000" b="1" i="1" dirty="0">
                <a:solidFill>
                  <a:srgbClr val="0000FF"/>
                </a:solidFill>
                <a:latin typeface="微软雅黑" pitchFamily="34" charset="-122"/>
                <a:ea typeface="微软雅黑" pitchFamily="34" charset="-122"/>
              </a:rPr>
              <a:t>N</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为信道内部的高斯噪声功率。 </a:t>
            </a:r>
          </a:p>
        </p:txBody>
      </p:sp>
    </p:spTree>
    <p:extLst>
      <p:ext uri="{BB962C8B-B14F-4D97-AF65-F5344CB8AC3E}">
        <p14:creationId xmlns:p14="http://schemas.microsoft.com/office/powerpoint/2010/main" val="15384511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315200" cy="1607344"/>
          </a:xfrm>
          <a:prstGeom prst="rect">
            <a:avLst/>
          </a:prstGeom>
          <a:noFill/>
        </p:spPr>
        <p:txBody>
          <a:bodyPr vert="horz" wrap="square" rtlCol="0" anchor="ctr" anchorCtr="0">
            <a:noAutofit/>
          </a:bodyPr>
          <a:lstStyle/>
          <a:p>
            <a:r>
              <a:rPr lang="zh-CN" altLang="en-US" sz="2800" dirty="0"/>
              <a:t>某信道带宽</a:t>
            </a:r>
            <a:r>
              <a:rPr lang="en-US" altLang="zh-CN" sz="2800" dirty="0" smtClean="0"/>
              <a:t>W=3000Hz</a:t>
            </a:r>
            <a:r>
              <a:rPr lang="zh-CN" altLang="en-US" sz="2800" dirty="0"/>
              <a:t>，信噪比为</a:t>
            </a:r>
            <a:r>
              <a:rPr lang="en-US" altLang="zh-CN" sz="2800" dirty="0"/>
              <a:t>30dB</a:t>
            </a:r>
            <a:r>
              <a:rPr lang="zh-CN" altLang="en-US" sz="2800" dirty="0"/>
              <a:t>，则最大</a:t>
            </a:r>
            <a:r>
              <a:rPr lang="zh-CN" altLang="en-US" sz="2800" dirty="0" smtClean="0"/>
              <a:t>传输速率为</a:t>
            </a:r>
            <a:r>
              <a:rPr lang="en-US" altLang="zh-CN" sz="2800" u="sng" dirty="0" smtClean="0"/>
              <a:t>              </a:t>
            </a:r>
            <a:r>
              <a:rPr lang="en-US" altLang="zh-CN" sz="2800" dirty="0" smtClean="0"/>
              <a:t>bit/s</a:t>
            </a:r>
            <a:r>
              <a:rPr lang="zh-CN" altLang="zh-CN" sz="2800" dirty="0" smtClean="0"/>
              <a:t>。</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06419"/>
            <a:ext cx="6400800" cy="482203"/>
          </a:xfrm>
          <a:prstGeom prst="rect">
            <a:avLst/>
          </a:prstGeom>
          <a:noFill/>
        </p:spPr>
        <p:txBody>
          <a:bodyPr vert="horz" rtlCol="0" anchor="ctr" anchorCtr="0">
            <a:noAutofit/>
          </a:bodyPr>
          <a:lstStyle/>
          <a:p>
            <a:r>
              <a:rPr lang="en-US" altLang="zh-CN" sz="2800" dirty="0" smtClean="0"/>
              <a:t>3000×30</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649356"/>
            <a:ext cx="6400800" cy="482203"/>
          </a:xfrm>
          <a:prstGeom prst="rect">
            <a:avLst/>
          </a:prstGeom>
          <a:noFill/>
        </p:spPr>
        <p:txBody>
          <a:bodyPr vert="horz" rtlCol="0" anchor="ctr" anchorCtr="0">
            <a:noAutofit/>
          </a:bodyPr>
          <a:lstStyle/>
          <a:p>
            <a:r>
              <a:rPr lang="en-US" altLang="zh-CN" sz="2800" dirty="0" smtClean="0"/>
              <a:t>3000×1001</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292294"/>
            <a:ext cx="6400800" cy="482203"/>
          </a:xfrm>
          <a:prstGeom prst="rect">
            <a:avLst/>
          </a:prstGeom>
          <a:noFill/>
        </p:spPr>
        <p:txBody>
          <a:bodyPr vert="horz" rtlCol="0" anchor="ctr" anchorCtr="0">
            <a:noAutofit/>
          </a:bodyPr>
          <a:lstStyle/>
          <a:p>
            <a:r>
              <a:rPr lang="en-US" altLang="zh-CN" sz="2800" dirty="0"/>
              <a:t>3000×log</a:t>
            </a:r>
            <a:r>
              <a:rPr lang="en-US" altLang="zh-CN" sz="2000" b="1" baseline="-25000" dirty="0">
                <a:latin typeface="微软雅黑" pitchFamily="34" charset="-122"/>
                <a:ea typeface="微软雅黑" pitchFamily="34" charset="-122"/>
              </a:rPr>
              <a:t>2</a:t>
            </a:r>
            <a:r>
              <a:rPr lang="en-US" altLang="zh-CN" sz="2800" dirty="0"/>
              <a:t>31</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3935231"/>
            <a:ext cx="6400800" cy="482203"/>
          </a:xfrm>
          <a:prstGeom prst="rect">
            <a:avLst/>
          </a:prstGeom>
          <a:noFill/>
        </p:spPr>
        <p:txBody>
          <a:bodyPr vert="horz" rtlCol="0" anchor="ctr" anchorCtr="0">
            <a:noAutofit/>
          </a:bodyPr>
          <a:lstStyle/>
          <a:p>
            <a:r>
              <a:rPr lang="en-US" altLang="zh-CN" sz="2800" dirty="0" smtClean="0"/>
              <a:t>3000×log</a:t>
            </a:r>
            <a:r>
              <a:rPr lang="en-US" altLang="zh-CN" sz="2000" b="1" baseline="-25000" dirty="0" smtClean="0">
                <a:latin typeface="微软雅黑" pitchFamily="34" charset="-122"/>
                <a:ea typeface="微软雅黑" pitchFamily="34" charset="-122"/>
              </a:rPr>
              <a:t>2</a:t>
            </a:r>
            <a:r>
              <a:rPr lang="en-US" altLang="zh-CN" sz="2800" dirty="0" smtClean="0"/>
              <a:t>1001</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2054639"/>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697577"/>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340514"/>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3983452"/>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88012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45145" y="951400"/>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3717618" y="909160"/>
            <a:ext cx="1723550"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香农公式表明</a:t>
            </a:r>
          </a:p>
        </p:txBody>
      </p:sp>
      <p:sp>
        <p:nvSpPr>
          <p:cNvPr id="100" name="Rectangle 68"/>
          <p:cNvSpPr>
            <a:spLocks noChangeArrowheads="1"/>
          </p:cNvSpPr>
          <p:nvPr/>
        </p:nvSpPr>
        <p:spPr bwMode="auto">
          <a:xfrm>
            <a:off x="545146" y="1356758"/>
            <a:ext cx="837025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信道的带宽或信道中的信噪比越大，则信息的极限传输速率就越高。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只要信息传输速率低于信道的极限信息传输速率，就一定可以找到某种办法来实现无差错的传输。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若信道带宽 </a:t>
            </a:r>
            <a:r>
              <a:rPr lang="en-US" altLang="zh-CN" sz="2000" b="1" i="1" dirty="0">
                <a:solidFill>
                  <a:srgbClr val="0000FF"/>
                </a:solidFill>
                <a:latin typeface="微软雅黑" pitchFamily="34" charset="-122"/>
                <a:ea typeface="微软雅黑" pitchFamily="34" charset="-122"/>
              </a:rPr>
              <a:t>W</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或信噪比 </a:t>
            </a:r>
            <a:r>
              <a:rPr lang="en-US" altLang="zh-CN" sz="2000" b="1" i="1" dirty="0">
                <a:solidFill>
                  <a:srgbClr val="0000FF"/>
                </a:solidFill>
                <a:latin typeface="微软雅黑" pitchFamily="34" charset="-122"/>
                <a:ea typeface="微软雅黑" pitchFamily="34" charset="-122"/>
              </a:rPr>
              <a:t>S</a:t>
            </a:r>
            <a:r>
              <a:rPr lang="en-US" altLang="zh-CN" sz="2000" b="1" dirty="0">
                <a:solidFill>
                  <a:srgbClr val="0000FF"/>
                </a:solidFill>
                <a:latin typeface="微软雅黑" pitchFamily="34" charset="-122"/>
                <a:ea typeface="微软雅黑" pitchFamily="34" charset="-122"/>
              </a:rPr>
              <a:t>/</a:t>
            </a:r>
            <a:r>
              <a:rPr lang="en-US" altLang="zh-CN" sz="2000" b="1" i="1" dirty="0">
                <a:solidFill>
                  <a:srgbClr val="0000FF"/>
                </a:solidFill>
                <a:latin typeface="微软雅黑" pitchFamily="34" charset="-122"/>
                <a:ea typeface="微软雅黑" pitchFamily="34" charset="-122"/>
              </a:rPr>
              <a:t>N</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没有上限（当然实际信道不可能是这样的），则信道的极限信息传输速率 </a:t>
            </a:r>
            <a:r>
              <a:rPr lang="en-US" altLang="zh-CN" sz="2000" b="1" i="1" dirty="0">
                <a:solidFill>
                  <a:srgbClr val="0000FF"/>
                </a:solidFill>
                <a:latin typeface="微软雅黑" pitchFamily="34" charset="-122"/>
                <a:ea typeface="微软雅黑" pitchFamily="34" charset="-122"/>
              </a:rPr>
              <a:t>C</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也就没有上限。</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实际信道上能够达到的信息传输速率要比香农的极限传输速率低不少。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9642666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1436032"/>
            <a:ext cx="8053712"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4063867" y="1384648"/>
            <a:ext cx="1031051"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请注意 </a:t>
            </a:r>
          </a:p>
        </p:txBody>
      </p:sp>
      <p:sp>
        <p:nvSpPr>
          <p:cNvPr id="7" name="Rectangle 68"/>
          <p:cNvSpPr>
            <a:spLocks noChangeArrowheads="1"/>
          </p:cNvSpPr>
          <p:nvPr/>
        </p:nvSpPr>
        <p:spPr bwMode="auto">
          <a:xfrm>
            <a:off x="545145" y="1841390"/>
            <a:ext cx="8196519"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对于频带宽度已确定的信道，如果信噪比不能再提高了，并且码元传输速率也达到了上限值，那么还有办法提高信息的传输速率。</a:t>
            </a:r>
          </a:p>
          <a:p>
            <a:pPr marL="285750" indent="-28575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这就是：</a:t>
            </a:r>
            <a:r>
              <a:rPr lang="zh-CN" altLang="en-US" sz="2000" b="1" dirty="0">
                <a:solidFill>
                  <a:srgbClr val="0000FF"/>
                </a:solidFill>
                <a:latin typeface="微软雅黑" pitchFamily="34" charset="-122"/>
                <a:ea typeface="微软雅黑" pitchFamily="34" charset="-122"/>
              </a:rPr>
              <a:t>用编码的方法让每一个码元携带更多比特的信息量。 </a:t>
            </a:r>
          </a:p>
        </p:txBody>
      </p:sp>
    </p:spTree>
    <p:extLst>
      <p:ext uri="{BB962C8B-B14F-4D97-AF65-F5344CB8AC3E}">
        <p14:creationId xmlns:p14="http://schemas.microsoft.com/office/powerpoint/2010/main" val="6481638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9"/>
          <p:cNvSpPr>
            <a:spLocks noChangeArrowheads="1"/>
          </p:cNvSpPr>
          <p:nvPr/>
        </p:nvSpPr>
        <p:spPr bwMode="auto">
          <a:xfrm>
            <a:off x="2629135" y="168605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2" name="Rectangle 10"/>
          <p:cNvSpPr>
            <a:spLocks noChangeArrowheads="1"/>
          </p:cNvSpPr>
          <p:nvPr/>
        </p:nvSpPr>
        <p:spPr bwMode="auto">
          <a:xfrm>
            <a:off x="2629135" y="229247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5" name="Line 16"/>
          <p:cNvSpPr>
            <a:spLocks noChangeShapeType="1"/>
          </p:cNvSpPr>
          <p:nvPr/>
        </p:nvSpPr>
        <p:spPr bwMode="auto">
          <a:xfrm>
            <a:off x="3637198" y="1614616"/>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6" name="Rectangle 8"/>
          <p:cNvSpPr>
            <a:spLocks noChangeArrowheads="1"/>
          </p:cNvSpPr>
          <p:nvPr/>
        </p:nvSpPr>
        <p:spPr bwMode="auto">
          <a:xfrm>
            <a:off x="2700573" y="1432054"/>
            <a:ext cx="5472113"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2.3.1                                     </a:t>
            </a:r>
            <a:r>
              <a:rPr lang="zh-CN" altLang="en-US" sz="2000" b="1" dirty="0">
                <a:solidFill>
                  <a:schemeClr val="bg1"/>
                </a:solidFill>
                <a:latin typeface="微软雅黑" pitchFamily="34" charset="-122"/>
                <a:ea typeface="微软雅黑" pitchFamily="34" charset="-122"/>
              </a:rPr>
              <a:t>导引型传输媒体</a:t>
            </a:r>
          </a:p>
          <a:p>
            <a:pPr eaLnBrk="0" hangingPunct="0">
              <a:lnSpc>
                <a:spcPct val="200000"/>
              </a:lnSpc>
            </a:pPr>
            <a:r>
              <a:rPr lang="en-US" altLang="zh-CN" sz="2000" b="1" dirty="0">
                <a:solidFill>
                  <a:schemeClr val="bg1"/>
                </a:solidFill>
                <a:latin typeface="微软雅黑" pitchFamily="34" charset="-122"/>
                <a:ea typeface="微软雅黑" pitchFamily="34" charset="-122"/>
              </a:rPr>
              <a:t>2.3.2                                  </a:t>
            </a:r>
            <a:r>
              <a:rPr lang="zh-CN" altLang="en-US" sz="2000" b="1" dirty="0">
                <a:solidFill>
                  <a:schemeClr val="bg1"/>
                </a:solidFill>
                <a:latin typeface="微软雅黑" pitchFamily="34" charset="-122"/>
                <a:ea typeface="微软雅黑" pitchFamily="34" charset="-122"/>
              </a:rPr>
              <a:t>非导引型传输媒体</a:t>
            </a:r>
          </a:p>
        </p:txBody>
      </p:sp>
      <p:sp>
        <p:nvSpPr>
          <p:cNvPr id="107" name="Rectangle 27"/>
          <p:cNvSpPr>
            <a:spLocks noChangeArrowheads="1"/>
          </p:cNvSpPr>
          <p:nvPr/>
        </p:nvSpPr>
        <p:spPr bwMode="auto">
          <a:xfrm>
            <a:off x="639730" y="168605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08" name="Rectangle 29"/>
          <p:cNvSpPr>
            <a:spLocks noChangeArrowheads="1"/>
          </p:cNvSpPr>
          <p:nvPr/>
        </p:nvSpPr>
        <p:spPr bwMode="auto">
          <a:xfrm>
            <a:off x="648619" y="1780986"/>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2.3</a:t>
            </a:r>
          </a:p>
          <a:p>
            <a:pPr eaLnBrk="0" hangingPunct="0"/>
            <a:r>
              <a:rPr lang="zh-CN" altLang="en-US" sz="2000" b="1" dirty="0">
                <a:solidFill>
                  <a:schemeClr val="bg1"/>
                </a:solidFill>
                <a:latin typeface="微软雅黑" pitchFamily="34" charset="-122"/>
                <a:ea typeface="微软雅黑" pitchFamily="34" charset="-122"/>
              </a:rPr>
              <a:t>物理层下面的传输媒体</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835817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utoShape 5"/>
          <p:cNvSpPr>
            <a:spLocks noChangeArrowheads="1"/>
          </p:cNvSpPr>
          <p:nvPr/>
        </p:nvSpPr>
        <p:spPr bwMode="auto">
          <a:xfrm>
            <a:off x="545144" y="1340020"/>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923954" y="1306893"/>
            <a:ext cx="329609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itchFamily="34" charset="-122"/>
                <a:ea typeface="微软雅黑" pitchFamily="34" charset="-122"/>
              </a:rPr>
              <a:t>2.1</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物理层的基本概念</a:t>
            </a:r>
          </a:p>
        </p:txBody>
      </p:sp>
      <p:sp>
        <p:nvSpPr>
          <p:cNvPr id="13" name="Rectangle 8"/>
          <p:cNvSpPr>
            <a:spLocks noChangeArrowheads="1"/>
          </p:cNvSpPr>
          <p:nvPr/>
        </p:nvSpPr>
        <p:spPr bwMode="auto">
          <a:xfrm>
            <a:off x="545144" y="1844485"/>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物理层考虑的是怎样才能在连接各种计算机的传输媒体上</a:t>
            </a:r>
            <a:r>
              <a:rPr lang="zh-CN" altLang="en-US" sz="2000" b="1" dirty="0">
                <a:solidFill>
                  <a:srgbClr val="0000FF"/>
                </a:solidFill>
                <a:latin typeface="微软雅黑" pitchFamily="34" charset="-122"/>
                <a:ea typeface="微软雅黑" pitchFamily="34" charset="-122"/>
              </a:rPr>
              <a:t>传输数据比特流</a:t>
            </a:r>
            <a:r>
              <a:rPr lang="zh-CN" altLang="en-US" sz="2000" b="1" dirty="0">
                <a:latin typeface="微软雅黑" pitchFamily="34" charset="-122"/>
                <a:ea typeface="微软雅黑" pitchFamily="34" charset="-122"/>
              </a:rPr>
              <a:t>，而</a:t>
            </a:r>
            <a:r>
              <a:rPr lang="zh-CN" altLang="en-US" sz="2000" b="1" dirty="0">
                <a:solidFill>
                  <a:srgbClr val="0000FF"/>
                </a:solidFill>
                <a:latin typeface="微软雅黑" pitchFamily="34" charset="-122"/>
                <a:ea typeface="微软雅黑" pitchFamily="34" charset="-122"/>
              </a:rPr>
              <a:t>不是指具体的传输媒体</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物理层的作用是要尽可能地</a:t>
            </a:r>
            <a:r>
              <a:rPr lang="zh-CN" altLang="en-US" sz="2000" b="1" dirty="0">
                <a:solidFill>
                  <a:srgbClr val="0000FF"/>
                </a:solidFill>
                <a:latin typeface="微软雅黑" pitchFamily="34" charset="-122"/>
                <a:ea typeface="微软雅黑" pitchFamily="34" charset="-122"/>
              </a:rPr>
              <a:t>屏蔽</a:t>
            </a:r>
            <a:r>
              <a:rPr lang="zh-CN" altLang="en-US" sz="2000" b="1" dirty="0">
                <a:latin typeface="微软雅黑" pitchFamily="34" charset="-122"/>
                <a:ea typeface="微软雅黑" pitchFamily="34" charset="-122"/>
              </a:rPr>
              <a:t>掉不同传输媒体和通信手段的差异。</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用于物理层的协议也常称为物理层</a:t>
            </a:r>
            <a:r>
              <a:rPr lang="zh-CN" altLang="en-US" sz="2000" b="1" dirty="0">
                <a:solidFill>
                  <a:srgbClr val="0000FF"/>
                </a:solidFill>
                <a:latin typeface="微软雅黑" pitchFamily="34" charset="-122"/>
                <a:ea typeface="微软雅黑" pitchFamily="34" charset="-122"/>
              </a:rPr>
              <a:t>规程</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(procedure)</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14007001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45145" y="827956"/>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7" name="Rectangle 6"/>
          <p:cNvSpPr>
            <a:spLocks noChangeArrowheads="1"/>
          </p:cNvSpPr>
          <p:nvPr/>
        </p:nvSpPr>
        <p:spPr bwMode="auto">
          <a:xfrm>
            <a:off x="2616178" y="785685"/>
            <a:ext cx="391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itchFamily="34" charset="-122"/>
                <a:ea typeface="微软雅黑" pitchFamily="34" charset="-122"/>
              </a:rPr>
              <a:t>2.3</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物理层下面的传输媒体</a:t>
            </a:r>
          </a:p>
        </p:txBody>
      </p:sp>
      <p:sp>
        <p:nvSpPr>
          <p:cNvPr id="8" name="Rectangle 8"/>
          <p:cNvSpPr>
            <a:spLocks noChangeArrowheads="1"/>
          </p:cNvSpPr>
          <p:nvPr/>
        </p:nvSpPr>
        <p:spPr bwMode="auto">
          <a:xfrm>
            <a:off x="545145" y="1295845"/>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传输媒体也称为传输介质或传输媒介</a:t>
            </a:r>
            <a:r>
              <a:rPr lang="zh-CN" altLang="en-US" sz="2000" b="1" dirty="0">
                <a:latin typeface="微软雅黑" pitchFamily="34" charset="-122"/>
                <a:ea typeface="微软雅黑" pitchFamily="34" charset="-122"/>
              </a:rPr>
              <a:t>，它就是数据传输系统中在发送器和接收器之间的物理通路。</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传输媒体可分为两大类，即</a:t>
            </a:r>
            <a:r>
              <a:rPr lang="zh-CN" altLang="en-US" sz="2000" b="1" dirty="0">
                <a:solidFill>
                  <a:srgbClr val="0000FF"/>
                </a:solidFill>
                <a:latin typeface="微软雅黑" pitchFamily="34" charset="-122"/>
                <a:ea typeface="微软雅黑" pitchFamily="34" charset="-122"/>
              </a:rPr>
              <a:t>导引型传输媒体</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非导引型传输媒体</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在导引型传输媒体中</a:t>
            </a:r>
            <a:r>
              <a:rPr lang="zh-CN" altLang="en-US" sz="2000" b="1" dirty="0">
                <a:latin typeface="微软雅黑" pitchFamily="34" charset="-122"/>
                <a:ea typeface="微软雅黑" pitchFamily="34" charset="-122"/>
              </a:rPr>
              <a:t>，电磁波被导引沿着固体媒体（铜线或光纤）传播。</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非导引型传输媒体就是指自由空间</a:t>
            </a:r>
            <a:r>
              <a:rPr lang="zh-CN" altLang="en-US" sz="2000" b="1" dirty="0">
                <a:latin typeface="微软雅黑" pitchFamily="34" charset="-122"/>
                <a:ea typeface="微软雅黑" pitchFamily="34" charset="-122"/>
              </a:rPr>
              <a:t>。在非导引型传输媒体中，电磁波的传输常称为无线传输。</a:t>
            </a:r>
          </a:p>
        </p:txBody>
      </p:sp>
    </p:spTree>
    <p:extLst>
      <p:ext uri="{BB962C8B-B14F-4D97-AF65-F5344CB8AC3E}">
        <p14:creationId xmlns:p14="http://schemas.microsoft.com/office/powerpoint/2010/main" val="26586558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矩形 114"/>
          <p:cNvSpPr/>
          <p:nvPr/>
        </p:nvSpPr>
        <p:spPr>
          <a:xfrm>
            <a:off x="1470699" y="2737069"/>
            <a:ext cx="2096586" cy="141473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矩形 113"/>
          <p:cNvSpPr/>
          <p:nvPr/>
        </p:nvSpPr>
        <p:spPr>
          <a:xfrm>
            <a:off x="3538069" y="2737070"/>
            <a:ext cx="1558987" cy="1414738"/>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矩形 112"/>
          <p:cNvSpPr/>
          <p:nvPr/>
        </p:nvSpPr>
        <p:spPr>
          <a:xfrm>
            <a:off x="5099220" y="2730396"/>
            <a:ext cx="1546580" cy="14395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矩形 111"/>
          <p:cNvSpPr/>
          <p:nvPr/>
        </p:nvSpPr>
        <p:spPr>
          <a:xfrm>
            <a:off x="7164288" y="2715766"/>
            <a:ext cx="526774" cy="1446406"/>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矩形 110"/>
          <p:cNvSpPr/>
          <p:nvPr/>
        </p:nvSpPr>
        <p:spPr>
          <a:xfrm>
            <a:off x="5580112" y="1746891"/>
            <a:ext cx="1666036" cy="304295"/>
          </a:xfrm>
          <a:prstGeom prst="rect">
            <a:avLst/>
          </a:prstGeom>
          <a:solidFill>
            <a:srgbClr val="00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109"/>
          <p:cNvSpPr/>
          <p:nvPr/>
        </p:nvSpPr>
        <p:spPr>
          <a:xfrm>
            <a:off x="5292081" y="1746891"/>
            <a:ext cx="334414" cy="304295"/>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矩形 108"/>
          <p:cNvSpPr/>
          <p:nvPr/>
        </p:nvSpPr>
        <p:spPr>
          <a:xfrm>
            <a:off x="4283968" y="1746891"/>
            <a:ext cx="921671" cy="3042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3424821" y="1746891"/>
            <a:ext cx="921671" cy="304295"/>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2524992" y="1744837"/>
            <a:ext cx="896585" cy="30429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a:spLocks noChangeArrowheads="1"/>
          </p:cNvSpPr>
          <p:nvPr/>
        </p:nvSpPr>
        <p:spPr bwMode="auto">
          <a:xfrm>
            <a:off x="933856" y="1053428"/>
            <a:ext cx="7276290"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buClr>
                <a:srgbClr val="0070C0"/>
              </a:buClr>
            </a:pPr>
            <a:r>
              <a:rPr lang="zh-CN" altLang="en-US" b="1" dirty="0">
                <a:latin typeface="微软雅黑" pitchFamily="34" charset="-122"/>
                <a:ea typeface="微软雅黑" pitchFamily="34" charset="-122"/>
              </a:rPr>
              <a:t>电信领域使用的电磁波的频谱：</a:t>
            </a:r>
          </a:p>
        </p:txBody>
      </p:sp>
      <p:grpSp>
        <p:nvGrpSpPr>
          <p:cNvPr id="106" name="组合 105"/>
          <p:cNvGrpSpPr/>
          <p:nvPr/>
        </p:nvGrpSpPr>
        <p:grpSpPr>
          <a:xfrm>
            <a:off x="708590" y="1467430"/>
            <a:ext cx="7441419" cy="2975697"/>
            <a:chOff x="676784" y="1429966"/>
            <a:chExt cx="7509802" cy="3003042"/>
          </a:xfrm>
        </p:grpSpPr>
        <p:sp>
          <p:nvSpPr>
            <p:cNvPr id="10" name="Line 6"/>
            <p:cNvSpPr>
              <a:spLocks noChangeShapeType="1"/>
            </p:cNvSpPr>
            <p:nvPr/>
          </p:nvSpPr>
          <p:spPr bwMode="auto">
            <a:xfrm>
              <a:off x="5628551" y="2020936"/>
              <a:ext cx="2096286" cy="690336"/>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1" name="Rectangle 7"/>
            <p:cNvSpPr>
              <a:spLocks noChangeArrowheads="1"/>
            </p:cNvSpPr>
            <p:nvPr/>
          </p:nvSpPr>
          <p:spPr bwMode="auto">
            <a:xfrm>
              <a:off x="7135611" y="2453704"/>
              <a:ext cx="322942" cy="19611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 name="Line 8"/>
            <p:cNvSpPr>
              <a:spLocks noChangeShapeType="1"/>
            </p:cNvSpPr>
            <p:nvPr/>
          </p:nvSpPr>
          <p:spPr bwMode="auto">
            <a:xfrm flipV="1">
              <a:off x="1445895" y="2020936"/>
              <a:ext cx="1045310" cy="690336"/>
            </a:xfrm>
            <a:prstGeom prst="line">
              <a:avLst/>
            </a:prstGeom>
            <a:noFill/>
            <a:ln w="28575"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3" name="Rectangle 9"/>
            <p:cNvSpPr>
              <a:spLocks noChangeArrowheads="1"/>
            </p:cNvSpPr>
            <p:nvPr/>
          </p:nvSpPr>
          <p:spPr bwMode="auto">
            <a:xfrm>
              <a:off x="1356660" y="2453703"/>
              <a:ext cx="288948" cy="18042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4" name="Line 10"/>
            <p:cNvSpPr>
              <a:spLocks noChangeShapeType="1"/>
            </p:cNvSpPr>
            <p:nvPr/>
          </p:nvSpPr>
          <p:spPr bwMode="auto">
            <a:xfrm>
              <a:off x="2489787" y="269558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6" name="Line 12"/>
            <p:cNvSpPr>
              <a:spLocks noChangeShapeType="1"/>
            </p:cNvSpPr>
            <p:nvPr/>
          </p:nvSpPr>
          <p:spPr bwMode="auto">
            <a:xfrm>
              <a:off x="1972798" y="2698197"/>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9" name="Line 15"/>
            <p:cNvSpPr>
              <a:spLocks noChangeShapeType="1"/>
            </p:cNvSpPr>
            <p:nvPr/>
          </p:nvSpPr>
          <p:spPr bwMode="auto">
            <a:xfrm>
              <a:off x="3015276" y="270081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1" name="Line 17"/>
            <p:cNvSpPr>
              <a:spLocks noChangeShapeType="1"/>
            </p:cNvSpPr>
            <p:nvPr/>
          </p:nvSpPr>
          <p:spPr bwMode="auto">
            <a:xfrm>
              <a:off x="3536515" y="270604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3" name="Line 19"/>
            <p:cNvSpPr>
              <a:spLocks noChangeShapeType="1"/>
            </p:cNvSpPr>
            <p:nvPr/>
          </p:nvSpPr>
          <p:spPr bwMode="auto">
            <a:xfrm>
              <a:off x="4583240" y="270081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5" name="Line 21"/>
            <p:cNvSpPr>
              <a:spLocks noChangeShapeType="1"/>
            </p:cNvSpPr>
            <p:nvPr/>
          </p:nvSpPr>
          <p:spPr bwMode="auto">
            <a:xfrm>
              <a:off x="1438812" y="1707146"/>
              <a:ext cx="673077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6" name="Line 22"/>
            <p:cNvSpPr>
              <a:spLocks noChangeShapeType="1"/>
            </p:cNvSpPr>
            <p:nvPr/>
          </p:nvSpPr>
          <p:spPr bwMode="auto">
            <a:xfrm>
              <a:off x="1455808" y="2020936"/>
              <a:ext cx="673077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7" name="Line 23"/>
            <p:cNvSpPr>
              <a:spLocks noChangeShapeType="1"/>
            </p:cNvSpPr>
            <p:nvPr/>
          </p:nvSpPr>
          <p:spPr bwMode="auto">
            <a:xfrm>
              <a:off x="1435978" y="1707146"/>
              <a:ext cx="0" cy="5020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8" name="Line 24"/>
            <p:cNvSpPr>
              <a:spLocks noChangeShapeType="1"/>
            </p:cNvSpPr>
            <p:nvPr/>
          </p:nvSpPr>
          <p:spPr bwMode="auto">
            <a:xfrm>
              <a:off x="3407621" y="1711068"/>
              <a:ext cx="0" cy="30986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29" name="Line 25"/>
            <p:cNvSpPr>
              <a:spLocks noChangeShapeType="1"/>
            </p:cNvSpPr>
            <p:nvPr/>
          </p:nvSpPr>
          <p:spPr bwMode="auto">
            <a:xfrm>
              <a:off x="2498286" y="1720222"/>
              <a:ext cx="0" cy="31640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0" name="Line 26"/>
            <p:cNvSpPr>
              <a:spLocks noChangeShapeType="1"/>
            </p:cNvSpPr>
            <p:nvPr/>
          </p:nvSpPr>
          <p:spPr bwMode="auto">
            <a:xfrm>
              <a:off x="5302777" y="1707146"/>
              <a:ext cx="0" cy="3137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1" name="Line 27"/>
            <p:cNvSpPr>
              <a:spLocks noChangeShapeType="1"/>
            </p:cNvSpPr>
            <p:nvPr/>
          </p:nvSpPr>
          <p:spPr bwMode="auto">
            <a:xfrm>
              <a:off x="7274419" y="1714991"/>
              <a:ext cx="0" cy="30202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2" name="Line 28"/>
            <p:cNvSpPr>
              <a:spLocks noChangeShapeType="1"/>
            </p:cNvSpPr>
            <p:nvPr/>
          </p:nvSpPr>
          <p:spPr bwMode="auto">
            <a:xfrm flipV="1">
              <a:off x="1441645" y="2700812"/>
              <a:ext cx="6290275" cy="392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3" name="Text Box 29"/>
            <p:cNvSpPr txBox="1">
              <a:spLocks noChangeArrowheads="1"/>
            </p:cNvSpPr>
            <p:nvPr/>
          </p:nvSpPr>
          <p:spPr bwMode="auto">
            <a:xfrm>
              <a:off x="2656924" y="17228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无线电</a:t>
              </a:r>
            </a:p>
          </p:txBody>
        </p:sp>
        <p:sp>
          <p:nvSpPr>
            <p:cNvPr id="34" name="Text Box 30"/>
            <p:cNvSpPr txBox="1">
              <a:spLocks noChangeArrowheads="1"/>
            </p:cNvSpPr>
            <p:nvPr/>
          </p:nvSpPr>
          <p:spPr bwMode="auto">
            <a:xfrm>
              <a:off x="3631923" y="172283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微波</a:t>
              </a:r>
            </a:p>
          </p:txBody>
        </p:sp>
        <p:sp>
          <p:nvSpPr>
            <p:cNvPr id="35" name="Line 31"/>
            <p:cNvSpPr>
              <a:spLocks noChangeShapeType="1"/>
            </p:cNvSpPr>
            <p:nvPr/>
          </p:nvSpPr>
          <p:spPr bwMode="auto">
            <a:xfrm>
              <a:off x="4348117" y="1707146"/>
              <a:ext cx="0" cy="31378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6" name="Line 32"/>
            <p:cNvSpPr>
              <a:spLocks noChangeShapeType="1"/>
            </p:cNvSpPr>
            <p:nvPr/>
          </p:nvSpPr>
          <p:spPr bwMode="auto">
            <a:xfrm>
              <a:off x="5214960" y="1707146"/>
              <a:ext cx="0" cy="31378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37" name="Text Box 33"/>
            <p:cNvSpPr txBox="1">
              <a:spLocks noChangeArrowheads="1"/>
            </p:cNvSpPr>
            <p:nvPr/>
          </p:nvSpPr>
          <p:spPr bwMode="auto">
            <a:xfrm>
              <a:off x="4461429" y="17228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红外线</a:t>
              </a:r>
            </a:p>
          </p:txBody>
        </p:sp>
        <p:sp>
          <p:nvSpPr>
            <p:cNvPr id="38" name="Text Box 34"/>
            <p:cNvSpPr txBox="1">
              <a:spLocks noChangeArrowheads="1"/>
            </p:cNvSpPr>
            <p:nvPr/>
          </p:nvSpPr>
          <p:spPr bwMode="auto">
            <a:xfrm>
              <a:off x="4699386" y="212430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可见光</a:t>
              </a:r>
            </a:p>
          </p:txBody>
        </p:sp>
        <p:sp>
          <p:nvSpPr>
            <p:cNvPr id="39" name="Text Box 35"/>
            <p:cNvSpPr txBox="1">
              <a:spLocks noChangeArrowheads="1"/>
            </p:cNvSpPr>
            <p:nvPr/>
          </p:nvSpPr>
          <p:spPr bwMode="auto">
            <a:xfrm>
              <a:off x="5324670" y="2124304"/>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紫外线</a:t>
              </a:r>
            </a:p>
          </p:txBody>
        </p:sp>
        <p:sp>
          <p:nvSpPr>
            <p:cNvPr id="40" name="Line 36"/>
            <p:cNvSpPr>
              <a:spLocks noChangeShapeType="1"/>
            </p:cNvSpPr>
            <p:nvPr/>
          </p:nvSpPr>
          <p:spPr bwMode="auto">
            <a:xfrm>
              <a:off x="5639882" y="1707146"/>
              <a:ext cx="0" cy="3177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1" name="Text Box 37"/>
            <p:cNvSpPr txBox="1">
              <a:spLocks noChangeArrowheads="1"/>
            </p:cNvSpPr>
            <p:nvPr/>
          </p:nvSpPr>
          <p:spPr bwMode="auto">
            <a:xfrm>
              <a:off x="6047808" y="1722836"/>
              <a:ext cx="5998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itchFamily="34" charset="-122"/>
                  <a:ea typeface="微软雅黑" pitchFamily="34" charset="-122"/>
                </a:rPr>
                <a:t>X</a:t>
              </a:r>
              <a:r>
                <a:rPr kumimoji="1" lang="zh-CN" altLang="en-US" sz="1200" b="1">
                  <a:solidFill>
                    <a:srgbClr val="0000FF"/>
                  </a:solidFill>
                  <a:latin typeface="微软雅黑" pitchFamily="34" charset="-122"/>
                  <a:ea typeface="微软雅黑" pitchFamily="34" charset="-122"/>
                </a:rPr>
                <a:t>射线</a:t>
              </a:r>
            </a:p>
          </p:txBody>
        </p:sp>
        <p:sp>
          <p:nvSpPr>
            <p:cNvPr id="42" name="Text Box 38"/>
            <p:cNvSpPr txBox="1">
              <a:spLocks noChangeArrowheads="1"/>
            </p:cNvSpPr>
            <p:nvPr/>
          </p:nvSpPr>
          <p:spPr bwMode="auto">
            <a:xfrm>
              <a:off x="7407562" y="1696687"/>
              <a:ext cx="24878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itchFamily="34" charset="-122"/>
                  <a:ea typeface="微软雅黑" pitchFamily="34" charset="-122"/>
                  <a:sym typeface="Symbol" pitchFamily="18" charset="2"/>
                </a:rPr>
                <a:t></a:t>
              </a:r>
            </a:p>
          </p:txBody>
        </p:sp>
        <p:sp>
          <p:nvSpPr>
            <p:cNvPr id="43" name="Text Box 39"/>
            <p:cNvSpPr txBox="1">
              <a:spLocks noChangeArrowheads="1"/>
            </p:cNvSpPr>
            <p:nvPr/>
          </p:nvSpPr>
          <p:spPr bwMode="auto">
            <a:xfrm>
              <a:off x="7540704" y="172283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射线</a:t>
              </a:r>
            </a:p>
          </p:txBody>
        </p:sp>
        <p:sp>
          <p:nvSpPr>
            <p:cNvPr id="45" name="Line 41"/>
            <p:cNvSpPr>
              <a:spLocks noChangeShapeType="1"/>
            </p:cNvSpPr>
            <p:nvPr/>
          </p:nvSpPr>
          <p:spPr bwMode="auto">
            <a:xfrm>
              <a:off x="1441644" y="2962303"/>
              <a:ext cx="1206781" cy="0"/>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7" name="Line 43"/>
            <p:cNvSpPr>
              <a:spLocks noChangeShapeType="1"/>
            </p:cNvSpPr>
            <p:nvPr/>
          </p:nvSpPr>
          <p:spPr bwMode="auto">
            <a:xfrm>
              <a:off x="1968549" y="3269555"/>
              <a:ext cx="2039630"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49" name="Line 45"/>
            <p:cNvSpPr>
              <a:spLocks noChangeShapeType="1"/>
            </p:cNvSpPr>
            <p:nvPr/>
          </p:nvSpPr>
          <p:spPr bwMode="auto">
            <a:xfrm>
              <a:off x="3872203" y="2987144"/>
              <a:ext cx="101981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51" name="Line 47"/>
            <p:cNvSpPr>
              <a:spLocks noChangeShapeType="1"/>
            </p:cNvSpPr>
            <p:nvPr/>
          </p:nvSpPr>
          <p:spPr bwMode="auto">
            <a:xfrm>
              <a:off x="4200811" y="3338850"/>
              <a:ext cx="83851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55" name="Line 51"/>
            <p:cNvSpPr>
              <a:spLocks noChangeShapeType="1"/>
            </p:cNvSpPr>
            <p:nvPr/>
          </p:nvSpPr>
          <p:spPr bwMode="auto">
            <a:xfrm>
              <a:off x="3362296" y="3778155"/>
              <a:ext cx="385263"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56" name="Text Box 52"/>
            <p:cNvSpPr txBox="1">
              <a:spLocks noChangeArrowheads="1"/>
            </p:cNvSpPr>
            <p:nvPr/>
          </p:nvSpPr>
          <p:spPr bwMode="auto">
            <a:xfrm>
              <a:off x="6682359" y="272434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itchFamily="34" charset="-122"/>
                  <a:ea typeface="微软雅黑" pitchFamily="34" charset="-122"/>
                </a:rPr>
                <a:t>光纤</a:t>
              </a:r>
            </a:p>
          </p:txBody>
        </p:sp>
        <p:sp>
          <p:nvSpPr>
            <p:cNvPr id="57" name="Line 53"/>
            <p:cNvSpPr>
              <a:spLocks noChangeShapeType="1"/>
            </p:cNvSpPr>
            <p:nvPr/>
          </p:nvSpPr>
          <p:spPr bwMode="auto">
            <a:xfrm>
              <a:off x="6659697" y="2997604"/>
              <a:ext cx="532570"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59" name="Line 55"/>
            <p:cNvSpPr>
              <a:spLocks noChangeShapeType="1"/>
            </p:cNvSpPr>
            <p:nvPr/>
          </p:nvSpPr>
          <p:spPr bwMode="auto">
            <a:xfrm flipV="1">
              <a:off x="5107762" y="1832662"/>
              <a:ext cx="158188" cy="313789"/>
            </a:xfrm>
            <a:prstGeom prst="line">
              <a:avLst/>
            </a:prstGeom>
            <a:noFill/>
            <a:ln w="9525">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0" name="Line 56"/>
            <p:cNvSpPr>
              <a:spLocks noChangeShapeType="1"/>
            </p:cNvSpPr>
            <p:nvPr/>
          </p:nvSpPr>
          <p:spPr bwMode="auto">
            <a:xfrm flipH="1" flipV="1">
              <a:off x="5481244" y="1832662"/>
              <a:ext cx="73653" cy="313788"/>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1" name="Line 57"/>
            <p:cNvSpPr>
              <a:spLocks noChangeShapeType="1"/>
            </p:cNvSpPr>
            <p:nvPr/>
          </p:nvSpPr>
          <p:spPr bwMode="auto">
            <a:xfrm>
              <a:off x="1560623" y="3840913"/>
              <a:ext cx="611889"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2" name="Line 58"/>
            <p:cNvSpPr>
              <a:spLocks noChangeShapeType="1"/>
            </p:cNvSpPr>
            <p:nvPr/>
          </p:nvSpPr>
          <p:spPr bwMode="auto">
            <a:xfrm>
              <a:off x="2308487" y="3840913"/>
              <a:ext cx="407926"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3" name="Line 59"/>
            <p:cNvSpPr>
              <a:spLocks noChangeShapeType="1"/>
            </p:cNvSpPr>
            <p:nvPr/>
          </p:nvSpPr>
          <p:spPr bwMode="auto">
            <a:xfrm>
              <a:off x="3396290" y="4091944"/>
              <a:ext cx="668546"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4" name="Line 60"/>
            <p:cNvSpPr>
              <a:spLocks noChangeShapeType="1"/>
            </p:cNvSpPr>
            <p:nvPr/>
          </p:nvSpPr>
          <p:spPr bwMode="auto">
            <a:xfrm>
              <a:off x="1437396" y="4148164"/>
              <a:ext cx="6298773"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5" name="Line 61"/>
            <p:cNvSpPr>
              <a:spLocks noChangeShapeType="1"/>
            </p:cNvSpPr>
            <p:nvPr/>
          </p:nvSpPr>
          <p:spPr bwMode="auto">
            <a:xfrm>
              <a:off x="1447310" y="2704734"/>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6" name="Line 62"/>
            <p:cNvSpPr>
              <a:spLocks noChangeShapeType="1"/>
            </p:cNvSpPr>
            <p:nvPr/>
          </p:nvSpPr>
          <p:spPr bwMode="auto">
            <a:xfrm>
              <a:off x="4062002" y="2699504"/>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7" name="Line 63"/>
            <p:cNvSpPr>
              <a:spLocks noChangeShapeType="1"/>
            </p:cNvSpPr>
            <p:nvPr/>
          </p:nvSpPr>
          <p:spPr bwMode="auto">
            <a:xfrm>
              <a:off x="5104480" y="2706042"/>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8" name="Line 64"/>
            <p:cNvSpPr>
              <a:spLocks noChangeShapeType="1"/>
            </p:cNvSpPr>
            <p:nvPr/>
          </p:nvSpPr>
          <p:spPr bwMode="auto">
            <a:xfrm>
              <a:off x="5625718" y="2703427"/>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69" name="Line 65"/>
            <p:cNvSpPr>
              <a:spLocks noChangeShapeType="1"/>
            </p:cNvSpPr>
            <p:nvPr/>
          </p:nvSpPr>
          <p:spPr bwMode="auto">
            <a:xfrm>
              <a:off x="6151206" y="2704734"/>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70" name="Line 66"/>
            <p:cNvSpPr>
              <a:spLocks noChangeShapeType="1"/>
            </p:cNvSpPr>
            <p:nvPr/>
          </p:nvSpPr>
          <p:spPr bwMode="auto">
            <a:xfrm>
              <a:off x="6676695" y="2713887"/>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71" name="Line 67"/>
            <p:cNvSpPr>
              <a:spLocks noChangeShapeType="1"/>
            </p:cNvSpPr>
            <p:nvPr/>
          </p:nvSpPr>
          <p:spPr bwMode="auto">
            <a:xfrm>
              <a:off x="7197933" y="2707349"/>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72" name="Line 68"/>
            <p:cNvSpPr>
              <a:spLocks noChangeShapeType="1"/>
            </p:cNvSpPr>
            <p:nvPr/>
          </p:nvSpPr>
          <p:spPr bwMode="auto">
            <a:xfrm>
              <a:off x="7723421" y="2704734"/>
              <a:ext cx="0" cy="14434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grpSp>
          <p:nvGrpSpPr>
            <p:cNvPr id="73" name="Group 69"/>
            <p:cNvGrpSpPr>
              <a:grpSpLocks/>
            </p:cNvGrpSpPr>
            <p:nvPr/>
          </p:nvGrpSpPr>
          <p:grpSpPr bwMode="auto">
            <a:xfrm>
              <a:off x="676784" y="1456117"/>
              <a:ext cx="679877" cy="278488"/>
              <a:chOff x="6" y="352"/>
              <a:chExt cx="480" cy="213"/>
            </a:xfrm>
          </p:grpSpPr>
          <p:sp>
            <p:nvSpPr>
              <p:cNvPr id="74" name="Text Box 70"/>
              <p:cNvSpPr txBox="1">
                <a:spLocks noChangeArrowheads="1"/>
              </p:cNvSpPr>
              <p:nvPr/>
            </p:nvSpPr>
            <p:spPr bwMode="auto">
              <a:xfrm>
                <a:off x="127" y="353"/>
                <a:ext cx="35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itchFamily="34" charset="-122"/>
                    <a:ea typeface="微软雅黑" pitchFamily="34" charset="-122"/>
                  </a:rPr>
                  <a:t>(Hz)</a:t>
                </a:r>
              </a:p>
            </p:txBody>
          </p:sp>
          <p:sp>
            <p:nvSpPr>
              <p:cNvPr id="75" name="Text Box 71"/>
              <p:cNvSpPr txBox="1">
                <a:spLocks noChangeArrowheads="1"/>
              </p:cNvSpPr>
              <p:nvPr/>
            </p:nvSpPr>
            <p:spPr bwMode="auto">
              <a:xfrm>
                <a:off x="6" y="352"/>
                <a:ext cx="1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itchFamily="34" charset="-122"/>
                    <a:ea typeface="微软雅黑" pitchFamily="34" charset="-122"/>
                  </a:rPr>
                  <a:t>f</a:t>
                </a:r>
              </a:p>
            </p:txBody>
          </p:sp>
        </p:grpSp>
        <p:grpSp>
          <p:nvGrpSpPr>
            <p:cNvPr id="76" name="Group 72"/>
            <p:cNvGrpSpPr>
              <a:grpSpLocks/>
            </p:cNvGrpSpPr>
            <p:nvPr/>
          </p:nvGrpSpPr>
          <p:grpSpPr bwMode="auto">
            <a:xfrm>
              <a:off x="682450" y="2423632"/>
              <a:ext cx="669962" cy="317711"/>
              <a:chOff x="78" y="1561"/>
              <a:chExt cx="473" cy="243"/>
            </a:xfrm>
          </p:grpSpPr>
          <p:sp>
            <p:nvSpPr>
              <p:cNvPr id="77" name="Text Box 73"/>
              <p:cNvSpPr txBox="1">
                <a:spLocks noChangeArrowheads="1"/>
              </p:cNvSpPr>
              <p:nvPr/>
            </p:nvSpPr>
            <p:spPr bwMode="auto">
              <a:xfrm>
                <a:off x="159" y="1561"/>
                <a:ext cx="39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itchFamily="34" charset="-122"/>
                    <a:ea typeface="微软雅黑" pitchFamily="34" charset="-122"/>
                  </a:rPr>
                  <a:t> (Hz)</a:t>
                </a:r>
              </a:p>
            </p:txBody>
          </p:sp>
          <p:sp>
            <p:nvSpPr>
              <p:cNvPr id="78" name="Text Box 74"/>
              <p:cNvSpPr txBox="1">
                <a:spLocks noChangeArrowheads="1"/>
              </p:cNvSpPr>
              <p:nvPr/>
            </p:nvSpPr>
            <p:spPr bwMode="auto">
              <a:xfrm>
                <a:off x="78" y="1592"/>
                <a:ext cx="1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itchFamily="34" charset="-122"/>
                    <a:ea typeface="微软雅黑" pitchFamily="34" charset="-122"/>
                  </a:rPr>
                  <a:t>f</a:t>
                </a:r>
              </a:p>
            </p:txBody>
          </p:sp>
        </p:grpSp>
        <p:sp>
          <p:nvSpPr>
            <p:cNvPr id="79" name="Line 75"/>
            <p:cNvSpPr>
              <a:spLocks noChangeShapeType="1"/>
            </p:cNvSpPr>
            <p:nvPr/>
          </p:nvSpPr>
          <p:spPr bwMode="auto">
            <a:xfrm>
              <a:off x="1628610" y="4148164"/>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0" name="Line 76"/>
            <p:cNvSpPr>
              <a:spLocks noChangeShapeType="1"/>
            </p:cNvSpPr>
            <p:nvPr/>
          </p:nvSpPr>
          <p:spPr bwMode="auto">
            <a:xfrm>
              <a:off x="2138518"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1" name="Line 77"/>
            <p:cNvSpPr>
              <a:spLocks noChangeShapeType="1"/>
            </p:cNvSpPr>
            <p:nvPr/>
          </p:nvSpPr>
          <p:spPr bwMode="auto">
            <a:xfrm>
              <a:off x="2652675" y="4159932"/>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2" name="Line 78"/>
            <p:cNvSpPr>
              <a:spLocks noChangeShapeType="1"/>
            </p:cNvSpPr>
            <p:nvPr/>
          </p:nvSpPr>
          <p:spPr bwMode="auto">
            <a:xfrm>
              <a:off x="3183828"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3" name="Line 79"/>
            <p:cNvSpPr>
              <a:spLocks noChangeShapeType="1"/>
            </p:cNvSpPr>
            <p:nvPr/>
          </p:nvSpPr>
          <p:spPr bwMode="auto">
            <a:xfrm>
              <a:off x="3689486"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4" name="Line 80"/>
            <p:cNvSpPr>
              <a:spLocks noChangeShapeType="1"/>
            </p:cNvSpPr>
            <p:nvPr/>
          </p:nvSpPr>
          <p:spPr bwMode="auto">
            <a:xfrm>
              <a:off x="4220640"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5" name="Line 81"/>
            <p:cNvSpPr>
              <a:spLocks noChangeShapeType="1"/>
            </p:cNvSpPr>
            <p:nvPr/>
          </p:nvSpPr>
          <p:spPr bwMode="auto">
            <a:xfrm>
              <a:off x="4747544"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6" name="Line 82"/>
            <p:cNvSpPr>
              <a:spLocks noChangeShapeType="1"/>
            </p:cNvSpPr>
            <p:nvPr/>
          </p:nvSpPr>
          <p:spPr bwMode="auto">
            <a:xfrm>
              <a:off x="5261701" y="4156009"/>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7" name="Line 83"/>
            <p:cNvSpPr>
              <a:spLocks noChangeShapeType="1"/>
            </p:cNvSpPr>
            <p:nvPr/>
          </p:nvSpPr>
          <p:spPr bwMode="auto">
            <a:xfrm>
              <a:off x="5797104" y="4159932"/>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8" name="Line 84"/>
            <p:cNvSpPr>
              <a:spLocks noChangeShapeType="1"/>
            </p:cNvSpPr>
            <p:nvPr/>
          </p:nvSpPr>
          <p:spPr bwMode="auto">
            <a:xfrm>
              <a:off x="6319759" y="4152087"/>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89" name="Line 85"/>
            <p:cNvSpPr>
              <a:spLocks noChangeShapeType="1"/>
            </p:cNvSpPr>
            <p:nvPr/>
          </p:nvSpPr>
          <p:spPr bwMode="auto">
            <a:xfrm>
              <a:off x="6850913" y="4159932"/>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90" name="Line 86"/>
            <p:cNvSpPr>
              <a:spLocks noChangeShapeType="1"/>
            </p:cNvSpPr>
            <p:nvPr/>
          </p:nvSpPr>
          <p:spPr bwMode="auto">
            <a:xfrm>
              <a:off x="7377817" y="4152087"/>
              <a:ext cx="0" cy="6275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91" name="Text Box 87"/>
            <p:cNvSpPr txBox="1">
              <a:spLocks noChangeArrowheads="1"/>
            </p:cNvSpPr>
            <p:nvPr/>
          </p:nvSpPr>
          <p:spPr bwMode="auto">
            <a:xfrm>
              <a:off x="1686684" y="4156009"/>
              <a:ext cx="35618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LF</a:t>
              </a:r>
            </a:p>
          </p:txBody>
        </p:sp>
        <p:sp>
          <p:nvSpPr>
            <p:cNvPr id="92" name="Text Box 88"/>
            <p:cNvSpPr txBox="1">
              <a:spLocks noChangeArrowheads="1"/>
            </p:cNvSpPr>
            <p:nvPr/>
          </p:nvSpPr>
          <p:spPr bwMode="auto">
            <a:xfrm>
              <a:off x="2209339" y="4156009"/>
              <a:ext cx="42992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itchFamily="34" charset="-122"/>
                  <a:ea typeface="微软雅黑" pitchFamily="34" charset="-122"/>
                </a:rPr>
                <a:t>MF</a:t>
              </a:r>
            </a:p>
          </p:txBody>
        </p:sp>
        <p:sp>
          <p:nvSpPr>
            <p:cNvPr id="93" name="Text Box 89"/>
            <p:cNvSpPr txBox="1">
              <a:spLocks noChangeArrowheads="1"/>
            </p:cNvSpPr>
            <p:nvPr/>
          </p:nvSpPr>
          <p:spPr bwMode="auto">
            <a:xfrm>
              <a:off x="2731995" y="4156009"/>
              <a:ext cx="3978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HF</a:t>
              </a:r>
            </a:p>
          </p:txBody>
        </p:sp>
        <p:sp>
          <p:nvSpPr>
            <p:cNvPr id="94" name="Text Box 90"/>
            <p:cNvSpPr txBox="1">
              <a:spLocks noChangeArrowheads="1"/>
            </p:cNvSpPr>
            <p:nvPr/>
          </p:nvSpPr>
          <p:spPr bwMode="auto">
            <a:xfrm>
              <a:off x="3195160" y="4156009"/>
              <a:ext cx="50847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VHF</a:t>
              </a:r>
            </a:p>
          </p:txBody>
        </p:sp>
        <p:sp>
          <p:nvSpPr>
            <p:cNvPr id="95" name="Text Box 91"/>
            <p:cNvSpPr txBox="1">
              <a:spLocks noChangeArrowheads="1"/>
            </p:cNvSpPr>
            <p:nvPr/>
          </p:nvSpPr>
          <p:spPr bwMode="auto">
            <a:xfrm>
              <a:off x="3705067" y="4156009"/>
              <a:ext cx="51809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UHF</a:t>
              </a:r>
            </a:p>
          </p:txBody>
        </p:sp>
        <p:sp>
          <p:nvSpPr>
            <p:cNvPr id="96" name="Text Box 92"/>
            <p:cNvSpPr txBox="1">
              <a:spLocks noChangeArrowheads="1"/>
            </p:cNvSpPr>
            <p:nvPr/>
          </p:nvSpPr>
          <p:spPr bwMode="auto">
            <a:xfrm>
              <a:off x="4210727" y="4156009"/>
              <a:ext cx="49084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SHF</a:t>
              </a:r>
            </a:p>
          </p:txBody>
        </p:sp>
        <p:sp>
          <p:nvSpPr>
            <p:cNvPr id="97" name="Text Box 93"/>
            <p:cNvSpPr txBox="1">
              <a:spLocks noChangeArrowheads="1"/>
            </p:cNvSpPr>
            <p:nvPr/>
          </p:nvSpPr>
          <p:spPr bwMode="auto">
            <a:xfrm>
              <a:off x="4746128" y="4156009"/>
              <a:ext cx="48603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EHF</a:t>
              </a:r>
            </a:p>
          </p:txBody>
        </p:sp>
        <p:sp>
          <p:nvSpPr>
            <p:cNvPr id="98" name="Text Box 94"/>
            <p:cNvSpPr txBox="1">
              <a:spLocks noChangeArrowheads="1"/>
            </p:cNvSpPr>
            <p:nvPr/>
          </p:nvSpPr>
          <p:spPr bwMode="auto">
            <a:xfrm>
              <a:off x="5264534" y="4156009"/>
              <a:ext cx="4940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THF</a:t>
              </a:r>
            </a:p>
          </p:txBody>
        </p:sp>
        <p:sp>
          <p:nvSpPr>
            <p:cNvPr id="99" name="Text Box 95"/>
            <p:cNvSpPr txBox="1">
              <a:spLocks noChangeArrowheads="1"/>
            </p:cNvSpPr>
            <p:nvPr/>
          </p:nvSpPr>
          <p:spPr bwMode="auto">
            <a:xfrm>
              <a:off x="858898" y="4128856"/>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波段</a:t>
              </a:r>
            </a:p>
          </p:txBody>
        </p:sp>
        <p:sp>
          <p:nvSpPr>
            <p:cNvPr id="100" name="Text Box 96"/>
            <p:cNvSpPr txBox="1">
              <a:spLocks noChangeArrowheads="1"/>
            </p:cNvSpPr>
            <p:nvPr/>
          </p:nvSpPr>
          <p:spPr bwMode="auto">
            <a:xfrm>
              <a:off x="1260344" y="2436706"/>
              <a:ext cx="681789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4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5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6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7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8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9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10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11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12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13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14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15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16</a:t>
              </a:r>
              <a:endParaRPr kumimoji="1" lang="en-US" altLang="zh-CN" sz="1200" b="1" dirty="0">
                <a:latin typeface="微软雅黑" pitchFamily="34" charset="-122"/>
                <a:ea typeface="微软雅黑" pitchFamily="34" charset="-122"/>
              </a:endParaRPr>
            </a:p>
          </p:txBody>
        </p:sp>
        <p:sp>
          <p:nvSpPr>
            <p:cNvPr id="101" name="Text Box 97"/>
            <p:cNvSpPr txBox="1">
              <a:spLocks noChangeArrowheads="1"/>
            </p:cNvSpPr>
            <p:nvPr/>
          </p:nvSpPr>
          <p:spPr bwMode="auto">
            <a:xfrm>
              <a:off x="1288672" y="1429966"/>
              <a:ext cx="688041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0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2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4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6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8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10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12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14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16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18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20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22       </a:t>
              </a:r>
              <a:r>
                <a:rPr kumimoji="1" lang="en-US" altLang="zh-CN" sz="1200" b="1" dirty="0">
                  <a:latin typeface="微软雅黑" pitchFamily="34" charset="-122"/>
                  <a:ea typeface="微软雅黑" pitchFamily="34" charset="-122"/>
                </a:rPr>
                <a:t>10</a:t>
              </a:r>
              <a:r>
                <a:rPr kumimoji="1" lang="en-US" altLang="zh-CN" sz="1200" b="1" baseline="30000" dirty="0">
                  <a:latin typeface="微软雅黑" pitchFamily="34" charset="-122"/>
                  <a:ea typeface="微软雅黑" pitchFamily="34" charset="-122"/>
                </a:rPr>
                <a:t>24</a:t>
              </a:r>
              <a:endParaRPr kumimoji="1" lang="en-US" altLang="zh-CN" sz="1200" b="1" dirty="0">
                <a:latin typeface="微软雅黑" pitchFamily="34" charset="-122"/>
                <a:ea typeface="微软雅黑" pitchFamily="34" charset="-122"/>
              </a:endParaRPr>
            </a:p>
          </p:txBody>
        </p:sp>
        <p:sp>
          <p:nvSpPr>
            <p:cNvPr id="102" name="Line 98"/>
            <p:cNvSpPr>
              <a:spLocks noChangeShapeType="1"/>
            </p:cNvSpPr>
            <p:nvPr/>
          </p:nvSpPr>
          <p:spPr bwMode="auto">
            <a:xfrm flipV="1">
              <a:off x="3894866" y="3775541"/>
              <a:ext cx="318693" cy="2615"/>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grpSp>
      <p:grpSp>
        <p:nvGrpSpPr>
          <p:cNvPr id="119" name="组合 118"/>
          <p:cNvGrpSpPr/>
          <p:nvPr/>
        </p:nvGrpSpPr>
        <p:grpSpPr>
          <a:xfrm>
            <a:off x="4178552" y="3053565"/>
            <a:ext cx="808737" cy="274477"/>
            <a:chOff x="4127752" y="3072615"/>
            <a:chExt cx="808737" cy="274477"/>
          </a:xfrm>
        </p:grpSpPr>
        <p:sp>
          <p:nvSpPr>
            <p:cNvPr id="118" name="Rectangle 20"/>
            <p:cNvSpPr>
              <a:spLocks noChangeArrowheads="1"/>
            </p:cNvSpPr>
            <p:nvPr/>
          </p:nvSpPr>
          <p:spPr bwMode="auto">
            <a:xfrm>
              <a:off x="4127752" y="3116574"/>
              <a:ext cx="808737" cy="1865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17" name="Text Box 46"/>
            <p:cNvSpPr txBox="1">
              <a:spLocks noChangeArrowheads="1"/>
            </p:cNvSpPr>
            <p:nvPr/>
          </p:nvSpPr>
          <p:spPr bwMode="auto">
            <a:xfrm>
              <a:off x="4135654" y="30726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地面微波</a:t>
              </a:r>
            </a:p>
          </p:txBody>
        </p:sp>
      </p:grpSp>
      <p:grpSp>
        <p:nvGrpSpPr>
          <p:cNvPr id="122" name="组合 121"/>
          <p:cNvGrpSpPr/>
          <p:nvPr/>
        </p:nvGrpSpPr>
        <p:grpSpPr>
          <a:xfrm>
            <a:off x="2620213" y="3012401"/>
            <a:ext cx="808737" cy="274477"/>
            <a:chOff x="4127752" y="3072615"/>
            <a:chExt cx="808737" cy="274477"/>
          </a:xfrm>
        </p:grpSpPr>
        <p:sp>
          <p:nvSpPr>
            <p:cNvPr id="123" name="Rectangle 20"/>
            <p:cNvSpPr>
              <a:spLocks noChangeArrowheads="1"/>
            </p:cNvSpPr>
            <p:nvPr/>
          </p:nvSpPr>
          <p:spPr bwMode="auto">
            <a:xfrm>
              <a:off x="4127752" y="3116574"/>
              <a:ext cx="808737" cy="1865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4" name="Text Box 46"/>
            <p:cNvSpPr txBox="1">
              <a:spLocks noChangeArrowheads="1"/>
            </p:cNvSpPr>
            <p:nvPr/>
          </p:nvSpPr>
          <p:spPr bwMode="auto">
            <a:xfrm>
              <a:off x="4135654" y="30726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同轴电缆</a:t>
              </a:r>
            </a:p>
          </p:txBody>
        </p:sp>
      </p:grpSp>
      <p:grpSp>
        <p:nvGrpSpPr>
          <p:cNvPr id="125" name="组合 124"/>
          <p:cNvGrpSpPr/>
          <p:nvPr/>
        </p:nvGrpSpPr>
        <p:grpSpPr>
          <a:xfrm>
            <a:off x="1651749" y="2735121"/>
            <a:ext cx="654233" cy="276999"/>
            <a:chOff x="4127752" y="3072615"/>
            <a:chExt cx="654233" cy="276999"/>
          </a:xfrm>
        </p:grpSpPr>
        <p:sp>
          <p:nvSpPr>
            <p:cNvPr id="126" name="Rectangle 20"/>
            <p:cNvSpPr>
              <a:spLocks noChangeArrowheads="1"/>
            </p:cNvSpPr>
            <p:nvPr/>
          </p:nvSpPr>
          <p:spPr bwMode="auto">
            <a:xfrm>
              <a:off x="4127752" y="3116574"/>
              <a:ext cx="654233" cy="18655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7" name="Text Box 46"/>
            <p:cNvSpPr txBox="1">
              <a:spLocks noChangeArrowheads="1"/>
            </p:cNvSpPr>
            <p:nvPr/>
          </p:nvSpPr>
          <p:spPr bwMode="auto">
            <a:xfrm>
              <a:off x="4135654" y="3072615"/>
              <a:ext cx="646331"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双绞线</a:t>
              </a:r>
            </a:p>
          </p:txBody>
        </p:sp>
      </p:grpSp>
      <p:grpSp>
        <p:nvGrpSpPr>
          <p:cNvPr id="130" name="组合 129"/>
          <p:cNvGrpSpPr/>
          <p:nvPr/>
        </p:nvGrpSpPr>
        <p:grpSpPr>
          <a:xfrm>
            <a:off x="1585989" y="3356865"/>
            <a:ext cx="640446" cy="420864"/>
            <a:chOff x="1585989" y="3356865"/>
            <a:chExt cx="640446" cy="420864"/>
          </a:xfrm>
        </p:grpSpPr>
        <p:sp>
          <p:nvSpPr>
            <p:cNvPr id="129"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28" name="Text Box 50"/>
            <p:cNvSpPr txBox="1">
              <a:spLocks noChangeArrowheads="1"/>
            </p:cNvSpPr>
            <p:nvPr/>
          </p:nvSpPr>
          <p:spPr bwMode="auto">
            <a:xfrm>
              <a:off x="1585989" y="3356865"/>
              <a:ext cx="640446" cy="420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200" b="1" dirty="0">
                  <a:solidFill>
                    <a:srgbClr val="0000FF"/>
                  </a:solidFill>
                  <a:latin typeface="微软雅黑" pitchFamily="34" charset="-122"/>
                  <a:ea typeface="微软雅黑" pitchFamily="34" charset="-122"/>
                </a:rPr>
                <a:t>  </a:t>
              </a:r>
              <a:r>
                <a:rPr kumimoji="1" lang="zh-CN" altLang="en-US" sz="1200" b="1" dirty="0">
                  <a:solidFill>
                    <a:srgbClr val="0000FF"/>
                  </a:solidFill>
                  <a:latin typeface="微软雅黑" pitchFamily="34" charset="-122"/>
                  <a:ea typeface="微软雅黑" pitchFamily="34" charset="-122"/>
                </a:rPr>
                <a:t>海事</a:t>
              </a:r>
            </a:p>
            <a:p>
              <a:pPr algn="l">
                <a:lnSpc>
                  <a:spcPct val="90000"/>
                </a:lnSpc>
              </a:pPr>
              <a:r>
                <a:rPr kumimoji="1" lang="zh-CN" altLang="en-US" sz="1200" b="1" dirty="0">
                  <a:solidFill>
                    <a:srgbClr val="0000FF"/>
                  </a:solidFill>
                  <a:latin typeface="微软雅黑" pitchFamily="34" charset="-122"/>
                  <a:ea typeface="微软雅黑" pitchFamily="34" charset="-122"/>
                </a:rPr>
                <a:t>无线电</a:t>
              </a:r>
            </a:p>
          </p:txBody>
        </p:sp>
      </p:grpSp>
      <p:grpSp>
        <p:nvGrpSpPr>
          <p:cNvPr id="131" name="组合 130"/>
          <p:cNvGrpSpPr/>
          <p:nvPr/>
        </p:nvGrpSpPr>
        <p:grpSpPr>
          <a:xfrm>
            <a:off x="2195736" y="3356865"/>
            <a:ext cx="646331" cy="424732"/>
            <a:chOff x="1585989" y="3356865"/>
            <a:chExt cx="646331" cy="424732"/>
          </a:xfrm>
        </p:grpSpPr>
        <p:sp>
          <p:nvSpPr>
            <p:cNvPr id="132"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33" name="Text Box 50"/>
            <p:cNvSpPr txBox="1">
              <a:spLocks noChangeArrowheads="1"/>
            </p:cNvSpPr>
            <p:nvPr/>
          </p:nvSpPr>
          <p:spPr bwMode="auto">
            <a:xfrm>
              <a:off x="1585989" y="3356865"/>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200" b="1" dirty="0">
                  <a:solidFill>
                    <a:srgbClr val="0000FF"/>
                  </a:solidFill>
                  <a:latin typeface="微软雅黑" pitchFamily="34" charset="-122"/>
                  <a:ea typeface="微软雅黑" pitchFamily="34" charset="-122"/>
                </a:rPr>
                <a:t>调幅</a:t>
              </a:r>
              <a:endParaRPr kumimoji="1" lang="en-US" altLang="zh-CN" sz="1200" b="1" dirty="0">
                <a:solidFill>
                  <a:srgbClr val="0000FF"/>
                </a:solidFill>
                <a:latin typeface="微软雅黑" pitchFamily="34" charset="-122"/>
                <a:ea typeface="微软雅黑" pitchFamily="34" charset="-122"/>
              </a:endParaRPr>
            </a:p>
            <a:p>
              <a:pPr algn="ctr">
                <a:lnSpc>
                  <a:spcPct val="90000"/>
                </a:lnSpc>
              </a:pPr>
              <a:r>
                <a:rPr kumimoji="1" lang="zh-CN" altLang="en-US" sz="1200" b="1" dirty="0">
                  <a:solidFill>
                    <a:srgbClr val="0000FF"/>
                  </a:solidFill>
                  <a:latin typeface="微软雅黑" pitchFamily="34" charset="-122"/>
                  <a:ea typeface="微软雅黑" pitchFamily="34" charset="-122"/>
                </a:rPr>
                <a:t>无线电</a:t>
              </a:r>
            </a:p>
          </p:txBody>
        </p:sp>
      </p:grpSp>
      <p:grpSp>
        <p:nvGrpSpPr>
          <p:cNvPr id="137" name="组合 136"/>
          <p:cNvGrpSpPr/>
          <p:nvPr/>
        </p:nvGrpSpPr>
        <p:grpSpPr>
          <a:xfrm>
            <a:off x="3108853" y="3318765"/>
            <a:ext cx="646331" cy="424732"/>
            <a:chOff x="1585989" y="3356865"/>
            <a:chExt cx="646331" cy="424732"/>
          </a:xfrm>
        </p:grpSpPr>
        <p:sp>
          <p:nvSpPr>
            <p:cNvPr id="138"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39" name="Text Box 50"/>
            <p:cNvSpPr txBox="1">
              <a:spLocks noChangeArrowheads="1"/>
            </p:cNvSpPr>
            <p:nvPr/>
          </p:nvSpPr>
          <p:spPr bwMode="auto">
            <a:xfrm>
              <a:off x="1585989" y="3356865"/>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dirty="0">
                  <a:solidFill>
                    <a:srgbClr val="0000FF"/>
                  </a:solidFill>
                  <a:latin typeface="微软雅黑" pitchFamily="34" charset="-122"/>
                  <a:ea typeface="微软雅黑" pitchFamily="34" charset="-122"/>
                </a:rPr>
                <a:t> </a:t>
              </a:r>
              <a:r>
                <a:rPr kumimoji="1" lang="zh-CN" altLang="en-US" sz="1200" b="1" dirty="0">
                  <a:solidFill>
                    <a:srgbClr val="0000FF"/>
                  </a:solidFill>
                  <a:latin typeface="微软雅黑" pitchFamily="34" charset="-122"/>
                  <a:ea typeface="微软雅黑" pitchFamily="34" charset="-122"/>
                </a:rPr>
                <a:t>调频</a:t>
              </a:r>
            </a:p>
            <a:p>
              <a:pPr algn="ctr">
                <a:lnSpc>
                  <a:spcPct val="90000"/>
                </a:lnSpc>
              </a:pPr>
              <a:r>
                <a:rPr kumimoji="1" lang="zh-CN" altLang="en-US" sz="1200" b="1" dirty="0">
                  <a:solidFill>
                    <a:srgbClr val="0000FF"/>
                  </a:solidFill>
                  <a:latin typeface="微软雅黑" pitchFamily="34" charset="-122"/>
                  <a:ea typeface="微软雅黑" pitchFamily="34" charset="-122"/>
                </a:rPr>
                <a:t>无线电</a:t>
              </a:r>
            </a:p>
          </p:txBody>
        </p:sp>
      </p:grpSp>
      <p:grpSp>
        <p:nvGrpSpPr>
          <p:cNvPr id="140" name="组合 139"/>
          <p:cNvGrpSpPr/>
          <p:nvPr/>
        </p:nvGrpSpPr>
        <p:grpSpPr>
          <a:xfrm>
            <a:off x="3748658" y="3318765"/>
            <a:ext cx="646331" cy="424732"/>
            <a:chOff x="1585989" y="3356865"/>
            <a:chExt cx="646331" cy="424732"/>
          </a:xfrm>
        </p:grpSpPr>
        <p:sp>
          <p:nvSpPr>
            <p:cNvPr id="141" name="Rectangle 13"/>
            <p:cNvSpPr>
              <a:spLocks noChangeArrowheads="1"/>
            </p:cNvSpPr>
            <p:nvPr/>
          </p:nvSpPr>
          <p:spPr bwMode="auto">
            <a:xfrm>
              <a:off x="1636738" y="3366123"/>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itchFamily="34" charset="-122"/>
                <a:ea typeface="微软雅黑" pitchFamily="34" charset="-122"/>
              </a:endParaRPr>
            </a:p>
          </p:txBody>
        </p:sp>
        <p:sp>
          <p:nvSpPr>
            <p:cNvPr id="142" name="Text Box 50"/>
            <p:cNvSpPr txBox="1">
              <a:spLocks noChangeArrowheads="1"/>
            </p:cNvSpPr>
            <p:nvPr/>
          </p:nvSpPr>
          <p:spPr bwMode="auto">
            <a:xfrm>
              <a:off x="1585989" y="3356865"/>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zh-CN" altLang="en-US" sz="1200" b="1" dirty="0">
                  <a:solidFill>
                    <a:srgbClr val="0000FF"/>
                  </a:solidFill>
                  <a:latin typeface="微软雅黑" pitchFamily="34" charset="-122"/>
                  <a:ea typeface="微软雅黑" pitchFamily="34" charset="-122"/>
                </a:rPr>
                <a:t>移动</a:t>
              </a:r>
            </a:p>
            <a:p>
              <a:pPr algn="ctr">
                <a:lnSpc>
                  <a:spcPct val="90000"/>
                </a:lnSpc>
              </a:pPr>
              <a:r>
                <a:rPr kumimoji="1" lang="zh-CN" altLang="en-US" sz="1200" b="1" dirty="0">
                  <a:solidFill>
                    <a:srgbClr val="0000FF"/>
                  </a:solidFill>
                  <a:latin typeface="微软雅黑" pitchFamily="34" charset="-122"/>
                  <a:ea typeface="微软雅黑" pitchFamily="34" charset="-122"/>
                </a:rPr>
                <a:t>无线电</a:t>
              </a:r>
            </a:p>
          </p:txBody>
        </p:sp>
      </p:grpSp>
      <p:grpSp>
        <p:nvGrpSpPr>
          <p:cNvPr id="147" name="组合 146"/>
          <p:cNvGrpSpPr/>
          <p:nvPr/>
        </p:nvGrpSpPr>
        <p:grpSpPr>
          <a:xfrm>
            <a:off x="4089718" y="2743290"/>
            <a:ext cx="487959" cy="274477"/>
            <a:chOff x="4089718" y="2743290"/>
            <a:chExt cx="487959" cy="274477"/>
          </a:xfrm>
        </p:grpSpPr>
        <p:sp>
          <p:nvSpPr>
            <p:cNvPr id="145" name="矩形 144"/>
            <p:cNvSpPr/>
            <p:nvPr/>
          </p:nvSpPr>
          <p:spPr>
            <a:xfrm>
              <a:off x="4133850" y="2779080"/>
              <a:ext cx="381000" cy="206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Text Box 44"/>
            <p:cNvSpPr txBox="1">
              <a:spLocks noChangeArrowheads="1"/>
            </p:cNvSpPr>
            <p:nvPr/>
          </p:nvSpPr>
          <p:spPr bwMode="auto">
            <a:xfrm>
              <a:off x="4089718" y="2743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itchFamily="34" charset="-122"/>
                  <a:ea typeface="微软雅黑" pitchFamily="34" charset="-122"/>
                </a:rPr>
                <a:t>卫星</a:t>
              </a:r>
            </a:p>
          </p:txBody>
        </p:sp>
      </p:grpSp>
      <p:grpSp>
        <p:nvGrpSpPr>
          <p:cNvPr id="148" name="组合 147"/>
          <p:cNvGrpSpPr/>
          <p:nvPr/>
        </p:nvGrpSpPr>
        <p:grpSpPr>
          <a:xfrm>
            <a:off x="3564260" y="3806800"/>
            <a:ext cx="487959" cy="274477"/>
            <a:chOff x="4089718" y="2743290"/>
            <a:chExt cx="487959" cy="274477"/>
          </a:xfrm>
        </p:grpSpPr>
        <p:sp>
          <p:nvSpPr>
            <p:cNvPr id="149" name="矩形 148"/>
            <p:cNvSpPr/>
            <p:nvPr/>
          </p:nvSpPr>
          <p:spPr>
            <a:xfrm>
              <a:off x="4133850" y="2779080"/>
              <a:ext cx="381000" cy="206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Text Box 44"/>
            <p:cNvSpPr txBox="1">
              <a:spLocks noChangeArrowheads="1"/>
            </p:cNvSpPr>
            <p:nvPr/>
          </p:nvSpPr>
          <p:spPr bwMode="auto">
            <a:xfrm>
              <a:off x="4089718" y="2743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电视</a:t>
              </a:r>
            </a:p>
          </p:txBody>
        </p:sp>
      </p:grpSp>
      <p:sp>
        <p:nvSpPr>
          <p:cNvPr id="121" name="AutoShape 5"/>
          <p:cNvSpPr>
            <a:spLocks noChangeArrowheads="1"/>
          </p:cNvSpPr>
          <p:nvPr/>
        </p:nvSpPr>
        <p:spPr bwMode="auto">
          <a:xfrm>
            <a:off x="545145" y="66470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134" name="Rectangle 6"/>
          <p:cNvSpPr>
            <a:spLocks noChangeArrowheads="1"/>
          </p:cNvSpPr>
          <p:nvPr/>
        </p:nvSpPr>
        <p:spPr bwMode="auto">
          <a:xfrm>
            <a:off x="2616178" y="622436"/>
            <a:ext cx="39116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itchFamily="34" charset="-122"/>
                <a:ea typeface="微软雅黑" pitchFamily="34" charset="-122"/>
              </a:rPr>
              <a:t>2.3</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物理层下面的传输媒体</a:t>
            </a:r>
          </a:p>
        </p:txBody>
      </p:sp>
    </p:spTree>
    <p:extLst>
      <p:ext uri="{BB962C8B-B14F-4D97-AF65-F5344CB8AC3E}">
        <p14:creationId xmlns:p14="http://schemas.microsoft.com/office/powerpoint/2010/main" val="9336076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45145" y="827250"/>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8" name="Rectangle 6"/>
          <p:cNvSpPr>
            <a:spLocks noChangeArrowheads="1"/>
          </p:cNvSpPr>
          <p:nvPr/>
        </p:nvSpPr>
        <p:spPr bwMode="auto">
          <a:xfrm>
            <a:off x="2939183" y="784979"/>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2.3.1  </a:t>
            </a:r>
            <a:r>
              <a:rPr lang="zh-CN" altLang="en-US" sz="2400" b="1" dirty="0">
                <a:solidFill>
                  <a:schemeClr val="bg1"/>
                </a:solidFill>
                <a:latin typeface="微软雅黑" pitchFamily="34" charset="-122"/>
                <a:ea typeface="微软雅黑" pitchFamily="34" charset="-122"/>
              </a:rPr>
              <a:t>导引型传输媒体</a:t>
            </a:r>
          </a:p>
        </p:txBody>
      </p:sp>
      <p:sp>
        <p:nvSpPr>
          <p:cNvPr id="9" name="Rectangle 8"/>
          <p:cNvSpPr>
            <a:spLocks noChangeArrowheads="1"/>
          </p:cNvSpPr>
          <p:nvPr/>
        </p:nvSpPr>
        <p:spPr bwMode="auto">
          <a:xfrm>
            <a:off x="545145" y="1164596"/>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双绞线</a:t>
            </a:r>
          </a:p>
          <a:p>
            <a:pPr marL="541338"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最常用的传输媒体。</a:t>
            </a:r>
          </a:p>
          <a:p>
            <a:pPr marL="541338"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模拟传输和数字传输都可以使用双绞线，</a:t>
            </a:r>
            <a:r>
              <a:rPr lang="zh-CN" altLang="en-US" sz="2000" b="1" dirty="0" smtClean="0">
                <a:latin typeface="微软雅黑" pitchFamily="34" charset="-122"/>
                <a:ea typeface="微软雅黑" pitchFamily="34" charset="-122"/>
              </a:rPr>
              <a:t>其</a:t>
            </a:r>
            <a:r>
              <a:rPr lang="zh-CN" altLang="en-US" sz="2000" b="1" dirty="0">
                <a:latin typeface="微软雅黑" pitchFamily="34" charset="-122"/>
                <a:ea typeface="微软雅黑" pitchFamily="34" charset="-122"/>
              </a:rPr>
              <a:t>典型</a:t>
            </a:r>
            <a:r>
              <a:rPr lang="zh-CN" altLang="en-US" sz="2000" b="1" dirty="0" smtClean="0">
                <a:latin typeface="微软雅黑" pitchFamily="34" charset="-122"/>
                <a:ea typeface="微软雅黑" pitchFamily="34" charset="-122"/>
              </a:rPr>
              <a:t>通信距离为</a:t>
            </a:r>
            <a:r>
              <a:rPr lang="en-US" altLang="zh-CN" sz="2000" b="1" dirty="0" smtClean="0">
                <a:latin typeface="微软雅黑" pitchFamily="34" charset="-122"/>
                <a:ea typeface="微软雅黑" pitchFamily="34" charset="-122"/>
              </a:rPr>
              <a:t>100m</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LAN</a:t>
            </a:r>
            <a:r>
              <a:rPr lang="zh-CN" altLang="en-US" sz="2000" b="1" dirty="0" smtClean="0">
                <a:latin typeface="微软雅黑" pitchFamily="34" charset="-122"/>
                <a:ea typeface="微软雅黑" pitchFamily="34" charset="-122"/>
              </a:rPr>
              <a:t>），利用放大器或中继器</a:t>
            </a:r>
            <a:r>
              <a:rPr lang="zh-CN" altLang="en-US" sz="2000" b="1" dirty="0">
                <a:latin typeface="微软雅黑" pitchFamily="34" charset="-122"/>
                <a:ea typeface="微软雅黑" pitchFamily="34" charset="-122"/>
              </a:rPr>
              <a:t>可以扩大通信距离。</a:t>
            </a:r>
          </a:p>
          <a:p>
            <a:pPr marL="541338" indent="-285750">
              <a:lnSpc>
                <a:spcPts val="3300"/>
              </a:lnSpc>
              <a:buClr>
                <a:srgbClr val="7030A0"/>
              </a:buClr>
              <a:buFont typeface="Arial" pitchFamily="34" charset="0"/>
              <a:buChar char="•"/>
            </a:pPr>
            <a:r>
              <a:rPr lang="zh-CN" altLang="en-US" sz="2000" b="1" dirty="0">
                <a:solidFill>
                  <a:srgbClr val="CC00CC"/>
                </a:solidFill>
                <a:latin typeface="微软雅黑" pitchFamily="34" charset="-122"/>
                <a:ea typeface="微软雅黑" pitchFamily="34" charset="-122"/>
              </a:rPr>
              <a:t>屏蔽双绞线 </a:t>
            </a:r>
            <a:r>
              <a:rPr lang="en-US" altLang="zh-CN" sz="2000" b="1" dirty="0">
                <a:solidFill>
                  <a:srgbClr val="CC00CC"/>
                </a:solidFill>
                <a:latin typeface="微软雅黑" pitchFamily="34" charset="-122"/>
                <a:ea typeface="微软雅黑" pitchFamily="34" charset="-122"/>
              </a:rPr>
              <a:t>STP </a:t>
            </a:r>
            <a:r>
              <a:rPr lang="en-US" altLang="zh-CN" sz="2000" b="1" dirty="0">
                <a:solidFill>
                  <a:srgbClr val="0000FF"/>
                </a:solidFill>
                <a:latin typeface="微软雅黑" pitchFamily="34" charset="-122"/>
                <a:ea typeface="微软雅黑" pitchFamily="34" charset="-122"/>
              </a:rPr>
              <a:t>(Shielded Twisted Pair)</a:t>
            </a:r>
          </a:p>
          <a:p>
            <a:pPr marL="998538" lvl="1"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带金属屏蔽层</a:t>
            </a:r>
          </a:p>
          <a:p>
            <a:pPr marL="541338" indent="-285750">
              <a:lnSpc>
                <a:spcPts val="3300"/>
              </a:lnSpc>
              <a:buClr>
                <a:srgbClr val="7030A0"/>
              </a:buClr>
              <a:buFont typeface="Arial" pitchFamily="34" charset="0"/>
              <a:buChar char="•"/>
            </a:pPr>
            <a:r>
              <a:rPr lang="zh-CN" altLang="en-US" sz="2000" b="1" dirty="0">
                <a:solidFill>
                  <a:srgbClr val="CC00CC"/>
                </a:solidFill>
                <a:latin typeface="微软雅黑" pitchFamily="34" charset="-122"/>
                <a:ea typeface="微软雅黑" pitchFamily="34" charset="-122"/>
              </a:rPr>
              <a:t>无屏蔽双绞线 </a:t>
            </a:r>
            <a:r>
              <a:rPr lang="en-US" altLang="zh-CN" sz="2000" b="1" dirty="0">
                <a:solidFill>
                  <a:srgbClr val="CC00CC"/>
                </a:solidFill>
                <a:latin typeface="微软雅黑" pitchFamily="34" charset="-122"/>
                <a:ea typeface="微软雅黑" pitchFamily="34" charset="-122"/>
              </a:rPr>
              <a:t>UTP </a:t>
            </a:r>
            <a:r>
              <a:rPr lang="en-US" altLang="zh-CN" sz="2000" b="1" dirty="0">
                <a:solidFill>
                  <a:srgbClr val="0000FF"/>
                </a:solidFill>
                <a:latin typeface="微软雅黑" pitchFamily="34" charset="-122"/>
                <a:ea typeface="微软雅黑" pitchFamily="34" charset="-122"/>
              </a:rPr>
              <a:t>(Unshielded Twisted Pair) </a:t>
            </a:r>
          </a:p>
        </p:txBody>
      </p:sp>
    </p:spTree>
    <p:extLst>
      <p:ext uri="{BB962C8B-B14F-4D97-AF65-F5344CB8AC3E}">
        <p14:creationId xmlns:p14="http://schemas.microsoft.com/office/powerpoint/2010/main" val="10635492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545145" y="1234440"/>
            <a:ext cx="8053712" cy="31585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p:nvPr/>
        </p:nvGrpSpPr>
        <p:grpSpPr>
          <a:xfrm>
            <a:off x="1184968" y="1488572"/>
            <a:ext cx="2708758" cy="1306864"/>
            <a:chOff x="834846" y="1686499"/>
            <a:chExt cx="3725521" cy="1723530"/>
          </a:xfrm>
        </p:grpSpPr>
        <p:pic>
          <p:nvPicPr>
            <p:cNvPr id="9" name="Picture 4" descr="223b"/>
            <p:cNvPicPr>
              <a:picLocks noChangeAspect="1" noChangeArrowheads="1"/>
            </p:cNvPicPr>
            <p:nvPr/>
          </p:nvPicPr>
          <p:blipFill>
            <a:blip r:embed="rId2" cstate="print">
              <a:extLst>
                <a:ext uri="{28A0092B-C50C-407E-A947-70E740481C1C}">
                  <a14:useLocalDpi xmlns:a14="http://schemas.microsoft.com/office/drawing/2010/main" val="0"/>
                </a:ext>
              </a:extLst>
            </a:blip>
            <a:srcRect t="24692" b="39763"/>
            <a:stretch>
              <a:fillRect/>
            </a:stretch>
          </p:blipFill>
          <p:spPr bwMode="auto">
            <a:xfrm>
              <a:off x="1280592" y="1686499"/>
              <a:ext cx="3279775" cy="885825"/>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0" name="Text Box 7"/>
            <p:cNvSpPr txBox="1">
              <a:spLocks noChangeArrowheads="1"/>
            </p:cNvSpPr>
            <p:nvPr/>
          </p:nvSpPr>
          <p:spPr bwMode="auto">
            <a:xfrm>
              <a:off x="3738312" y="2546924"/>
              <a:ext cx="747838" cy="4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a:solidFill>
                    <a:srgbClr val="0000FF"/>
                  </a:solidFill>
                  <a:latin typeface="微软雅黑" pitchFamily="34" charset="-122"/>
                  <a:ea typeface="微软雅黑" pitchFamily="34" charset="-122"/>
                </a:rPr>
                <a:t>铜线</a:t>
              </a:r>
            </a:p>
          </p:txBody>
        </p:sp>
        <p:sp>
          <p:nvSpPr>
            <p:cNvPr id="11" name="Text Box 9"/>
            <p:cNvSpPr txBox="1">
              <a:spLocks noChangeArrowheads="1"/>
            </p:cNvSpPr>
            <p:nvPr/>
          </p:nvSpPr>
          <p:spPr bwMode="auto">
            <a:xfrm>
              <a:off x="834846" y="2591042"/>
              <a:ext cx="2004053" cy="377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lnSpc>
                  <a:spcPct val="90000"/>
                </a:lnSpc>
              </a:pPr>
              <a:r>
                <a:rPr lang="zh-CN" altLang="en-US" sz="1400" b="1" dirty="0">
                  <a:solidFill>
                    <a:srgbClr val="0000FF"/>
                  </a:solidFill>
                  <a:latin typeface="微软雅黑" pitchFamily="34" charset="-122"/>
                  <a:ea typeface="微软雅黑" pitchFamily="34" charset="-122"/>
                </a:rPr>
                <a:t>聚氯乙烯套层</a:t>
              </a:r>
            </a:p>
          </p:txBody>
        </p:sp>
        <p:sp>
          <p:nvSpPr>
            <p:cNvPr id="12" name="Text Box 13"/>
            <p:cNvSpPr txBox="1">
              <a:spLocks noChangeArrowheads="1"/>
            </p:cNvSpPr>
            <p:nvPr/>
          </p:nvSpPr>
          <p:spPr bwMode="auto">
            <a:xfrm>
              <a:off x="2776018" y="2543749"/>
              <a:ext cx="994763" cy="4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a:solidFill>
                    <a:srgbClr val="0000FF"/>
                  </a:solidFill>
                  <a:latin typeface="微软雅黑" pitchFamily="34" charset="-122"/>
                  <a:ea typeface="微软雅黑" pitchFamily="34" charset="-122"/>
                </a:rPr>
                <a:t>绝缘层</a:t>
              </a:r>
            </a:p>
          </p:txBody>
        </p:sp>
        <p:sp>
          <p:nvSpPr>
            <p:cNvPr id="13" name="Text Box 15"/>
            <p:cNvSpPr txBox="1">
              <a:spLocks noChangeArrowheads="1"/>
            </p:cNvSpPr>
            <p:nvPr/>
          </p:nvSpPr>
          <p:spPr bwMode="auto">
            <a:xfrm>
              <a:off x="2199754" y="3004124"/>
              <a:ext cx="2145618" cy="405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dirty="0">
                  <a:latin typeface="微软雅黑" pitchFamily="34" charset="-122"/>
                  <a:ea typeface="微软雅黑" pitchFamily="34" charset="-122"/>
                </a:rPr>
                <a:t>(a) </a:t>
              </a:r>
              <a:r>
                <a:rPr lang="zh-CN" altLang="zh-CN" sz="1400" b="1" dirty="0">
                  <a:latin typeface="微软雅黑" pitchFamily="34" charset="-122"/>
                  <a:ea typeface="微软雅黑" pitchFamily="34" charset="-122"/>
                </a:rPr>
                <a:t>无屏蔽双绞线</a:t>
              </a:r>
              <a:endParaRPr lang="en-US" altLang="zh-CN" sz="1400" b="1" dirty="0">
                <a:latin typeface="微软雅黑" pitchFamily="34" charset="-122"/>
                <a:ea typeface="微软雅黑" pitchFamily="34" charset="-122"/>
              </a:endParaRPr>
            </a:p>
          </p:txBody>
        </p:sp>
      </p:grpSp>
      <p:grpSp>
        <p:nvGrpSpPr>
          <p:cNvPr id="14" name="组合 13"/>
          <p:cNvGrpSpPr/>
          <p:nvPr/>
        </p:nvGrpSpPr>
        <p:grpSpPr>
          <a:xfrm>
            <a:off x="4946344" y="1488572"/>
            <a:ext cx="2837458" cy="1284110"/>
            <a:chOff x="4762202" y="1710311"/>
            <a:chExt cx="3848330" cy="1701672"/>
          </a:xfrm>
        </p:grpSpPr>
        <p:pic>
          <p:nvPicPr>
            <p:cNvPr id="15" name="Picture 5" descr="223"/>
            <p:cNvPicPr>
              <a:picLocks noChangeAspect="1" noChangeArrowheads="1"/>
            </p:cNvPicPr>
            <p:nvPr/>
          </p:nvPicPr>
          <p:blipFill>
            <a:blip r:embed="rId3" cstate="print">
              <a:extLst>
                <a:ext uri="{28A0092B-C50C-407E-A947-70E740481C1C}">
                  <a14:useLocalDpi xmlns:a14="http://schemas.microsoft.com/office/drawing/2010/main" val="0"/>
                </a:ext>
              </a:extLst>
            </a:blip>
            <a:srcRect t="17610" b="41142"/>
            <a:stretch>
              <a:fillRect/>
            </a:stretch>
          </p:blipFill>
          <p:spPr bwMode="auto">
            <a:xfrm>
              <a:off x="5484192" y="1710311"/>
              <a:ext cx="2997200" cy="862013"/>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6" name="Text Box 8"/>
            <p:cNvSpPr txBox="1">
              <a:spLocks noChangeArrowheads="1"/>
            </p:cNvSpPr>
            <p:nvPr/>
          </p:nvSpPr>
          <p:spPr bwMode="auto">
            <a:xfrm>
              <a:off x="7873082" y="2534225"/>
              <a:ext cx="737450"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a:solidFill>
                    <a:srgbClr val="0000FF"/>
                  </a:solidFill>
                  <a:latin typeface="微软雅黑" pitchFamily="34" charset="-122"/>
                  <a:ea typeface="微软雅黑" pitchFamily="34" charset="-122"/>
                </a:rPr>
                <a:t>铜线</a:t>
              </a:r>
            </a:p>
          </p:txBody>
        </p:sp>
        <p:sp>
          <p:nvSpPr>
            <p:cNvPr id="17" name="Text Box 10"/>
            <p:cNvSpPr txBox="1">
              <a:spLocks noChangeArrowheads="1"/>
            </p:cNvSpPr>
            <p:nvPr/>
          </p:nvSpPr>
          <p:spPr bwMode="auto">
            <a:xfrm>
              <a:off x="4762202" y="2546762"/>
              <a:ext cx="1960151"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a:solidFill>
                    <a:srgbClr val="0000FF"/>
                  </a:solidFill>
                  <a:latin typeface="微软雅黑" pitchFamily="34" charset="-122"/>
                  <a:ea typeface="微软雅黑" pitchFamily="34" charset="-122"/>
                </a:rPr>
                <a:t>聚氯乙烯套层</a:t>
              </a:r>
            </a:p>
          </p:txBody>
        </p:sp>
        <p:sp>
          <p:nvSpPr>
            <p:cNvPr id="18" name="Text Box 11"/>
            <p:cNvSpPr txBox="1">
              <a:spLocks noChangeArrowheads="1"/>
            </p:cNvSpPr>
            <p:nvPr/>
          </p:nvSpPr>
          <p:spPr bwMode="auto">
            <a:xfrm>
              <a:off x="6303258" y="2525704"/>
              <a:ext cx="980947"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a:solidFill>
                    <a:srgbClr val="0000FF"/>
                  </a:solidFill>
                  <a:latin typeface="微软雅黑" pitchFamily="34" charset="-122"/>
                  <a:ea typeface="微软雅黑" pitchFamily="34" charset="-122"/>
                </a:rPr>
                <a:t>屏蔽层</a:t>
              </a:r>
            </a:p>
          </p:txBody>
        </p:sp>
        <p:sp>
          <p:nvSpPr>
            <p:cNvPr id="19" name="Text Box 14"/>
            <p:cNvSpPr txBox="1">
              <a:spLocks noChangeArrowheads="1"/>
            </p:cNvSpPr>
            <p:nvPr/>
          </p:nvSpPr>
          <p:spPr bwMode="auto">
            <a:xfrm>
              <a:off x="7101365" y="2534225"/>
              <a:ext cx="980947"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zh-CN" altLang="en-US" sz="1400" b="1" dirty="0">
                  <a:solidFill>
                    <a:srgbClr val="0000FF"/>
                  </a:solidFill>
                  <a:latin typeface="微软雅黑" pitchFamily="34" charset="-122"/>
                  <a:ea typeface="微软雅黑" pitchFamily="34" charset="-122"/>
                </a:rPr>
                <a:t>绝缘层</a:t>
              </a:r>
            </a:p>
          </p:txBody>
        </p:sp>
        <p:sp>
          <p:nvSpPr>
            <p:cNvPr id="20" name="Text Box 16"/>
            <p:cNvSpPr txBox="1">
              <a:spLocks noChangeArrowheads="1"/>
            </p:cNvSpPr>
            <p:nvPr/>
          </p:nvSpPr>
          <p:spPr bwMode="auto">
            <a:xfrm>
              <a:off x="6274767" y="3004124"/>
              <a:ext cx="1894061" cy="407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dirty="0">
                  <a:latin typeface="微软雅黑" pitchFamily="34" charset="-122"/>
                  <a:ea typeface="微软雅黑" pitchFamily="34" charset="-122"/>
                </a:rPr>
                <a:t>(b) </a:t>
              </a:r>
              <a:r>
                <a:rPr lang="zh-CN" altLang="zh-CN" sz="1400" b="1" dirty="0">
                  <a:latin typeface="微软雅黑" pitchFamily="34" charset="-122"/>
                  <a:ea typeface="微软雅黑" pitchFamily="34" charset="-122"/>
                </a:rPr>
                <a:t>屏蔽双绞线</a:t>
              </a:r>
              <a:endParaRPr lang="en-US" altLang="zh-CN" sz="1400" b="1" dirty="0">
                <a:latin typeface="微软雅黑" pitchFamily="34" charset="-122"/>
                <a:ea typeface="微软雅黑" pitchFamily="34" charset="-122"/>
              </a:endParaRPr>
            </a:p>
          </p:txBody>
        </p:sp>
      </p:grpSp>
      <p:grpSp>
        <p:nvGrpSpPr>
          <p:cNvPr id="21" name="组合 20"/>
          <p:cNvGrpSpPr/>
          <p:nvPr/>
        </p:nvGrpSpPr>
        <p:grpSpPr>
          <a:xfrm>
            <a:off x="3020068" y="2920622"/>
            <a:ext cx="3086900" cy="1198453"/>
            <a:chOff x="2533235" y="4175362"/>
            <a:chExt cx="4052231" cy="1421285"/>
          </a:xfrm>
        </p:grpSpPr>
        <p:pic>
          <p:nvPicPr>
            <p:cNvPr id="22" name="Picture 19" descr="3UTP"/>
            <p:cNvPicPr>
              <a:picLocks noChangeAspect="1" noChangeArrowheads="1"/>
            </p:cNvPicPr>
            <p:nvPr/>
          </p:nvPicPr>
          <p:blipFill>
            <a:blip r:embed="rId4" cstate="print">
              <a:extLst>
                <a:ext uri="{28A0092B-C50C-407E-A947-70E740481C1C}">
                  <a14:useLocalDpi xmlns:a14="http://schemas.microsoft.com/office/drawing/2010/main" val="0"/>
                </a:ext>
              </a:extLst>
            </a:blip>
            <a:srcRect l="2864" t="5208" r="50562"/>
            <a:stretch>
              <a:fillRect/>
            </a:stretch>
          </p:blipFill>
          <p:spPr bwMode="auto">
            <a:xfrm>
              <a:off x="3446330" y="4175362"/>
              <a:ext cx="2581275" cy="433387"/>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23" name="Picture 20" descr="3UTP"/>
            <p:cNvPicPr>
              <a:picLocks noChangeAspect="1" noChangeArrowheads="1"/>
            </p:cNvPicPr>
            <p:nvPr/>
          </p:nvPicPr>
          <p:blipFill>
            <a:blip r:embed="rId4" cstate="print">
              <a:extLst>
                <a:ext uri="{28A0092B-C50C-407E-A947-70E740481C1C}">
                  <a14:useLocalDpi xmlns:a14="http://schemas.microsoft.com/office/drawing/2010/main" val="0"/>
                </a:ext>
              </a:extLst>
            </a:blip>
            <a:srcRect l="50095" r="3209"/>
            <a:stretch>
              <a:fillRect/>
            </a:stretch>
          </p:blipFill>
          <p:spPr bwMode="auto">
            <a:xfrm>
              <a:off x="3438392" y="4771387"/>
              <a:ext cx="2587625" cy="457200"/>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24" name="Text Box 22"/>
            <p:cNvSpPr txBox="1">
              <a:spLocks noChangeArrowheads="1"/>
            </p:cNvSpPr>
            <p:nvPr/>
          </p:nvSpPr>
          <p:spPr bwMode="auto">
            <a:xfrm>
              <a:off x="2533235" y="4207455"/>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dirty="0">
                  <a:solidFill>
                    <a:srgbClr val="0000FF"/>
                  </a:solidFill>
                  <a:latin typeface="微软雅黑" pitchFamily="34" charset="-122"/>
                  <a:ea typeface="微软雅黑" pitchFamily="34" charset="-122"/>
                </a:rPr>
                <a:t>3 </a:t>
              </a:r>
              <a:r>
                <a:rPr lang="zh-CN" altLang="en-US" sz="1400" b="1" dirty="0">
                  <a:solidFill>
                    <a:srgbClr val="0000FF"/>
                  </a:solidFill>
                  <a:latin typeface="微软雅黑" pitchFamily="34" charset="-122"/>
                  <a:ea typeface="微软雅黑" pitchFamily="34" charset="-122"/>
                </a:rPr>
                <a:t>类线</a:t>
              </a:r>
            </a:p>
          </p:txBody>
        </p:sp>
        <p:sp>
          <p:nvSpPr>
            <p:cNvPr id="25" name="Text Box 23"/>
            <p:cNvSpPr txBox="1">
              <a:spLocks noChangeArrowheads="1"/>
            </p:cNvSpPr>
            <p:nvPr/>
          </p:nvSpPr>
          <p:spPr bwMode="auto">
            <a:xfrm>
              <a:off x="2560327" y="4824142"/>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r>
                <a:rPr lang="en-US" altLang="zh-CN" sz="1400" b="1" dirty="0">
                  <a:solidFill>
                    <a:srgbClr val="0000FF"/>
                  </a:solidFill>
                  <a:latin typeface="微软雅黑" pitchFamily="34" charset="-122"/>
                  <a:ea typeface="微软雅黑" pitchFamily="34" charset="-122"/>
                </a:rPr>
                <a:t>5 </a:t>
              </a:r>
              <a:r>
                <a:rPr lang="zh-CN" altLang="en-US" sz="1400" b="1" dirty="0">
                  <a:solidFill>
                    <a:srgbClr val="0000FF"/>
                  </a:solidFill>
                  <a:latin typeface="微软雅黑" pitchFamily="34" charset="-122"/>
                  <a:ea typeface="微软雅黑" pitchFamily="34" charset="-122"/>
                </a:rPr>
                <a:t>类线</a:t>
              </a:r>
            </a:p>
          </p:txBody>
        </p:sp>
        <p:sp>
          <p:nvSpPr>
            <p:cNvPr id="26" name="Text Box 24"/>
            <p:cNvSpPr txBox="1">
              <a:spLocks noChangeArrowheads="1"/>
            </p:cNvSpPr>
            <p:nvPr/>
          </p:nvSpPr>
          <p:spPr bwMode="auto">
            <a:xfrm>
              <a:off x="2844027" y="5231644"/>
              <a:ext cx="3741439"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algn="ctr" eaLnBrk="1" hangingPunct="1"/>
              <a:r>
                <a:rPr lang="en-US" altLang="zh-CN" sz="1400" b="1" dirty="0">
                  <a:latin typeface="微软雅黑" pitchFamily="34" charset="-122"/>
                  <a:ea typeface="微软雅黑" pitchFamily="34" charset="-122"/>
                </a:rPr>
                <a:t>(c) </a:t>
              </a:r>
              <a:r>
                <a:rPr lang="zh-CN" altLang="zh-CN" sz="1400" b="1" dirty="0">
                  <a:latin typeface="微软雅黑" pitchFamily="34" charset="-122"/>
                  <a:ea typeface="微软雅黑" pitchFamily="34" charset="-122"/>
                </a:rPr>
                <a:t>不同的绞合度的双绞线</a:t>
              </a:r>
              <a:endParaRPr lang="en-US" altLang="zh-CN" sz="1400" b="1" dirty="0">
                <a:latin typeface="微软雅黑" pitchFamily="34" charset="-122"/>
                <a:ea typeface="微软雅黑" pitchFamily="34" charset="-122"/>
              </a:endParaRPr>
            </a:p>
          </p:txBody>
        </p:sp>
      </p:grpSp>
      <p:sp>
        <p:nvSpPr>
          <p:cNvPr id="31" name="矩形 30"/>
          <p:cNvSpPr/>
          <p:nvPr/>
        </p:nvSpPr>
        <p:spPr>
          <a:xfrm>
            <a:off x="1024048" y="3863188"/>
            <a:ext cx="1800493" cy="369332"/>
          </a:xfrm>
          <a:prstGeom prst="rect">
            <a:avLst/>
          </a:prstGeom>
        </p:spPr>
        <p:txBody>
          <a:bodyPr wrap="none">
            <a:spAutoFit/>
          </a:bodyPr>
          <a:lstStyle/>
          <a:p>
            <a:pPr algn="ctr"/>
            <a:r>
              <a:rPr lang="zh-CN" altLang="zh-CN" b="1" dirty="0">
                <a:latin typeface="微软雅黑" pitchFamily="34" charset="-122"/>
                <a:ea typeface="微软雅黑" pitchFamily="34" charset="-122"/>
              </a:rPr>
              <a:t>双绞线的示意图</a:t>
            </a:r>
            <a:endParaRPr lang="zh-CN" altLang="en-US" b="1" dirty="0">
              <a:latin typeface="微软雅黑" pitchFamily="34" charset="-122"/>
              <a:ea typeface="微软雅黑" pitchFamily="34" charset="-122"/>
            </a:endParaRPr>
          </a:p>
        </p:txBody>
      </p:sp>
      <p:sp>
        <p:nvSpPr>
          <p:cNvPr id="27" name="AutoShape 5"/>
          <p:cNvSpPr>
            <a:spLocks noChangeArrowheads="1"/>
          </p:cNvSpPr>
          <p:nvPr/>
        </p:nvSpPr>
        <p:spPr bwMode="auto">
          <a:xfrm>
            <a:off x="545145" y="687753"/>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28" name="Rectangle 6"/>
          <p:cNvSpPr>
            <a:spLocks noChangeArrowheads="1"/>
          </p:cNvSpPr>
          <p:nvPr/>
        </p:nvSpPr>
        <p:spPr bwMode="auto">
          <a:xfrm>
            <a:off x="2939183" y="64548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2.3.1  </a:t>
            </a:r>
            <a:r>
              <a:rPr lang="zh-CN" altLang="en-US" sz="2400" b="1" dirty="0">
                <a:solidFill>
                  <a:schemeClr val="bg1"/>
                </a:solidFill>
                <a:latin typeface="微软雅黑" pitchFamily="34" charset="-122"/>
                <a:ea typeface="微软雅黑" pitchFamily="34" charset="-122"/>
              </a:rPr>
              <a:t>导引型传输媒体</a:t>
            </a:r>
          </a:p>
        </p:txBody>
      </p:sp>
    </p:spTree>
    <p:extLst>
      <p:ext uri="{BB962C8B-B14F-4D97-AF65-F5344CB8AC3E}">
        <p14:creationId xmlns:p14="http://schemas.microsoft.com/office/powerpoint/2010/main" val="168087329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42" name="Rectangle 2"/>
          <p:cNvSpPr>
            <a:spLocks noChangeArrowheads="1"/>
          </p:cNvSpPr>
          <p:nvPr/>
        </p:nvSpPr>
        <p:spPr bwMode="auto">
          <a:xfrm>
            <a:off x="442160" y="3732363"/>
            <a:ext cx="209223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rgbClr val="7030A0"/>
                </a:solidFill>
                <a:latin typeface="微软雅黑" pitchFamily="34" charset="-122"/>
                <a:ea typeface="微软雅黑" pitchFamily="34" charset="-122"/>
              </a:rPr>
              <a:t>屏蔽双绞线 </a:t>
            </a:r>
            <a:r>
              <a:rPr lang="en-US" altLang="zh-CN" b="1" dirty="0">
                <a:solidFill>
                  <a:srgbClr val="7030A0"/>
                </a:solidFill>
                <a:latin typeface="微软雅黑" pitchFamily="34" charset="-122"/>
                <a:ea typeface="微软雅黑" pitchFamily="34" charset="-122"/>
              </a:rPr>
              <a:t>(STP) </a:t>
            </a:r>
          </a:p>
        </p:txBody>
      </p:sp>
      <p:pic>
        <p:nvPicPr>
          <p:cNvPr id="5" name="Picture 3"/>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819" y="1056865"/>
            <a:ext cx="2164923" cy="2371365"/>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5295" y="1056865"/>
            <a:ext cx="2181122" cy="2371365"/>
          </a:xfrm>
          <a:prstGeom prst="rect">
            <a:avLst/>
          </a:prstGeom>
          <a:noFill/>
          <a:ln w="50799">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496" y="1379535"/>
            <a:ext cx="2588062" cy="1726023"/>
          </a:xfrm>
          <a:prstGeom prst="rect">
            <a:avLst/>
          </a:prstGeom>
          <a:noFill/>
          <a:ln>
            <a:noFill/>
          </a:ln>
          <a:effectLst/>
          <a:extLst>
            <a:ext uri="{909E8E84-426E-40DD-AFC4-6F175D3DCCD1}">
              <a14:hiddenFill xmlns:a14="http://schemas.microsoft.com/office/drawing/2010/main">
                <a:solidFill>
                  <a:srgbClr val="66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2"/>
          <p:cNvSpPr>
            <a:spLocks noChangeArrowheads="1"/>
          </p:cNvSpPr>
          <p:nvPr/>
        </p:nvSpPr>
        <p:spPr bwMode="auto">
          <a:xfrm>
            <a:off x="3335295" y="3732363"/>
            <a:ext cx="236314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solidFill>
                  <a:srgbClr val="7030A0"/>
                </a:solidFill>
                <a:latin typeface="微软雅黑" pitchFamily="34" charset="-122"/>
                <a:ea typeface="微软雅黑" pitchFamily="34" charset="-122"/>
              </a:rPr>
              <a:t>无屏蔽</a:t>
            </a:r>
            <a:r>
              <a:rPr lang="zh-CN" altLang="en-US" b="1" dirty="0">
                <a:solidFill>
                  <a:srgbClr val="7030A0"/>
                </a:solidFill>
                <a:latin typeface="微软雅黑" pitchFamily="34" charset="-122"/>
                <a:ea typeface="微软雅黑" pitchFamily="34" charset="-122"/>
              </a:rPr>
              <a:t>双绞线 </a:t>
            </a:r>
            <a:r>
              <a:rPr lang="en-US" altLang="zh-CN" b="1" dirty="0" smtClean="0">
                <a:solidFill>
                  <a:srgbClr val="7030A0"/>
                </a:solidFill>
                <a:latin typeface="微软雅黑" pitchFamily="34" charset="-122"/>
                <a:ea typeface="微软雅黑" pitchFamily="34" charset="-122"/>
              </a:rPr>
              <a:t>(UTP</a:t>
            </a:r>
            <a:r>
              <a:rPr lang="en-US" altLang="zh-CN" b="1" dirty="0">
                <a:solidFill>
                  <a:srgbClr val="7030A0"/>
                </a:solidFill>
                <a:latin typeface="微软雅黑" pitchFamily="34" charset="-122"/>
                <a:ea typeface="微软雅黑" pitchFamily="34" charset="-122"/>
              </a:rPr>
              <a:t>) </a:t>
            </a:r>
          </a:p>
        </p:txBody>
      </p:sp>
      <p:sp>
        <p:nvSpPr>
          <p:cNvPr id="9" name="Rectangle 2"/>
          <p:cNvSpPr>
            <a:spLocks noChangeArrowheads="1"/>
          </p:cNvSpPr>
          <p:nvPr/>
        </p:nvSpPr>
        <p:spPr bwMode="auto">
          <a:xfrm>
            <a:off x="6321952" y="3729091"/>
            <a:ext cx="207108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dirty="0" smtClean="0">
                <a:solidFill>
                  <a:srgbClr val="7030A0"/>
                </a:solidFill>
                <a:latin typeface="微软雅黑" pitchFamily="34" charset="-122"/>
                <a:ea typeface="微软雅黑" pitchFamily="34" charset="-122"/>
              </a:rPr>
              <a:t>RJ-45</a:t>
            </a:r>
            <a:r>
              <a:rPr lang="zh-CN" altLang="en-US" b="1" dirty="0" smtClean="0">
                <a:solidFill>
                  <a:srgbClr val="7030A0"/>
                </a:solidFill>
                <a:latin typeface="微软雅黑" pitchFamily="34" charset="-122"/>
                <a:ea typeface="微软雅黑" pitchFamily="34" charset="-122"/>
              </a:rPr>
              <a:t>双绞线接头</a:t>
            </a:r>
            <a:r>
              <a:rPr lang="en-US" altLang="zh-CN" b="1" dirty="0" smtClean="0">
                <a:solidFill>
                  <a:srgbClr val="7030A0"/>
                </a:solidFill>
                <a:latin typeface="微软雅黑" pitchFamily="34" charset="-122"/>
                <a:ea typeface="微软雅黑" pitchFamily="34" charset="-122"/>
              </a:rPr>
              <a:t> </a:t>
            </a:r>
            <a:endParaRPr lang="en-US" altLang="zh-CN" b="1" dirty="0">
              <a:solidFill>
                <a:srgbClr val="7030A0"/>
              </a:solidFill>
              <a:latin typeface="微软雅黑" pitchFamily="34" charset="-122"/>
              <a:ea typeface="微软雅黑" pitchFamily="34" charset="-122"/>
            </a:endParaRPr>
          </a:p>
        </p:txBody>
      </p:sp>
    </p:spTree>
    <p:extLst>
      <p:ext uri="{BB962C8B-B14F-4D97-AF65-F5344CB8AC3E}">
        <p14:creationId xmlns:p14="http://schemas.microsoft.com/office/powerpoint/2010/main" val="212047223"/>
      </p:ext>
    </p:extLst>
  </p:cSld>
  <p:clrMapOvr>
    <a:masterClrMapping/>
  </p:clrMapOvr>
  <p:timing>
    <p:tnLst>
      <p:par>
        <p:cTn id="1" dur="indefinite" restart="never" nodeType="tmRoot"/>
      </p:par>
    </p:tnLst>
    <p:bldLst>
      <p:bldP spid="1187842" grpId="0"/>
      <p:bldP spid="8"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56963" y="101194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0" name="Rectangle 6"/>
          <p:cNvSpPr>
            <a:spLocks noChangeArrowheads="1"/>
          </p:cNvSpPr>
          <p:nvPr/>
        </p:nvSpPr>
        <p:spPr bwMode="auto">
          <a:xfrm>
            <a:off x="3848620" y="978736"/>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双绞线标准</a:t>
            </a:r>
          </a:p>
        </p:txBody>
      </p:sp>
      <p:sp>
        <p:nvSpPr>
          <p:cNvPr id="41" name="Rectangle 68"/>
          <p:cNvSpPr>
            <a:spLocks noChangeArrowheads="1"/>
          </p:cNvSpPr>
          <p:nvPr/>
        </p:nvSpPr>
        <p:spPr bwMode="auto">
          <a:xfrm>
            <a:off x="483810" y="1457342"/>
            <a:ext cx="8221278"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1991</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，美国电子工业协会 </a:t>
            </a:r>
            <a:r>
              <a:rPr lang="en-US" altLang="zh-CN" sz="2000" b="1" dirty="0">
                <a:latin typeface="微软雅黑" pitchFamily="34" charset="-122"/>
                <a:ea typeface="微软雅黑" pitchFamily="34" charset="-122"/>
              </a:rPr>
              <a:t>EIA </a:t>
            </a:r>
            <a:r>
              <a:rPr lang="zh-CN" altLang="en-US" sz="2000" b="1" dirty="0">
                <a:latin typeface="微软雅黑" pitchFamily="34" charset="-122"/>
                <a:ea typeface="微软雅黑" pitchFamily="34" charset="-122"/>
              </a:rPr>
              <a:t>和电信行业协会联合发布了一个用于室内传送数据的无屏蔽双绞线和屏蔽双绞线的标准 </a:t>
            </a:r>
            <a:r>
              <a:rPr lang="en-US" altLang="zh-CN" sz="2000" b="1" dirty="0">
                <a:solidFill>
                  <a:srgbClr val="0000FF"/>
                </a:solidFill>
                <a:latin typeface="微软雅黑" pitchFamily="34" charset="-122"/>
                <a:ea typeface="微软雅黑" pitchFamily="34" charset="-122"/>
              </a:rPr>
              <a:t>EIA/TIA-568</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1995</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将布线标准更新为 </a:t>
            </a:r>
            <a:r>
              <a:rPr lang="en-US" altLang="zh-CN" sz="2000" b="1" dirty="0">
                <a:solidFill>
                  <a:srgbClr val="0000FF"/>
                </a:solidFill>
                <a:latin typeface="微软雅黑" pitchFamily="34" charset="-122"/>
                <a:ea typeface="微软雅黑" pitchFamily="34" charset="-122"/>
              </a:rPr>
              <a:t>EIA/TIA-568-A</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此标准规定了 </a:t>
            </a:r>
            <a:r>
              <a:rPr lang="en-US" altLang="zh-CN" sz="2000" b="1" dirty="0">
                <a:solidFill>
                  <a:srgbClr val="0000FF"/>
                </a:solidFill>
                <a:latin typeface="微软雅黑" pitchFamily="34" charset="-122"/>
                <a:ea typeface="微软雅黑" pitchFamily="34" charset="-122"/>
              </a:rPr>
              <a:t>5 </a:t>
            </a:r>
            <a:r>
              <a:rPr lang="zh-CN" altLang="en-US" sz="2000" b="1" dirty="0">
                <a:solidFill>
                  <a:srgbClr val="0000FF"/>
                </a:solidFill>
                <a:latin typeface="微软雅黑" pitchFamily="34" charset="-122"/>
                <a:ea typeface="微软雅黑" pitchFamily="34" charset="-122"/>
              </a:rPr>
              <a:t>个种类的 </a:t>
            </a:r>
            <a:r>
              <a:rPr lang="en-US" altLang="zh-CN" sz="2000" b="1" dirty="0">
                <a:solidFill>
                  <a:srgbClr val="0000FF"/>
                </a:solidFill>
                <a:latin typeface="微软雅黑" pitchFamily="34" charset="-122"/>
                <a:ea typeface="微软雅黑" pitchFamily="34" charset="-122"/>
              </a:rPr>
              <a:t>UTP </a:t>
            </a:r>
            <a:r>
              <a:rPr lang="zh-CN" altLang="en-US" sz="2000" b="1" dirty="0">
                <a:solidFill>
                  <a:srgbClr val="0000FF"/>
                </a:solidFill>
                <a:latin typeface="微软雅黑" pitchFamily="34" charset="-122"/>
                <a:ea typeface="微软雅黑" pitchFamily="34" charset="-122"/>
              </a:rPr>
              <a:t>标准</a:t>
            </a:r>
            <a:r>
              <a:rPr lang="zh-CN" altLang="en-US" sz="2000" b="1" dirty="0">
                <a:latin typeface="微软雅黑" pitchFamily="34" charset="-122"/>
                <a:ea typeface="微软雅黑" pitchFamily="34" charset="-122"/>
              </a:rPr>
              <a:t>（从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类线到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类线）。</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对传送数据来说，现在最常用的 </a:t>
            </a:r>
            <a:r>
              <a:rPr lang="en-US" altLang="zh-CN" sz="2000" b="1" dirty="0">
                <a:solidFill>
                  <a:srgbClr val="0000FF"/>
                </a:solidFill>
                <a:latin typeface="微软雅黑" pitchFamily="34" charset="-122"/>
                <a:ea typeface="微软雅黑" pitchFamily="34" charset="-122"/>
              </a:rPr>
              <a:t>UTP </a:t>
            </a:r>
            <a:r>
              <a:rPr lang="zh-CN" altLang="en-US" sz="2000" b="1" dirty="0">
                <a:solidFill>
                  <a:srgbClr val="0000FF"/>
                </a:solidFill>
                <a:latin typeface="微软雅黑" pitchFamily="34" charset="-122"/>
                <a:ea typeface="微软雅黑" pitchFamily="34" charset="-122"/>
              </a:rPr>
              <a:t>是</a:t>
            </a:r>
            <a:r>
              <a:rPr lang="en-US" altLang="zh-CN" sz="2000" b="1" dirty="0">
                <a:solidFill>
                  <a:srgbClr val="0000FF"/>
                </a:solidFill>
                <a:latin typeface="微软雅黑" pitchFamily="34" charset="-122"/>
                <a:ea typeface="微软雅黑" pitchFamily="34" charset="-122"/>
              </a:rPr>
              <a:t>5</a:t>
            </a:r>
            <a:r>
              <a:rPr lang="zh-CN" altLang="en-US" sz="2000" b="1" dirty="0">
                <a:solidFill>
                  <a:srgbClr val="0000FF"/>
                </a:solidFill>
                <a:latin typeface="微软雅黑" pitchFamily="34" charset="-122"/>
                <a:ea typeface="微软雅黑" pitchFamily="34" charset="-122"/>
              </a:rPr>
              <a:t>类线（</a:t>
            </a:r>
            <a:r>
              <a:rPr lang="en-US" altLang="zh-CN" sz="2000" b="1" dirty="0">
                <a:solidFill>
                  <a:srgbClr val="0000FF"/>
                </a:solidFill>
                <a:latin typeface="微软雅黑" pitchFamily="34" charset="-122"/>
                <a:ea typeface="微软雅黑" pitchFamily="34" charset="-122"/>
              </a:rPr>
              <a:t>Category 5 </a:t>
            </a:r>
            <a:r>
              <a:rPr lang="zh-CN" altLang="en-US" sz="2000" b="1" dirty="0">
                <a:solidFill>
                  <a:srgbClr val="0000FF"/>
                </a:solidFill>
                <a:latin typeface="微软雅黑" pitchFamily="34" charset="-122"/>
                <a:ea typeface="微软雅黑" pitchFamily="34" charset="-122"/>
              </a:rPr>
              <a:t>或 </a:t>
            </a:r>
            <a:r>
              <a:rPr lang="en-US" altLang="zh-CN" sz="2000" b="1" dirty="0">
                <a:solidFill>
                  <a:srgbClr val="0000FF"/>
                </a:solidFill>
                <a:latin typeface="微软雅黑" pitchFamily="34" charset="-122"/>
                <a:ea typeface="微软雅黑" pitchFamily="34" charset="-122"/>
              </a:rPr>
              <a:t>CAT5</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136005291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82714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3848618" y="793932"/>
            <a:ext cx="14654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双绞线标准</a:t>
            </a:r>
          </a:p>
        </p:txBody>
      </p:sp>
      <p:graphicFrame>
        <p:nvGraphicFramePr>
          <p:cNvPr id="9" name="内容占位符 2"/>
          <p:cNvGraphicFramePr>
            <a:graphicFrameLocks/>
          </p:cNvGraphicFramePr>
          <p:nvPr>
            <p:extLst>
              <p:ext uri="{D42A27DB-BD31-4B8C-83A1-F6EECF244321}">
                <p14:modId xmlns:p14="http://schemas.microsoft.com/office/powerpoint/2010/main" val="253114435"/>
              </p:ext>
            </p:extLst>
          </p:nvPr>
        </p:nvGraphicFramePr>
        <p:xfrm>
          <a:off x="556963" y="1739020"/>
          <a:ext cx="8048777" cy="2514766"/>
        </p:xfrm>
        <a:graphic>
          <a:graphicData uri="http://schemas.openxmlformats.org/drawingml/2006/table">
            <a:tbl>
              <a:tblPr firstRow="1" firstCol="1">
                <a:effectLst/>
                <a:tableStyleId>{35758FB7-9AC5-4552-8A53-C91805E547FA}</a:tableStyleId>
              </a:tblPr>
              <a:tblGrid>
                <a:gridCol w="1295999">
                  <a:extLst>
                    <a:ext uri="{9D8B030D-6E8A-4147-A177-3AD203B41FA5}">
                      <a16:colId xmlns:a16="http://schemas.microsoft.com/office/drawing/2014/main" xmlns="" val="20000"/>
                    </a:ext>
                  </a:extLst>
                </a:gridCol>
                <a:gridCol w="1093482">
                  <a:extLst>
                    <a:ext uri="{9D8B030D-6E8A-4147-A177-3AD203B41FA5}">
                      <a16:colId xmlns:a16="http://schemas.microsoft.com/office/drawing/2014/main" xmlns="" val="20001"/>
                    </a:ext>
                  </a:extLst>
                </a:gridCol>
                <a:gridCol w="2613108">
                  <a:extLst>
                    <a:ext uri="{9D8B030D-6E8A-4147-A177-3AD203B41FA5}">
                      <a16:colId xmlns:a16="http://schemas.microsoft.com/office/drawing/2014/main" xmlns="" val="20002"/>
                    </a:ext>
                  </a:extLst>
                </a:gridCol>
                <a:gridCol w="3046188">
                  <a:extLst>
                    <a:ext uri="{9D8B030D-6E8A-4147-A177-3AD203B41FA5}">
                      <a16:colId xmlns:a16="http://schemas.microsoft.com/office/drawing/2014/main" xmlns="" val="20003"/>
                    </a:ext>
                  </a:extLst>
                </a:gridCol>
              </a:tblGrid>
              <a:tr h="290948">
                <a:tc>
                  <a:txBody>
                    <a:bodyPr/>
                    <a:lstStyle/>
                    <a:p>
                      <a:pPr algn="ctr">
                        <a:lnSpc>
                          <a:spcPct val="100000"/>
                        </a:lnSpc>
                        <a:spcAft>
                          <a:spcPts val="0"/>
                        </a:spcAft>
                      </a:pPr>
                      <a:r>
                        <a:rPr lang="zh-CN" sz="1400" b="1" dirty="0">
                          <a:effectLst/>
                          <a:latin typeface="微软雅黑" pitchFamily="34" charset="-122"/>
                          <a:ea typeface="微软雅黑" pitchFamily="34" charset="-122"/>
                        </a:rPr>
                        <a:t>绞合线类别</a:t>
                      </a:r>
                      <a:endParaRPr lang="zh-CN" sz="1400" b="1" dirty="0">
                        <a:solidFill>
                          <a:schemeClr val="tx1"/>
                        </a:solidFill>
                        <a:effectLst/>
                        <a:latin typeface="微软雅黑" pitchFamily="34" charset="-122"/>
                        <a:ea typeface="微软雅黑" pitchFamily="34" charset="-122"/>
                      </a:endParaRPr>
                    </a:p>
                  </a:txBody>
                  <a:tcPr marL="31490" marR="31490" marT="0" marB="0" anchor="ctr">
                    <a:solidFill>
                      <a:srgbClr val="0000FF"/>
                    </a:solidFill>
                  </a:tcPr>
                </a:tc>
                <a:tc>
                  <a:txBody>
                    <a:bodyPr/>
                    <a:lstStyle/>
                    <a:p>
                      <a:pPr algn="ctr">
                        <a:lnSpc>
                          <a:spcPct val="100000"/>
                        </a:lnSpc>
                        <a:spcAft>
                          <a:spcPts val="0"/>
                        </a:spcAft>
                      </a:pPr>
                      <a:r>
                        <a:rPr lang="zh-CN" sz="1400" b="1" dirty="0">
                          <a:effectLst/>
                          <a:latin typeface="微软雅黑" pitchFamily="34" charset="-122"/>
                          <a:ea typeface="微软雅黑" pitchFamily="34" charset="-122"/>
                        </a:rPr>
                        <a:t>带宽</a:t>
                      </a:r>
                      <a:endParaRPr lang="zh-CN" sz="1400" b="1" dirty="0">
                        <a:solidFill>
                          <a:schemeClr val="tx1"/>
                        </a:solidFill>
                        <a:effectLst/>
                        <a:latin typeface="微软雅黑" pitchFamily="34" charset="-122"/>
                        <a:ea typeface="微软雅黑" pitchFamily="34" charset="-122"/>
                      </a:endParaRPr>
                    </a:p>
                  </a:txBody>
                  <a:tcPr marL="31490" marR="31490" marT="0" marB="0" anchor="ctr">
                    <a:solidFill>
                      <a:srgbClr val="0000FF"/>
                    </a:solidFill>
                  </a:tcPr>
                </a:tc>
                <a:tc>
                  <a:txBody>
                    <a:bodyPr/>
                    <a:lstStyle/>
                    <a:p>
                      <a:pPr algn="ctr">
                        <a:lnSpc>
                          <a:spcPct val="100000"/>
                        </a:lnSpc>
                        <a:spcAft>
                          <a:spcPts val="0"/>
                        </a:spcAft>
                      </a:pPr>
                      <a:r>
                        <a:rPr lang="zh-CN" sz="1400" b="1" dirty="0">
                          <a:effectLst/>
                          <a:latin typeface="微软雅黑" pitchFamily="34" charset="-122"/>
                          <a:ea typeface="微软雅黑" pitchFamily="34" charset="-122"/>
                        </a:rPr>
                        <a:t>线缆特点</a:t>
                      </a:r>
                      <a:endParaRPr lang="zh-CN" sz="1400" b="1" dirty="0">
                        <a:solidFill>
                          <a:schemeClr val="tx1"/>
                        </a:solidFill>
                        <a:effectLst/>
                        <a:latin typeface="微软雅黑" pitchFamily="34" charset="-122"/>
                        <a:ea typeface="微软雅黑" pitchFamily="34" charset="-122"/>
                      </a:endParaRPr>
                    </a:p>
                  </a:txBody>
                  <a:tcPr marL="31490" marR="31490" marT="0" marB="0" anchor="ctr">
                    <a:solidFill>
                      <a:srgbClr val="0000FF"/>
                    </a:solidFill>
                  </a:tcPr>
                </a:tc>
                <a:tc>
                  <a:txBody>
                    <a:bodyPr/>
                    <a:lstStyle/>
                    <a:p>
                      <a:pPr algn="ctr">
                        <a:lnSpc>
                          <a:spcPct val="100000"/>
                        </a:lnSpc>
                        <a:spcAft>
                          <a:spcPts val="0"/>
                        </a:spcAft>
                      </a:pPr>
                      <a:r>
                        <a:rPr lang="zh-CN" sz="1400" b="1" dirty="0">
                          <a:effectLst/>
                          <a:latin typeface="微软雅黑" pitchFamily="34" charset="-122"/>
                          <a:ea typeface="微软雅黑" pitchFamily="34" charset="-122"/>
                        </a:rPr>
                        <a:t>典型应用</a:t>
                      </a:r>
                      <a:endParaRPr lang="zh-CN" sz="1400" b="1" dirty="0">
                        <a:solidFill>
                          <a:schemeClr val="tx1"/>
                        </a:solidFill>
                        <a:effectLst/>
                        <a:latin typeface="微软雅黑" pitchFamily="34" charset="-122"/>
                        <a:ea typeface="微软雅黑" pitchFamily="34" charset="-122"/>
                      </a:endParaRPr>
                    </a:p>
                  </a:txBody>
                  <a:tcPr marL="31490" marR="31490" marT="0" marB="0" anchor="ctr">
                    <a:solidFill>
                      <a:srgbClr val="0000FF"/>
                    </a:solidFill>
                  </a:tcPr>
                </a:tc>
                <a:extLst>
                  <a:ext uri="{0D108BD9-81ED-4DB2-BD59-A6C34878D82A}">
                    <a16:rowId xmlns:a16="http://schemas.microsoft.com/office/drawing/2014/main" xmlns="" val="10000"/>
                  </a:ext>
                </a:extLst>
              </a:tr>
              <a:tr h="484632">
                <a:tc>
                  <a:txBody>
                    <a:bodyPr/>
                    <a:lstStyle/>
                    <a:p>
                      <a:pPr algn="ctr">
                        <a:lnSpc>
                          <a:spcPct val="100000"/>
                        </a:lnSpc>
                        <a:spcAft>
                          <a:spcPts val="0"/>
                        </a:spcAft>
                      </a:pPr>
                      <a:r>
                        <a:rPr lang="en-US" sz="1400" b="1">
                          <a:effectLst/>
                          <a:latin typeface="微软雅黑" pitchFamily="34" charset="-122"/>
                          <a:ea typeface="微软雅黑" pitchFamily="34" charset="-122"/>
                        </a:rPr>
                        <a:t>3</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16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dirty="0">
                          <a:effectLst/>
                          <a:latin typeface="微软雅黑" pitchFamily="34" charset="-122"/>
                          <a:ea typeface="微软雅黑" pitchFamily="34" charset="-122"/>
                        </a:rPr>
                        <a:t>2 </a:t>
                      </a:r>
                      <a:r>
                        <a:rPr lang="zh-CN" sz="1400" b="1" dirty="0">
                          <a:effectLst/>
                          <a:latin typeface="微软雅黑" pitchFamily="34" charset="-122"/>
                          <a:ea typeface="微软雅黑" pitchFamily="34" charset="-122"/>
                        </a:rPr>
                        <a:t>对</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芯双绞线</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模拟电话；曾用于传统以太网</a:t>
                      </a:r>
                      <a:endParaRPr lang="en-US" altLang="zh-CN" sz="1400" b="1" dirty="0">
                        <a:effectLst/>
                        <a:latin typeface="微软雅黑" pitchFamily="34" charset="-122"/>
                        <a:ea typeface="微软雅黑" pitchFamily="34" charset="-122"/>
                      </a:endParaRPr>
                    </a:p>
                    <a:p>
                      <a:pPr algn="ctr">
                        <a:lnSpc>
                          <a:spcPct val="100000"/>
                        </a:lnSpc>
                        <a:spcAft>
                          <a:spcPts val="0"/>
                        </a:spcAft>
                      </a:pPr>
                      <a:r>
                        <a:rPr lang="zh-CN" sz="1400" b="1" dirty="0">
                          <a:effectLst/>
                          <a:latin typeface="微软雅黑" pitchFamily="34" charset="-122"/>
                          <a:ea typeface="微软雅黑" pitchFamily="34" charset="-122"/>
                        </a:rPr>
                        <a:t>（</a:t>
                      </a:r>
                      <a:r>
                        <a:rPr lang="en-US" sz="1400" b="1" dirty="0">
                          <a:effectLst/>
                          <a:latin typeface="微软雅黑" pitchFamily="34" charset="-122"/>
                          <a:ea typeface="微软雅黑" pitchFamily="34" charset="-122"/>
                        </a:rPr>
                        <a:t>10 Mbit/s</a:t>
                      </a:r>
                      <a:r>
                        <a:rPr lang="zh-CN" sz="1400" b="1" dirty="0">
                          <a:effectLst/>
                          <a:latin typeface="微软雅黑" pitchFamily="34" charset="-122"/>
                          <a:ea typeface="微软雅黑" pitchFamily="34" charset="-122"/>
                        </a:rPr>
                        <a:t>）</a:t>
                      </a:r>
                      <a:endParaRPr lang="zh-CN" sz="1400" b="1" dirty="0">
                        <a:solidFill>
                          <a:schemeClr val="tx1"/>
                        </a:solidFill>
                        <a:effectLst/>
                        <a:latin typeface="微软雅黑" pitchFamily="34" charset="-122"/>
                        <a:ea typeface="微软雅黑" pitchFamily="34" charset="-122"/>
                      </a:endParaRPr>
                    </a:p>
                  </a:txBody>
                  <a:tcPr marL="31490" marR="31490" marT="0" marB="0" anchor="ctr"/>
                </a:tc>
                <a:extLst>
                  <a:ext uri="{0D108BD9-81ED-4DB2-BD59-A6C34878D82A}">
                    <a16:rowId xmlns:a16="http://schemas.microsoft.com/office/drawing/2014/main" xmlns="" val="10001"/>
                  </a:ext>
                </a:extLst>
              </a:tr>
              <a:tr h="365760">
                <a:tc>
                  <a:txBody>
                    <a:bodyPr/>
                    <a:lstStyle/>
                    <a:p>
                      <a:pPr algn="ctr">
                        <a:lnSpc>
                          <a:spcPct val="100000"/>
                        </a:lnSpc>
                        <a:spcAft>
                          <a:spcPts val="0"/>
                        </a:spcAft>
                      </a:pPr>
                      <a:r>
                        <a:rPr lang="en-US" sz="1400" b="1">
                          <a:effectLst/>
                          <a:latin typeface="微软雅黑" pitchFamily="34" charset="-122"/>
                          <a:ea typeface="微软雅黑" pitchFamily="34" charset="-122"/>
                        </a:rPr>
                        <a:t>4</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20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对</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8 </a:t>
                      </a:r>
                      <a:r>
                        <a:rPr lang="zh-CN" sz="1400" b="1" dirty="0">
                          <a:effectLst/>
                          <a:latin typeface="微软雅黑" pitchFamily="34" charset="-122"/>
                          <a:ea typeface="微软雅黑" pitchFamily="34" charset="-122"/>
                        </a:rPr>
                        <a:t>芯双绞线</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a:effectLst/>
                          <a:latin typeface="微软雅黑" pitchFamily="34" charset="-122"/>
                          <a:ea typeface="微软雅黑" pitchFamily="34" charset="-122"/>
                        </a:rPr>
                        <a:t>曾用于令牌局域网</a:t>
                      </a:r>
                      <a:endParaRPr lang="zh-CN" sz="1400" b="1">
                        <a:solidFill>
                          <a:schemeClr val="tx1"/>
                        </a:solidFill>
                        <a:effectLst/>
                        <a:latin typeface="微软雅黑" pitchFamily="34" charset="-122"/>
                        <a:ea typeface="微软雅黑" pitchFamily="34" charset="-122"/>
                      </a:endParaRPr>
                    </a:p>
                  </a:txBody>
                  <a:tcPr marL="31490" marR="31490" marT="0" marB="0" anchor="ctr"/>
                </a:tc>
                <a:extLst>
                  <a:ext uri="{0D108BD9-81ED-4DB2-BD59-A6C34878D82A}">
                    <a16:rowId xmlns:a16="http://schemas.microsoft.com/office/drawing/2014/main" xmlns="" val="10002"/>
                  </a:ext>
                </a:extLst>
              </a:tr>
              <a:tr h="365760">
                <a:tc>
                  <a:txBody>
                    <a:bodyPr/>
                    <a:lstStyle/>
                    <a:p>
                      <a:pPr algn="ctr">
                        <a:lnSpc>
                          <a:spcPct val="100000"/>
                        </a:lnSpc>
                        <a:spcAft>
                          <a:spcPts val="0"/>
                        </a:spcAft>
                      </a:pPr>
                      <a:r>
                        <a:rPr lang="en-US" sz="1400" b="1">
                          <a:effectLst/>
                          <a:latin typeface="微软雅黑" pitchFamily="34" charset="-122"/>
                          <a:ea typeface="微软雅黑" pitchFamily="34" charset="-122"/>
                        </a:rPr>
                        <a:t>5</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100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与</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类相比增加了绞合度</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传输速率不超过</a:t>
                      </a:r>
                      <a:r>
                        <a:rPr lang="en-US" sz="1400" b="1" dirty="0">
                          <a:effectLst/>
                          <a:latin typeface="微软雅黑" pitchFamily="34" charset="-122"/>
                          <a:ea typeface="微软雅黑" pitchFamily="34" charset="-122"/>
                        </a:rPr>
                        <a:t>100 Mbit/s </a:t>
                      </a:r>
                      <a:r>
                        <a:rPr lang="zh-CN" sz="1400" b="1" dirty="0">
                          <a:effectLst/>
                          <a:latin typeface="微软雅黑" pitchFamily="34" charset="-122"/>
                          <a:ea typeface="微软雅黑" pitchFamily="34" charset="-122"/>
                        </a:rPr>
                        <a:t>的应用</a:t>
                      </a:r>
                      <a:endParaRPr lang="zh-CN" sz="1400" b="1" dirty="0">
                        <a:solidFill>
                          <a:schemeClr val="tx1"/>
                        </a:solidFill>
                        <a:effectLst/>
                        <a:latin typeface="微软雅黑" pitchFamily="34" charset="-122"/>
                        <a:ea typeface="微软雅黑" pitchFamily="34" charset="-122"/>
                      </a:endParaRPr>
                    </a:p>
                  </a:txBody>
                  <a:tcPr marL="31490" marR="31490" marT="0" marB="0" anchor="ctr"/>
                </a:tc>
                <a:extLst>
                  <a:ext uri="{0D108BD9-81ED-4DB2-BD59-A6C34878D82A}">
                    <a16:rowId xmlns:a16="http://schemas.microsoft.com/office/drawing/2014/main" xmlns="" val="10003"/>
                  </a:ext>
                </a:extLst>
              </a:tr>
              <a:tr h="347472">
                <a:tc>
                  <a:txBody>
                    <a:bodyPr/>
                    <a:lstStyle/>
                    <a:p>
                      <a:pPr algn="ctr">
                        <a:lnSpc>
                          <a:spcPct val="100000"/>
                        </a:lnSpc>
                        <a:spcAft>
                          <a:spcPts val="0"/>
                        </a:spcAft>
                      </a:pPr>
                      <a:r>
                        <a:rPr lang="en-US" sz="1400" b="1" dirty="0">
                          <a:effectLst/>
                          <a:latin typeface="微软雅黑" pitchFamily="34" charset="-122"/>
                          <a:ea typeface="微软雅黑" pitchFamily="34" charset="-122"/>
                        </a:rPr>
                        <a:t>5E </a:t>
                      </a:r>
                      <a:r>
                        <a:rPr lang="en-US" altLang="zh-CN" sz="1400" b="1" dirty="0">
                          <a:effectLst/>
                          <a:latin typeface="微软雅黑" pitchFamily="34" charset="-122"/>
                          <a:ea typeface="微软雅黑" pitchFamily="34" charset="-122"/>
                        </a:rPr>
                        <a:t>(</a:t>
                      </a:r>
                      <a:r>
                        <a:rPr lang="zh-CN" sz="1400" b="1" dirty="0">
                          <a:effectLst/>
                          <a:latin typeface="微软雅黑" pitchFamily="34" charset="-122"/>
                          <a:ea typeface="微软雅黑" pitchFamily="34" charset="-122"/>
                        </a:rPr>
                        <a:t>超</a:t>
                      </a:r>
                      <a:r>
                        <a:rPr lang="en-US" sz="1400" b="1" dirty="0">
                          <a:effectLst/>
                          <a:latin typeface="微软雅黑" pitchFamily="34" charset="-122"/>
                          <a:ea typeface="微软雅黑" pitchFamily="34" charset="-122"/>
                        </a:rPr>
                        <a:t>5</a:t>
                      </a:r>
                      <a:r>
                        <a:rPr lang="zh-CN" sz="1400" b="1" dirty="0">
                          <a:effectLst/>
                          <a:latin typeface="微软雅黑" pitchFamily="34" charset="-122"/>
                          <a:ea typeface="微软雅黑" pitchFamily="34" charset="-122"/>
                        </a:rPr>
                        <a:t>类</a:t>
                      </a:r>
                      <a:r>
                        <a:rPr lang="en-US" altLang="zh-CN" sz="1400" b="1" dirty="0">
                          <a:effectLst/>
                          <a:latin typeface="微软雅黑" pitchFamily="34" charset="-122"/>
                          <a:ea typeface="微软雅黑" pitchFamily="34" charset="-122"/>
                        </a:rPr>
                        <a:t>)</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125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与</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5 </a:t>
                      </a:r>
                      <a:r>
                        <a:rPr lang="zh-CN" sz="1400" b="1" dirty="0">
                          <a:effectLst/>
                          <a:latin typeface="微软雅黑" pitchFamily="34" charset="-122"/>
                          <a:ea typeface="微软雅黑" pitchFamily="34" charset="-122"/>
                        </a:rPr>
                        <a:t>类相比衰减更小</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传输速率不超过</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1 </a:t>
                      </a:r>
                      <a:r>
                        <a:rPr lang="en-US" sz="1400" b="1" dirty="0" err="1">
                          <a:effectLst/>
                          <a:latin typeface="微软雅黑" pitchFamily="34" charset="-122"/>
                          <a:ea typeface="微软雅黑" pitchFamily="34" charset="-122"/>
                        </a:rPr>
                        <a:t>Gbit</a:t>
                      </a:r>
                      <a:r>
                        <a:rPr lang="en-US" sz="1400" b="1" dirty="0">
                          <a:effectLst/>
                          <a:latin typeface="微软雅黑" pitchFamily="34" charset="-122"/>
                          <a:ea typeface="微软雅黑" pitchFamily="34" charset="-122"/>
                        </a:rPr>
                        <a:t>/s </a:t>
                      </a:r>
                      <a:r>
                        <a:rPr lang="zh-CN" sz="1400" b="1" dirty="0">
                          <a:effectLst/>
                          <a:latin typeface="微软雅黑" pitchFamily="34" charset="-122"/>
                          <a:ea typeface="微软雅黑" pitchFamily="34" charset="-122"/>
                        </a:rPr>
                        <a:t>的应用</a:t>
                      </a:r>
                      <a:endParaRPr lang="zh-CN" sz="1400" b="1" dirty="0">
                        <a:solidFill>
                          <a:schemeClr val="tx1"/>
                        </a:solidFill>
                        <a:effectLst/>
                        <a:latin typeface="微软雅黑" pitchFamily="34" charset="-122"/>
                        <a:ea typeface="微软雅黑" pitchFamily="34" charset="-122"/>
                      </a:endParaRPr>
                    </a:p>
                  </a:txBody>
                  <a:tcPr marL="31490" marR="31490" marT="0" marB="0" anchor="ctr"/>
                </a:tc>
                <a:extLst>
                  <a:ext uri="{0D108BD9-81ED-4DB2-BD59-A6C34878D82A}">
                    <a16:rowId xmlns:a16="http://schemas.microsoft.com/office/drawing/2014/main" xmlns="" val="10004"/>
                  </a:ext>
                </a:extLst>
              </a:tr>
              <a:tr h="347472">
                <a:tc>
                  <a:txBody>
                    <a:bodyPr/>
                    <a:lstStyle/>
                    <a:p>
                      <a:pPr algn="ctr">
                        <a:lnSpc>
                          <a:spcPct val="100000"/>
                        </a:lnSpc>
                        <a:spcAft>
                          <a:spcPts val="0"/>
                        </a:spcAft>
                      </a:pPr>
                      <a:r>
                        <a:rPr lang="en-US" sz="1400" b="1">
                          <a:effectLst/>
                          <a:latin typeface="微软雅黑" pitchFamily="34" charset="-122"/>
                          <a:ea typeface="微软雅黑" pitchFamily="34" charset="-122"/>
                        </a:rPr>
                        <a:t>6</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250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与</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5 </a:t>
                      </a:r>
                      <a:r>
                        <a:rPr lang="zh-CN" sz="1400" b="1" dirty="0">
                          <a:effectLst/>
                          <a:latin typeface="微软雅黑" pitchFamily="34" charset="-122"/>
                          <a:ea typeface="微软雅黑" pitchFamily="34" charset="-122"/>
                        </a:rPr>
                        <a:t>类相比改善了串扰等性能</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传输速率高于</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1 </a:t>
                      </a:r>
                      <a:r>
                        <a:rPr lang="en-US" sz="1400" b="1" dirty="0" err="1">
                          <a:effectLst/>
                          <a:latin typeface="微软雅黑" pitchFamily="34" charset="-122"/>
                          <a:ea typeface="微软雅黑" pitchFamily="34" charset="-122"/>
                        </a:rPr>
                        <a:t>Gbit</a:t>
                      </a:r>
                      <a:r>
                        <a:rPr lang="en-US" sz="1400" b="1" dirty="0">
                          <a:effectLst/>
                          <a:latin typeface="微软雅黑" pitchFamily="34" charset="-122"/>
                          <a:ea typeface="微软雅黑" pitchFamily="34" charset="-122"/>
                        </a:rPr>
                        <a:t>/s </a:t>
                      </a:r>
                      <a:r>
                        <a:rPr lang="zh-CN" sz="1400" b="1" dirty="0">
                          <a:effectLst/>
                          <a:latin typeface="微软雅黑" pitchFamily="34" charset="-122"/>
                          <a:ea typeface="微软雅黑" pitchFamily="34" charset="-122"/>
                        </a:rPr>
                        <a:t>的应用</a:t>
                      </a:r>
                      <a:endParaRPr lang="zh-CN" sz="1400" b="1" dirty="0">
                        <a:solidFill>
                          <a:schemeClr val="tx1"/>
                        </a:solidFill>
                        <a:effectLst/>
                        <a:latin typeface="微软雅黑" pitchFamily="34" charset="-122"/>
                        <a:ea typeface="微软雅黑" pitchFamily="34" charset="-122"/>
                      </a:endParaRPr>
                    </a:p>
                  </a:txBody>
                  <a:tcPr marL="31490" marR="31490" marT="0" marB="0" anchor="ctr"/>
                </a:tc>
                <a:extLst>
                  <a:ext uri="{0D108BD9-81ED-4DB2-BD59-A6C34878D82A}">
                    <a16:rowId xmlns:a16="http://schemas.microsoft.com/office/drawing/2014/main" xmlns="" val="10005"/>
                  </a:ext>
                </a:extLst>
              </a:tr>
              <a:tr h="312722">
                <a:tc>
                  <a:txBody>
                    <a:bodyPr/>
                    <a:lstStyle/>
                    <a:p>
                      <a:pPr algn="ctr">
                        <a:lnSpc>
                          <a:spcPct val="100000"/>
                        </a:lnSpc>
                        <a:spcAft>
                          <a:spcPts val="0"/>
                        </a:spcAft>
                      </a:pPr>
                      <a:r>
                        <a:rPr lang="en-US" sz="1400" b="1" dirty="0">
                          <a:effectLst/>
                          <a:latin typeface="微软雅黑" pitchFamily="34" charset="-122"/>
                          <a:ea typeface="微软雅黑" pitchFamily="34" charset="-122"/>
                        </a:rPr>
                        <a:t>7</a:t>
                      </a:r>
                      <a:endParaRPr lang="zh-CN" sz="1400" b="1" dirty="0">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en-US" sz="1400" b="1">
                          <a:effectLst/>
                          <a:latin typeface="微软雅黑" pitchFamily="34" charset="-122"/>
                          <a:ea typeface="微软雅黑" pitchFamily="34" charset="-122"/>
                        </a:rPr>
                        <a:t>600 MHz</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a:effectLst/>
                          <a:latin typeface="微软雅黑" pitchFamily="34" charset="-122"/>
                          <a:ea typeface="微软雅黑" pitchFamily="34" charset="-122"/>
                        </a:rPr>
                        <a:t>使用屏蔽双绞线</a:t>
                      </a:r>
                      <a:endParaRPr lang="zh-CN" sz="1400" b="1">
                        <a:solidFill>
                          <a:schemeClr val="tx1"/>
                        </a:solidFill>
                        <a:effectLst/>
                        <a:latin typeface="微软雅黑" pitchFamily="34" charset="-122"/>
                        <a:ea typeface="微软雅黑" pitchFamily="34" charset="-122"/>
                      </a:endParaRPr>
                    </a:p>
                  </a:txBody>
                  <a:tcPr marL="31490" marR="31490" marT="0" marB="0" anchor="ctr"/>
                </a:tc>
                <a:tc>
                  <a:txBody>
                    <a:bodyPr/>
                    <a:lstStyle/>
                    <a:p>
                      <a:pPr algn="ctr">
                        <a:lnSpc>
                          <a:spcPct val="100000"/>
                        </a:lnSpc>
                        <a:spcAft>
                          <a:spcPts val="0"/>
                        </a:spcAft>
                      </a:pPr>
                      <a:r>
                        <a:rPr lang="zh-CN" sz="1400" b="1" dirty="0">
                          <a:effectLst/>
                          <a:latin typeface="微软雅黑" pitchFamily="34" charset="-122"/>
                          <a:ea typeface="微软雅黑" pitchFamily="34" charset="-122"/>
                        </a:rPr>
                        <a:t>传输速率高于</a:t>
                      </a:r>
                      <a:r>
                        <a:rPr lang="en-US" altLang="zh-CN" sz="1400" b="1" dirty="0">
                          <a:effectLst/>
                          <a:latin typeface="微软雅黑" pitchFamily="34" charset="-122"/>
                          <a:ea typeface="微软雅黑" pitchFamily="34" charset="-122"/>
                        </a:rPr>
                        <a:t> </a:t>
                      </a:r>
                      <a:r>
                        <a:rPr lang="en-US" sz="1400" b="1" dirty="0">
                          <a:effectLst/>
                          <a:latin typeface="微软雅黑" pitchFamily="34" charset="-122"/>
                          <a:ea typeface="微软雅黑" pitchFamily="34" charset="-122"/>
                        </a:rPr>
                        <a:t>10 </a:t>
                      </a:r>
                      <a:r>
                        <a:rPr lang="en-US" sz="1400" b="1" dirty="0" err="1">
                          <a:effectLst/>
                          <a:latin typeface="微软雅黑" pitchFamily="34" charset="-122"/>
                          <a:ea typeface="微软雅黑" pitchFamily="34" charset="-122"/>
                        </a:rPr>
                        <a:t>Gbit</a:t>
                      </a:r>
                      <a:r>
                        <a:rPr lang="en-US" sz="1400" b="1" dirty="0">
                          <a:effectLst/>
                          <a:latin typeface="微软雅黑" pitchFamily="34" charset="-122"/>
                          <a:ea typeface="微软雅黑" pitchFamily="34" charset="-122"/>
                        </a:rPr>
                        <a:t>/s </a:t>
                      </a:r>
                      <a:r>
                        <a:rPr lang="zh-CN" sz="1400" b="1" dirty="0">
                          <a:effectLst/>
                          <a:latin typeface="微软雅黑" pitchFamily="34" charset="-122"/>
                          <a:ea typeface="微软雅黑" pitchFamily="34" charset="-122"/>
                        </a:rPr>
                        <a:t>的应用</a:t>
                      </a:r>
                      <a:endParaRPr lang="zh-CN" sz="1400" b="1" dirty="0">
                        <a:solidFill>
                          <a:schemeClr val="tx1"/>
                        </a:solidFill>
                        <a:effectLst/>
                        <a:latin typeface="微软雅黑" pitchFamily="34" charset="-122"/>
                        <a:ea typeface="微软雅黑" pitchFamily="34" charset="-122"/>
                      </a:endParaRPr>
                    </a:p>
                  </a:txBody>
                  <a:tcPr marL="31490" marR="31490" marT="0" marB="0" anchor="ctr"/>
                </a:tc>
                <a:extLst>
                  <a:ext uri="{0D108BD9-81ED-4DB2-BD59-A6C34878D82A}">
                    <a16:rowId xmlns:a16="http://schemas.microsoft.com/office/drawing/2014/main" xmlns="" val="10006"/>
                  </a:ext>
                </a:extLst>
              </a:tr>
            </a:tbl>
          </a:graphicData>
        </a:graphic>
      </p:graphicFrame>
      <p:sp>
        <p:nvSpPr>
          <p:cNvPr id="10" name="矩形 9"/>
          <p:cNvSpPr/>
          <p:nvPr/>
        </p:nvSpPr>
        <p:spPr>
          <a:xfrm>
            <a:off x="2526942" y="1358015"/>
            <a:ext cx="4108818" cy="369332"/>
          </a:xfrm>
          <a:prstGeom prst="rect">
            <a:avLst/>
          </a:prstGeom>
        </p:spPr>
        <p:txBody>
          <a:bodyPr wrap="none">
            <a:spAutoFit/>
          </a:bodyPr>
          <a:lstStyle/>
          <a:p>
            <a:pPr algn="ctr"/>
            <a:r>
              <a:rPr lang="zh-CN" altLang="zh-CN" b="1" dirty="0">
                <a:latin typeface="微软雅黑" pitchFamily="34" charset="-122"/>
                <a:ea typeface="微软雅黑" pitchFamily="34" charset="-122"/>
              </a:rPr>
              <a:t>常用的绞合线的类别、带宽和典型应用</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37887187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933855" y="2897844"/>
            <a:ext cx="7276291" cy="149516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0" name="Rectangle 8"/>
          <p:cNvSpPr>
            <a:spLocks noChangeArrowheads="1"/>
          </p:cNvSpPr>
          <p:nvPr/>
        </p:nvSpPr>
        <p:spPr bwMode="auto">
          <a:xfrm>
            <a:off x="545145" y="1074268"/>
            <a:ext cx="8053712" cy="1823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buClr>
                <a:srgbClr val="0070C0"/>
              </a:buClr>
              <a:buFont typeface="Wingdings" pitchFamily="2" charset="2"/>
              <a:buChar char="l"/>
            </a:pPr>
            <a:r>
              <a:rPr lang="zh-CN" altLang="en-US" b="1" dirty="0" smtClean="0">
                <a:solidFill>
                  <a:srgbClr val="0000FF"/>
                </a:solidFill>
                <a:latin typeface="微软雅黑" pitchFamily="34" charset="-122"/>
                <a:ea typeface="微软雅黑" pitchFamily="34" charset="-122"/>
              </a:rPr>
              <a:t>同轴电缆</a:t>
            </a:r>
          </a:p>
          <a:p>
            <a:pPr marL="541338" indent="-285750">
              <a:lnSpc>
                <a:spcPts val="2700"/>
              </a:lnSpc>
              <a:buClr>
                <a:srgbClr val="7030A0"/>
              </a:buClr>
              <a:buFont typeface="Arial" pitchFamily="34" charset="0"/>
              <a:buChar char="•"/>
            </a:pPr>
            <a:r>
              <a:rPr lang="zh-CN" altLang="en-US" b="1" dirty="0" smtClean="0">
                <a:latin typeface="微软雅黑" pitchFamily="34" charset="-122"/>
                <a:ea typeface="微软雅黑" pitchFamily="34" charset="-122"/>
              </a:rPr>
              <a:t>同轴电缆</a:t>
            </a:r>
            <a:r>
              <a:rPr lang="zh-CN" altLang="en-US" b="1" dirty="0">
                <a:latin typeface="微软雅黑" pitchFamily="34" charset="-122"/>
                <a:ea typeface="微软雅黑" pitchFamily="34" charset="-122"/>
              </a:rPr>
              <a:t>具有很好的抗干扰特性，被广泛用于传输较高速率的数据。</a:t>
            </a:r>
          </a:p>
          <a:p>
            <a:pPr marL="541338" indent="-285750">
              <a:lnSpc>
                <a:spcPts val="2700"/>
              </a:lnSpc>
              <a:buClr>
                <a:srgbClr val="7030A0"/>
              </a:buClr>
              <a:buFont typeface="Arial" pitchFamily="34" charset="0"/>
              <a:buChar char="•"/>
            </a:pPr>
            <a:r>
              <a:rPr lang="zh-CN" altLang="en-US" b="1" dirty="0">
                <a:latin typeface="微软雅黑" pitchFamily="34" charset="-122"/>
                <a:ea typeface="微软雅黑" pitchFamily="34" charset="-122"/>
              </a:rPr>
              <a:t>同轴电缆的带宽取决于电缆的质量。</a:t>
            </a:r>
          </a:p>
          <a:p>
            <a:pPr marL="541338" indent="-285750">
              <a:lnSpc>
                <a:spcPts val="2700"/>
              </a:lnSpc>
              <a:buClr>
                <a:srgbClr val="7030A0"/>
              </a:buClr>
              <a:buFont typeface="Arial" pitchFamily="34" charset="0"/>
              <a:buChar char="•"/>
            </a:pPr>
            <a:r>
              <a:rPr lang="en-US" altLang="zh-CN" b="1" dirty="0">
                <a:solidFill>
                  <a:srgbClr val="0000FF"/>
                </a:solidFill>
                <a:latin typeface="微软雅黑" pitchFamily="34" charset="-122"/>
                <a:ea typeface="微软雅黑" pitchFamily="34" charset="-122"/>
              </a:rPr>
              <a:t>50</a:t>
            </a:r>
            <a:r>
              <a:rPr lang="en-US" altLang="zh-CN" b="1" dirty="0">
                <a:solidFill>
                  <a:srgbClr val="0000FF"/>
                </a:solidFill>
                <a:latin typeface="Arial" pitchFamily="34" charset="0"/>
                <a:ea typeface="微软雅黑" pitchFamily="34" charset="-122"/>
                <a:cs typeface="Arial" pitchFamily="34" charset="0"/>
              </a:rPr>
              <a:t> </a:t>
            </a:r>
            <a:r>
              <a:rPr lang="el-GR" altLang="zh-CN" b="1" dirty="0">
                <a:solidFill>
                  <a:srgbClr val="0000FF"/>
                </a:solidFill>
                <a:latin typeface="Arial" pitchFamily="34" charset="0"/>
                <a:ea typeface="微软雅黑" pitchFamily="34" charset="-122"/>
                <a:cs typeface="Arial" pitchFamily="34" charset="0"/>
              </a:rPr>
              <a:t>Ω</a:t>
            </a:r>
            <a:r>
              <a:rPr lang="en-US" altLang="zh-CN" b="1" dirty="0">
                <a:solidFill>
                  <a:srgbClr val="0000FF"/>
                </a:solidFill>
                <a:latin typeface="Arial" pitchFamily="34" charset="0"/>
                <a:ea typeface="微软雅黑" pitchFamily="34" charset="-122"/>
                <a:cs typeface="Arial" pitchFamily="34" charset="0"/>
              </a:rPr>
              <a:t> </a:t>
            </a:r>
            <a:r>
              <a:rPr lang="zh-CN" altLang="en-US" b="1" dirty="0">
                <a:solidFill>
                  <a:srgbClr val="0000FF"/>
                </a:solidFill>
                <a:latin typeface="微软雅黑" pitchFamily="34" charset="-122"/>
                <a:ea typeface="微软雅黑" pitchFamily="34" charset="-122"/>
              </a:rPr>
              <a:t>同轴电缆 </a:t>
            </a:r>
            <a:r>
              <a:rPr lang="en-US" altLang="zh-CN" b="1" dirty="0">
                <a:solidFill>
                  <a:srgbClr val="CC00CC"/>
                </a:solidFill>
                <a:latin typeface="微软雅黑" pitchFamily="34" charset="-122"/>
                <a:ea typeface="微软雅黑" pitchFamily="34" charset="-122"/>
              </a:rPr>
              <a:t>—— LAN / </a:t>
            </a:r>
            <a:r>
              <a:rPr lang="zh-CN" altLang="en-US" b="1" dirty="0">
                <a:solidFill>
                  <a:srgbClr val="CC00CC"/>
                </a:solidFill>
                <a:latin typeface="微软雅黑" pitchFamily="34" charset="-122"/>
                <a:ea typeface="微软雅黑" pitchFamily="34" charset="-122"/>
              </a:rPr>
              <a:t>数字传输常用</a:t>
            </a:r>
          </a:p>
          <a:p>
            <a:pPr marL="541338" indent="-285750">
              <a:lnSpc>
                <a:spcPts val="2700"/>
              </a:lnSpc>
              <a:buClr>
                <a:srgbClr val="7030A0"/>
              </a:buClr>
              <a:buFont typeface="Arial" pitchFamily="34" charset="0"/>
              <a:buChar char="•"/>
            </a:pPr>
            <a:r>
              <a:rPr lang="en-US" altLang="zh-CN" b="1" dirty="0">
                <a:solidFill>
                  <a:srgbClr val="0000FF"/>
                </a:solidFill>
                <a:latin typeface="微软雅黑" pitchFamily="34" charset="-122"/>
                <a:ea typeface="微软雅黑" pitchFamily="34" charset="-122"/>
              </a:rPr>
              <a:t>75</a:t>
            </a:r>
            <a:r>
              <a:rPr lang="en-US" altLang="zh-CN" b="1" dirty="0">
                <a:solidFill>
                  <a:srgbClr val="0000FF"/>
                </a:solidFill>
                <a:latin typeface="Arial" pitchFamily="34" charset="0"/>
                <a:ea typeface="微软雅黑" pitchFamily="34" charset="-122"/>
                <a:cs typeface="Arial" pitchFamily="34" charset="0"/>
              </a:rPr>
              <a:t> </a:t>
            </a:r>
            <a:r>
              <a:rPr lang="el-GR" altLang="zh-CN" b="1" dirty="0">
                <a:solidFill>
                  <a:srgbClr val="0000FF"/>
                </a:solidFill>
                <a:latin typeface="Arial" pitchFamily="34" charset="0"/>
                <a:ea typeface="微软雅黑" pitchFamily="34" charset="-122"/>
                <a:cs typeface="Arial" pitchFamily="34" charset="0"/>
              </a:rPr>
              <a:t>Ω</a:t>
            </a:r>
            <a:r>
              <a:rPr lang="en-US" altLang="zh-CN" b="1" dirty="0">
                <a:solidFill>
                  <a:srgbClr val="0000FF"/>
                </a:solidFill>
                <a:latin typeface="Arial" pitchFamily="34" charset="0"/>
                <a:ea typeface="微软雅黑" pitchFamily="34" charset="-122"/>
                <a:cs typeface="Arial" pitchFamily="34" charset="0"/>
              </a:rPr>
              <a:t> </a:t>
            </a:r>
            <a:r>
              <a:rPr lang="zh-CN" altLang="en-US" b="1" dirty="0">
                <a:solidFill>
                  <a:srgbClr val="0000FF"/>
                </a:solidFill>
                <a:latin typeface="微软雅黑" pitchFamily="34" charset="-122"/>
                <a:ea typeface="微软雅黑" pitchFamily="34" charset="-122"/>
              </a:rPr>
              <a:t>同轴电缆 </a:t>
            </a:r>
            <a:r>
              <a:rPr lang="en-US" altLang="zh-CN" b="1" dirty="0">
                <a:solidFill>
                  <a:srgbClr val="CC00CC"/>
                </a:solidFill>
                <a:latin typeface="微软雅黑" pitchFamily="34" charset="-122"/>
                <a:ea typeface="微软雅黑" pitchFamily="34" charset="-122"/>
              </a:rPr>
              <a:t>—— </a:t>
            </a:r>
            <a:r>
              <a:rPr lang="zh-CN" altLang="en-US" b="1" dirty="0">
                <a:solidFill>
                  <a:srgbClr val="CC00CC"/>
                </a:solidFill>
                <a:latin typeface="微软雅黑" pitchFamily="34" charset="-122"/>
                <a:ea typeface="微软雅黑" pitchFamily="34" charset="-122"/>
              </a:rPr>
              <a:t>有线电视 </a:t>
            </a:r>
            <a:r>
              <a:rPr lang="en-US" altLang="zh-CN" b="1" dirty="0">
                <a:solidFill>
                  <a:srgbClr val="CC00CC"/>
                </a:solidFill>
                <a:latin typeface="微软雅黑" pitchFamily="34" charset="-122"/>
                <a:ea typeface="微软雅黑" pitchFamily="34" charset="-122"/>
              </a:rPr>
              <a:t>/ </a:t>
            </a:r>
            <a:r>
              <a:rPr lang="zh-CN" altLang="en-US" b="1" dirty="0">
                <a:solidFill>
                  <a:srgbClr val="CC00CC"/>
                </a:solidFill>
                <a:latin typeface="微软雅黑" pitchFamily="34" charset="-122"/>
                <a:ea typeface="微软雅黑" pitchFamily="34" charset="-122"/>
              </a:rPr>
              <a:t>模拟传输常用</a:t>
            </a:r>
          </a:p>
        </p:txBody>
      </p:sp>
      <p:grpSp>
        <p:nvGrpSpPr>
          <p:cNvPr id="31" name="组合 30"/>
          <p:cNvGrpSpPr/>
          <p:nvPr/>
        </p:nvGrpSpPr>
        <p:grpSpPr>
          <a:xfrm>
            <a:off x="3353253" y="3093539"/>
            <a:ext cx="4553426" cy="1046971"/>
            <a:chOff x="2505075" y="4020811"/>
            <a:chExt cx="4972050" cy="1327133"/>
          </a:xfrm>
        </p:grpSpPr>
        <p:pic>
          <p:nvPicPr>
            <p:cNvPr id="32" name="Picture 3" descr="D:\1xxr\1paper\Cable\222.gif"/>
            <p:cNvPicPr>
              <a:picLocks noChangeAspect="1" noChangeArrowheads="1"/>
            </p:cNvPicPr>
            <p:nvPr/>
          </p:nvPicPr>
          <p:blipFill>
            <a:blip r:embed="rId2">
              <a:extLst>
                <a:ext uri="{28A0092B-C50C-407E-A947-70E740481C1C}">
                  <a14:useLocalDpi xmlns:a14="http://schemas.microsoft.com/office/drawing/2010/main" val="0"/>
                </a:ext>
              </a:extLst>
            </a:blip>
            <a:srcRect t="37741" r="21053" b="25261"/>
            <a:stretch>
              <a:fillRect/>
            </a:stretch>
          </p:blipFill>
          <p:spPr bwMode="auto">
            <a:xfrm>
              <a:off x="2505075" y="4408015"/>
              <a:ext cx="4114800" cy="939929"/>
            </a:xfrm>
            <a:prstGeom prst="rect">
              <a:avLst/>
            </a:prstGeom>
            <a:noFill/>
            <a:ln w="19050">
              <a:solidFill>
                <a:srgbClr val="00B050"/>
              </a:solidFill>
            </a:ln>
            <a:extLst>
              <a:ext uri="{909E8E84-426E-40DD-AFC4-6F175D3DCCD1}">
                <a14:hiddenFill xmlns:a14="http://schemas.microsoft.com/office/drawing/2010/main">
                  <a:solidFill>
                    <a:srgbClr val="FFFFFF"/>
                  </a:solidFill>
                </a14:hiddenFill>
              </a:ext>
            </a:extLst>
          </p:spPr>
        </p:pic>
        <p:sp>
          <p:nvSpPr>
            <p:cNvPr id="33" name="Text Box 4"/>
            <p:cNvSpPr txBox="1">
              <a:spLocks noChangeArrowheads="1"/>
            </p:cNvSpPr>
            <p:nvPr/>
          </p:nvSpPr>
          <p:spPr bwMode="auto">
            <a:xfrm>
              <a:off x="6645275" y="4699000"/>
              <a:ext cx="831850" cy="3901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itchFamily="34" charset="-122"/>
                  <a:ea typeface="微软雅黑" pitchFamily="34" charset="-122"/>
                </a:rPr>
                <a:t>内导体</a:t>
              </a:r>
            </a:p>
          </p:txBody>
        </p:sp>
        <p:sp>
          <p:nvSpPr>
            <p:cNvPr id="34" name="Text Box 5"/>
            <p:cNvSpPr txBox="1">
              <a:spLocks noChangeArrowheads="1"/>
            </p:cNvSpPr>
            <p:nvPr/>
          </p:nvSpPr>
          <p:spPr bwMode="auto">
            <a:xfrm>
              <a:off x="4481513" y="4044624"/>
              <a:ext cx="1730376" cy="3901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itchFamily="34" charset="-122"/>
                  <a:ea typeface="微软雅黑" pitchFamily="34" charset="-122"/>
                </a:rPr>
                <a:t>外导体屏蔽层</a:t>
              </a:r>
            </a:p>
          </p:txBody>
        </p:sp>
        <p:sp>
          <p:nvSpPr>
            <p:cNvPr id="35" name="Text Box 6"/>
            <p:cNvSpPr txBox="1">
              <a:spLocks noChangeArrowheads="1"/>
            </p:cNvSpPr>
            <p:nvPr/>
          </p:nvSpPr>
          <p:spPr bwMode="auto">
            <a:xfrm>
              <a:off x="6284913" y="4020811"/>
              <a:ext cx="963612" cy="390136"/>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a:solidFill>
                    <a:srgbClr val="0000FF"/>
                  </a:solidFill>
                  <a:latin typeface="微软雅黑" pitchFamily="34" charset="-122"/>
                  <a:ea typeface="微软雅黑" pitchFamily="34" charset="-122"/>
                </a:rPr>
                <a:t>绝缘层</a:t>
              </a:r>
            </a:p>
          </p:txBody>
        </p:sp>
        <p:sp>
          <p:nvSpPr>
            <p:cNvPr id="36" name="Text Box 7"/>
            <p:cNvSpPr txBox="1">
              <a:spLocks noChangeArrowheads="1"/>
            </p:cNvSpPr>
            <p:nvPr/>
          </p:nvSpPr>
          <p:spPr bwMode="auto">
            <a:xfrm>
              <a:off x="2825752" y="4053671"/>
              <a:ext cx="1655762" cy="39013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itchFamily="34" charset="-122"/>
                  <a:ea typeface="微软雅黑" pitchFamily="34" charset="-122"/>
                </a:rPr>
                <a:t>绝缘保护套层</a:t>
              </a:r>
            </a:p>
          </p:txBody>
        </p:sp>
        <p:sp>
          <p:nvSpPr>
            <p:cNvPr id="37" name="Rectangle 9"/>
            <p:cNvSpPr>
              <a:spLocks noChangeArrowheads="1"/>
            </p:cNvSpPr>
            <p:nvPr/>
          </p:nvSpPr>
          <p:spPr bwMode="auto">
            <a:xfrm>
              <a:off x="6276975" y="5005105"/>
              <a:ext cx="517525" cy="27622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000099"/>
                </a:solidFill>
                <a:latin typeface="+mn-lt"/>
                <a:ea typeface="黑体" pitchFamily="2" charset="-122"/>
              </a:endParaRPr>
            </a:p>
          </p:txBody>
        </p:sp>
      </p:grpSp>
      <p:sp>
        <p:nvSpPr>
          <p:cNvPr id="38" name="矩形 37"/>
          <p:cNvSpPr/>
          <p:nvPr/>
        </p:nvSpPr>
        <p:spPr>
          <a:xfrm>
            <a:off x="979576" y="3866716"/>
            <a:ext cx="1883664" cy="369332"/>
          </a:xfrm>
          <a:prstGeom prst="rect">
            <a:avLst/>
          </a:prstGeom>
        </p:spPr>
        <p:txBody>
          <a:bodyPr wrap="square">
            <a:spAutoFit/>
          </a:bodyPr>
          <a:lstStyle/>
          <a:p>
            <a:pPr algn="ctr"/>
            <a:r>
              <a:rPr lang="zh-CN" altLang="zh-CN" b="1" dirty="0">
                <a:latin typeface="微软雅黑" pitchFamily="34" charset="-122"/>
                <a:ea typeface="微软雅黑" pitchFamily="34" charset="-122"/>
              </a:rPr>
              <a:t>同轴电缆的结构</a:t>
            </a:r>
            <a:endParaRPr lang="zh-CN" altLang="en-US" b="1" dirty="0">
              <a:latin typeface="微软雅黑" pitchFamily="34" charset="-122"/>
              <a:ea typeface="微软雅黑" pitchFamily="34" charset="-122"/>
            </a:endParaRPr>
          </a:p>
        </p:txBody>
      </p:sp>
      <p:sp>
        <p:nvSpPr>
          <p:cNvPr id="17" name="AutoShape 5"/>
          <p:cNvSpPr>
            <a:spLocks noChangeArrowheads="1"/>
          </p:cNvSpPr>
          <p:nvPr/>
        </p:nvSpPr>
        <p:spPr bwMode="auto">
          <a:xfrm>
            <a:off x="545145" y="687753"/>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8" name="Rectangle 6"/>
          <p:cNvSpPr>
            <a:spLocks noChangeArrowheads="1"/>
          </p:cNvSpPr>
          <p:nvPr/>
        </p:nvSpPr>
        <p:spPr bwMode="auto">
          <a:xfrm>
            <a:off x="2939183" y="64548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2.3.1  </a:t>
            </a:r>
            <a:r>
              <a:rPr lang="zh-CN" altLang="en-US" sz="2400" b="1" dirty="0">
                <a:solidFill>
                  <a:schemeClr val="bg1"/>
                </a:solidFill>
                <a:latin typeface="微软雅黑" pitchFamily="34" charset="-122"/>
                <a:ea typeface="微软雅黑" pitchFamily="34" charset="-122"/>
              </a:rPr>
              <a:t>导引型传输媒体</a:t>
            </a:r>
          </a:p>
        </p:txBody>
      </p:sp>
    </p:spTree>
    <p:extLst>
      <p:ext uri="{BB962C8B-B14F-4D97-AF65-F5344CB8AC3E}">
        <p14:creationId xmlns:p14="http://schemas.microsoft.com/office/powerpoint/2010/main" val="38255378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8"/>
          <p:cNvSpPr>
            <a:spLocks noChangeArrowheads="1"/>
          </p:cNvSpPr>
          <p:nvPr/>
        </p:nvSpPr>
        <p:spPr bwMode="auto">
          <a:xfrm>
            <a:off x="545145" y="1170148"/>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光缆</a:t>
            </a:r>
          </a:p>
          <a:p>
            <a:pPr marL="541338"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光纤是光纤通信的传输媒体。</a:t>
            </a:r>
          </a:p>
          <a:p>
            <a:pPr marL="541338" indent="-28575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由于可见光的频率非常高，约为 </a:t>
            </a:r>
            <a:r>
              <a:rPr lang="en-US" altLang="zh-CN" sz="2000" b="1" dirty="0">
                <a:latin typeface="微软雅黑" pitchFamily="34" charset="-122"/>
                <a:ea typeface="微软雅黑" pitchFamily="34" charset="-122"/>
              </a:rPr>
              <a:t>10</a:t>
            </a:r>
            <a:r>
              <a:rPr lang="en-US" altLang="zh-CN" sz="2000" b="1" baseline="30000" dirty="0">
                <a:latin typeface="微软雅黑" pitchFamily="34" charset="-122"/>
                <a:ea typeface="微软雅黑" pitchFamily="34" charset="-122"/>
              </a:rPr>
              <a:t>8</a:t>
            </a:r>
            <a:r>
              <a:rPr lang="en-US" altLang="zh-CN" sz="2000" b="1" dirty="0">
                <a:latin typeface="微软雅黑" pitchFamily="34" charset="-122"/>
                <a:ea typeface="微软雅黑" pitchFamily="34" charset="-122"/>
              </a:rPr>
              <a:t> MHz </a:t>
            </a:r>
            <a:r>
              <a:rPr lang="zh-CN" altLang="en-US" sz="2000" b="1" dirty="0">
                <a:latin typeface="微软雅黑" pitchFamily="34" charset="-122"/>
                <a:ea typeface="微软雅黑" pitchFamily="34" charset="-122"/>
              </a:rPr>
              <a:t>的量级，因此一个光纤通信系统的传输带宽远远大于目前其他各种传输媒体的带宽。</a:t>
            </a:r>
          </a:p>
        </p:txBody>
      </p:sp>
      <p:sp>
        <p:nvSpPr>
          <p:cNvPr id="5" name="AutoShape 5"/>
          <p:cNvSpPr>
            <a:spLocks noChangeArrowheads="1"/>
          </p:cNvSpPr>
          <p:nvPr/>
        </p:nvSpPr>
        <p:spPr bwMode="auto">
          <a:xfrm>
            <a:off x="545145" y="752590"/>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939183" y="719463"/>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2.3.1  </a:t>
            </a:r>
            <a:r>
              <a:rPr lang="zh-CN" altLang="en-US" sz="2400" b="1" dirty="0">
                <a:solidFill>
                  <a:schemeClr val="bg1"/>
                </a:solidFill>
                <a:latin typeface="微软雅黑" pitchFamily="34" charset="-122"/>
                <a:ea typeface="微软雅黑" pitchFamily="34" charset="-122"/>
              </a:rPr>
              <a:t>导引型传输媒体</a:t>
            </a:r>
          </a:p>
        </p:txBody>
      </p:sp>
      <p:pic>
        <p:nvPicPr>
          <p:cNvPr id="19460" name="Picture 4" descr="https://iknow-pic.cdn.bcebos.com/bd3eb13533fa828b8939db0bf31f4134970a5a3b?x-bce-process=image/resize,m_lfit,w_600,h_800,limit_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4821" y="3049511"/>
            <a:ext cx="2191927" cy="1563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17879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8914" name="Object 5"/>
          <p:cNvGraphicFramePr>
            <a:graphicFrameLocks noChangeAspect="1"/>
          </p:cNvGraphicFramePr>
          <p:nvPr>
            <p:extLst>
              <p:ext uri="{D42A27DB-BD31-4B8C-83A1-F6EECF244321}">
                <p14:modId xmlns:p14="http://schemas.microsoft.com/office/powerpoint/2010/main" val="1379665742"/>
              </p:ext>
            </p:extLst>
          </p:nvPr>
        </p:nvGraphicFramePr>
        <p:xfrm>
          <a:off x="1981200" y="1272036"/>
          <a:ext cx="5334000" cy="3044429"/>
        </p:xfrm>
        <a:graphic>
          <a:graphicData uri="http://schemas.openxmlformats.org/presentationml/2006/ole">
            <mc:AlternateContent xmlns:mc="http://schemas.openxmlformats.org/markup-compatibility/2006">
              <mc:Choice xmlns:v="urn:schemas-microsoft-com:vml" Requires="v">
                <p:oleObj spid="_x0000_s20501" r:id="rId4" imgW="3668437" imgH="2793109" progId="Visio.Drawing.6">
                  <p:embed/>
                </p:oleObj>
              </mc:Choice>
              <mc:Fallback>
                <p:oleObj r:id="rId4" imgW="3668437" imgH="2793109"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0" y="1272036"/>
                        <a:ext cx="5334000" cy="3044429"/>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AutoShape 5"/>
          <p:cNvSpPr>
            <a:spLocks noChangeArrowheads="1"/>
          </p:cNvSpPr>
          <p:nvPr/>
        </p:nvSpPr>
        <p:spPr bwMode="auto">
          <a:xfrm>
            <a:off x="556963" y="6919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5" name="Rectangle 6"/>
          <p:cNvSpPr>
            <a:spLocks noChangeArrowheads="1"/>
          </p:cNvSpPr>
          <p:nvPr/>
        </p:nvSpPr>
        <p:spPr bwMode="auto">
          <a:xfrm>
            <a:off x="3463098" y="658696"/>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光纤的结构示意图</a:t>
            </a:r>
          </a:p>
        </p:txBody>
      </p:sp>
    </p:spTree>
    <p:extLst>
      <p:ext uri="{BB962C8B-B14F-4D97-AF65-F5344CB8AC3E}">
        <p14:creationId xmlns:p14="http://schemas.microsoft.com/office/powerpoint/2010/main" val="2968479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45144" y="2068373"/>
            <a:ext cx="805371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机械特性 </a:t>
            </a:r>
            <a:r>
              <a:rPr lang="zh-CN" altLang="en-US" sz="2000" b="1" dirty="0">
                <a:latin typeface="微软雅黑" pitchFamily="34" charset="-122"/>
                <a:ea typeface="微软雅黑" pitchFamily="34" charset="-122"/>
              </a:rPr>
              <a:t>：指明接口所用接线器的形状和尺寸、引线数目和排列、固定和锁定装置等。</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电气特性</a:t>
            </a:r>
            <a:r>
              <a:rPr lang="zh-CN" altLang="en-US" sz="2000" b="1" dirty="0">
                <a:latin typeface="微软雅黑" pitchFamily="34" charset="-122"/>
                <a:ea typeface="微软雅黑" pitchFamily="34" charset="-122"/>
              </a:rPr>
              <a:t>：指明在接口电缆的各条线上出现的电压的范围。</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功能特性</a:t>
            </a:r>
            <a:r>
              <a:rPr lang="zh-CN" altLang="en-US" sz="2000" b="1" dirty="0">
                <a:latin typeface="微软雅黑" pitchFamily="34" charset="-122"/>
                <a:ea typeface="微软雅黑" pitchFamily="34" charset="-122"/>
              </a:rPr>
              <a:t>：指明某条线上出现的某一电平的电压的意义。</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过程特性 </a:t>
            </a:r>
            <a:r>
              <a:rPr lang="zh-CN" altLang="en-US" sz="2000" b="1" dirty="0">
                <a:latin typeface="微软雅黑" pitchFamily="34" charset="-122"/>
                <a:ea typeface="微软雅黑" pitchFamily="34" charset="-122"/>
              </a:rPr>
              <a:t>：指明对于不同功能的各种可能事件的出现顺序。 </a:t>
            </a:r>
          </a:p>
        </p:txBody>
      </p:sp>
      <p:sp>
        <p:nvSpPr>
          <p:cNvPr id="6" name="AutoShape 5"/>
          <p:cNvSpPr>
            <a:spLocks noChangeArrowheads="1"/>
          </p:cNvSpPr>
          <p:nvPr/>
        </p:nvSpPr>
        <p:spPr bwMode="auto">
          <a:xfrm>
            <a:off x="545144" y="850819"/>
            <a:ext cx="8053712"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461787" y="817608"/>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物理层的主要任务</a:t>
            </a:r>
            <a:endParaRPr lang="fr-FR" altLang="zh-CN" sz="2000" b="1" dirty="0">
              <a:solidFill>
                <a:schemeClr val="bg1"/>
              </a:solidFill>
              <a:latin typeface="微软雅黑" pitchFamily="34" charset="-122"/>
              <a:ea typeface="微软雅黑" pitchFamily="34" charset="-122"/>
            </a:endParaRPr>
          </a:p>
        </p:txBody>
      </p:sp>
      <p:sp>
        <p:nvSpPr>
          <p:cNvPr id="10" name="对角圆角矩形 9"/>
          <p:cNvSpPr/>
          <p:nvPr/>
        </p:nvSpPr>
        <p:spPr>
          <a:xfrm>
            <a:off x="545144" y="1404319"/>
            <a:ext cx="8053712" cy="636869"/>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58433" y="1519268"/>
            <a:ext cx="6598271" cy="413062"/>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itchFamily="34" charset="-122"/>
                <a:ea typeface="微软雅黑" pitchFamily="34" charset="-122"/>
              </a:rPr>
              <a:t>主要任务：确定与传输媒体的接口的一些特性。</a:t>
            </a:r>
          </a:p>
        </p:txBody>
      </p:sp>
    </p:spTree>
    <p:extLst>
      <p:ext uri="{BB962C8B-B14F-4D97-AF65-F5344CB8AC3E}">
        <p14:creationId xmlns:p14="http://schemas.microsoft.com/office/powerpoint/2010/main" val="26169022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919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3296386" y="658696"/>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光线在光纤中的折射 </a:t>
            </a:r>
          </a:p>
        </p:txBody>
      </p:sp>
      <p:sp>
        <p:nvSpPr>
          <p:cNvPr id="10" name="圆角矩形 9"/>
          <p:cNvSpPr/>
          <p:nvPr/>
        </p:nvSpPr>
        <p:spPr>
          <a:xfrm>
            <a:off x="556963" y="1124713"/>
            <a:ext cx="8048776" cy="2130552"/>
          </a:xfrm>
          <a:prstGeom prst="roundRect">
            <a:avLst/>
          </a:prstGeom>
          <a:solidFill>
            <a:schemeClr val="bg1"/>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1706825" y="1220656"/>
            <a:ext cx="6827284" cy="1802278"/>
            <a:chOff x="-387650" y="1506188"/>
            <a:chExt cx="10707451" cy="2826571"/>
          </a:xfrm>
        </p:grpSpPr>
        <p:sp>
          <p:nvSpPr>
            <p:cNvPr id="12" name="Arc 84"/>
            <p:cNvSpPr>
              <a:spLocks/>
            </p:cNvSpPr>
            <p:nvPr/>
          </p:nvSpPr>
          <p:spPr bwMode="auto">
            <a:xfrm rot="9720000">
              <a:off x="3682984" y="3278659"/>
              <a:ext cx="10490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nvGrpSpPr>
            <p:cNvPr id="13" name="Group 85"/>
            <p:cNvGrpSpPr>
              <a:grpSpLocks/>
            </p:cNvGrpSpPr>
            <p:nvPr/>
          </p:nvGrpSpPr>
          <p:grpSpPr bwMode="auto">
            <a:xfrm>
              <a:off x="3167047" y="2459508"/>
              <a:ext cx="3190214" cy="488950"/>
              <a:chOff x="292" y="1032"/>
              <a:chExt cx="1732" cy="216"/>
            </a:xfrm>
          </p:grpSpPr>
          <p:grpSp>
            <p:nvGrpSpPr>
              <p:cNvPr id="50" name="Group 86"/>
              <p:cNvGrpSpPr>
                <a:grpSpLocks/>
              </p:cNvGrpSpPr>
              <p:nvPr/>
            </p:nvGrpSpPr>
            <p:grpSpPr bwMode="auto">
              <a:xfrm>
                <a:off x="292" y="1032"/>
                <a:ext cx="1732" cy="216"/>
                <a:chOff x="292" y="1032"/>
                <a:chExt cx="1732" cy="216"/>
              </a:xfrm>
            </p:grpSpPr>
            <p:sp>
              <p:nvSpPr>
                <p:cNvPr id="52" name="Line 87"/>
                <p:cNvSpPr>
                  <a:spLocks noChangeShapeType="1"/>
                </p:cNvSpPr>
                <p:nvPr/>
              </p:nvSpPr>
              <p:spPr bwMode="auto">
                <a:xfrm>
                  <a:off x="292" y="1032"/>
                  <a:ext cx="1732"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53" name="Line 88"/>
                <p:cNvSpPr>
                  <a:spLocks noChangeShapeType="1"/>
                </p:cNvSpPr>
                <p:nvPr/>
              </p:nvSpPr>
              <p:spPr bwMode="auto">
                <a:xfrm>
                  <a:off x="292" y="1248"/>
                  <a:ext cx="1732"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51" name="Rectangle 89"/>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grpSp>
          <p:nvGrpSpPr>
            <p:cNvPr id="14" name="Group 90"/>
            <p:cNvGrpSpPr>
              <a:grpSpLocks/>
            </p:cNvGrpSpPr>
            <p:nvPr/>
          </p:nvGrpSpPr>
          <p:grpSpPr bwMode="auto">
            <a:xfrm>
              <a:off x="3153289" y="3881908"/>
              <a:ext cx="3167856" cy="436562"/>
              <a:chOff x="284" y="1656"/>
              <a:chExt cx="1720" cy="192"/>
            </a:xfrm>
          </p:grpSpPr>
          <p:grpSp>
            <p:nvGrpSpPr>
              <p:cNvPr id="46" name="Group 91"/>
              <p:cNvGrpSpPr>
                <a:grpSpLocks/>
              </p:cNvGrpSpPr>
              <p:nvPr/>
            </p:nvGrpSpPr>
            <p:grpSpPr bwMode="auto">
              <a:xfrm>
                <a:off x="284" y="1656"/>
                <a:ext cx="1720" cy="192"/>
                <a:chOff x="284" y="1656"/>
                <a:chExt cx="1720" cy="192"/>
              </a:xfrm>
            </p:grpSpPr>
            <p:sp>
              <p:nvSpPr>
                <p:cNvPr id="48" name="Line 92"/>
                <p:cNvSpPr>
                  <a:spLocks noChangeShapeType="1"/>
                </p:cNvSpPr>
                <p:nvPr/>
              </p:nvSpPr>
              <p:spPr bwMode="auto">
                <a:xfrm>
                  <a:off x="284" y="1656"/>
                  <a:ext cx="1720"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9" name="Line 93"/>
                <p:cNvSpPr>
                  <a:spLocks noChangeShapeType="1"/>
                </p:cNvSpPr>
                <p:nvPr/>
              </p:nvSpPr>
              <p:spPr bwMode="auto">
                <a:xfrm>
                  <a:off x="284" y="1848"/>
                  <a:ext cx="1720" cy="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47" name="Rectangle 94"/>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15" name="Line 95"/>
            <p:cNvSpPr>
              <a:spLocks noChangeShapeType="1"/>
            </p:cNvSpPr>
            <p:nvPr/>
          </p:nvSpPr>
          <p:spPr bwMode="auto">
            <a:xfrm>
              <a:off x="3808529" y="1930870"/>
              <a:ext cx="0" cy="1931988"/>
            </a:xfrm>
            <a:prstGeom prst="line">
              <a:avLst/>
            </a:prstGeom>
            <a:noFill/>
            <a:ln w="2857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7" name="Line 97"/>
            <p:cNvSpPr>
              <a:spLocks noChangeShapeType="1"/>
            </p:cNvSpPr>
            <p:nvPr/>
          </p:nvSpPr>
          <p:spPr bwMode="auto">
            <a:xfrm flipV="1">
              <a:off x="3492087" y="2951633"/>
              <a:ext cx="316442" cy="74930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8" name="Arc 98"/>
            <p:cNvSpPr>
              <a:spLocks/>
            </p:cNvSpPr>
            <p:nvPr/>
          </p:nvSpPr>
          <p:spPr bwMode="auto">
            <a:xfrm>
              <a:off x="3811970" y="2700809"/>
              <a:ext cx="154781"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9" name="Line 99"/>
            <p:cNvSpPr>
              <a:spLocks noChangeShapeType="1"/>
            </p:cNvSpPr>
            <p:nvPr/>
          </p:nvSpPr>
          <p:spPr bwMode="auto">
            <a:xfrm>
              <a:off x="5237676" y="1949920"/>
              <a:ext cx="0" cy="1931988"/>
            </a:xfrm>
            <a:prstGeom prst="line">
              <a:avLst/>
            </a:prstGeom>
            <a:noFill/>
            <a:ln w="28575">
              <a:solidFill>
                <a:srgbClr val="008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0" name="Line 100"/>
            <p:cNvSpPr>
              <a:spLocks noChangeShapeType="1"/>
            </p:cNvSpPr>
            <p:nvPr/>
          </p:nvSpPr>
          <p:spPr bwMode="auto">
            <a:xfrm flipV="1">
              <a:off x="4405297" y="2951634"/>
              <a:ext cx="844418" cy="346075"/>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1" name="Line 101"/>
            <p:cNvSpPr>
              <a:spLocks noChangeShapeType="1"/>
            </p:cNvSpPr>
            <p:nvPr/>
          </p:nvSpPr>
          <p:spPr bwMode="auto">
            <a:xfrm>
              <a:off x="5244555" y="2951633"/>
              <a:ext cx="966523" cy="355600"/>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2" name="Arc 102"/>
            <p:cNvSpPr>
              <a:spLocks/>
            </p:cNvSpPr>
            <p:nvPr/>
          </p:nvSpPr>
          <p:spPr bwMode="auto">
            <a:xfrm rot="9840000">
              <a:off x="4936713" y="3054821"/>
              <a:ext cx="256248"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3" name="Freeform 103"/>
            <p:cNvSpPr>
              <a:spLocks/>
            </p:cNvSpPr>
            <p:nvPr/>
          </p:nvSpPr>
          <p:spPr bwMode="auto">
            <a:xfrm>
              <a:off x="3027745" y="2500783"/>
              <a:ext cx="166819"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24" name="Rectangle 104"/>
            <p:cNvSpPr>
              <a:spLocks noChangeArrowheads="1"/>
            </p:cNvSpPr>
            <p:nvPr/>
          </p:nvSpPr>
          <p:spPr bwMode="auto">
            <a:xfrm>
              <a:off x="4685413" y="1506188"/>
              <a:ext cx="1131320" cy="478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400" b="1" dirty="0">
                  <a:solidFill>
                    <a:srgbClr val="CC00CC"/>
                  </a:solidFill>
                  <a:latin typeface="微软雅黑" pitchFamily="34" charset="-122"/>
                  <a:ea typeface="微软雅黑" pitchFamily="34" charset="-122"/>
                </a:rPr>
                <a:t>折射角</a:t>
              </a:r>
            </a:p>
          </p:txBody>
        </p:sp>
        <p:sp>
          <p:nvSpPr>
            <p:cNvPr id="25" name="Rectangle 105"/>
            <p:cNvSpPr>
              <a:spLocks noChangeArrowheads="1"/>
            </p:cNvSpPr>
            <p:nvPr/>
          </p:nvSpPr>
          <p:spPr bwMode="auto">
            <a:xfrm>
              <a:off x="3869973" y="3431396"/>
              <a:ext cx="1188377" cy="478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400" b="1" dirty="0">
                  <a:solidFill>
                    <a:srgbClr val="CC00CC"/>
                  </a:solidFill>
                  <a:latin typeface="微软雅黑" pitchFamily="34" charset="-122"/>
                  <a:ea typeface="微软雅黑" pitchFamily="34" charset="-122"/>
                </a:rPr>
                <a:t>入射角</a:t>
              </a:r>
            </a:p>
          </p:txBody>
        </p:sp>
        <p:sp>
          <p:nvSpPr>
            <p:cNvPr id="26" name="Line 106"/>
            <p:cNvSpPr>
              <a:spLocks noChangeShapeType="1"/>
            </p:cNvSpPr>
            <p:nvPr/>
          </p:nvSpPr>
          <p:spPr bwMode="auto">
            <a:xfrm>
              <a:off x="5333984" y="2003896"/>
              <a:ext cx="128985" cy="72072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7" name="Line 107"/>
            <p:cNvSpPr>
              <a:spLocks noChangeShapeType="1"/>
            </p:cNvSpPr>
            <p:nvPr/>
          </p:nvSpPr>
          <p:spPr bwMode="auto">
            <a:xfrm flipV="1">
              <a:off x="3896238" y="1959445"/>
              <a:ext cx="1135063" cy="76835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8" name="Line 108"/>
            <p:cNvSpPr>
              <a:spLocks noChangeShapeType="1"/>
            </p:cNvSpPr>
            <p:nvPr/>
          </p:nvSpPr>
          <p:spPr bwMode="auto">
            <a:xfrm>
              <a:off x="3728864" y="3356992"/>
              <a:ext cx="323321" cy="25558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9" name="Line 109"/>
            <p:cNvSpPr>
              <a:spLocks noChangeShapeType="1"/>
            </p:cNvSpPr>
            <p:nvPr/>
          </p:nvSpPr>
          <p:spPr bwMode="auto">
            <a:xfrm flipV="1">
              <a:off x="4827505" y="3297708"/>
              <a:ext cx="215834" cy="26759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0" name="Line 110"/>
            <p:cNvSpPr>
              <a:spLocks noChangeShapeType="1"/>
            </p:cNvSpPr>
            <p:nvPr/>
          </p:nvSpPr>
          <p:spPr bwMode="auto">
            <a:xfrm flipV="1">
              <a:off x="6259231" y="3025868"/>
              <a:ext cx="658679" cy="363914"/>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1" name="Line 111"/>
            <p:cNvSpPr>
              <a:spLocks noChangeShapeType="1"/>
            </p:cNvSpPr>
            <p:nvPr/>
          </p:nvSpPr>
          <p:spPr bwMode="auto">
            <a:xfrm flipH="1">
              <a:off x="6104450" y="2192605"/>
              <a:ext cx="813461" cy="516035"/>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2" name="Freeform 112"/>
            <p:cNvSpPr>
              <a:spLocks/>
            </p:cNvSpPr>
            <p:nvPr/>
          </p:nvSpPr>
          <p:spPr bwMode="auto">
            <a:xfrm>
              <a:off x="6343503" y="2473796"/>
              <a:ext cx="24077"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33" name="Freeform 113"/>
            <p:cNvSpPr>
              <a:spLocks/>
            </p:cNvSpPr>
            <p:nvPr/>
          </p:nvSpPr>
          <p:spPr bwMode="auto">
            <a:xfrm>
              <a:off x="6310826" y="2951633"/>
              <a:ext cx="89429"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34" name="Freeform 114"/>
            <p:cNvSpPr>
              <a:spLocks/>
            </p:cNvSpPr>
            <p:nvPr/>
          </p:nvSpPr>
          <p:spPr bwMode="auto">
            <a:xfrm>
              <a:off x="6288469" y="3867621"/>
              <a:ext cx="24077"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35" name="Arc 115"/>
            <p:cNvSpPr>
              <a:spLocks/>
            </p:cNvSpPr>
            <p:nvPr/>
          </p:nvSpPr>
          <p:spPr bwMode="auto">
            <a:xfrm rot="540000">
              <a:off x="5230797" y="2689696"/>
              <a:ext cx="383514"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6" name="Text Box 116"/>
            <p:cNvSpPr txBox="1">
              <a:spLocks noChangeArrowheads="1"/>
            </p:cNvSpPr>
            <p:nvPr/>
          </p:nvSpPr>
          <p:spPr bwMode="auto">
            <a:xfrm>
              <a:off x="6766959" y="1873506"/>
              <a:ext cx="3552842"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包层（低折射率的媒体）</a:t>
              </a:r>
            </a:p>
          </p:txBody>
        </p:sp>
        <p:sp>
          <p:nvSpPr>
            <p:cNvPr id="37" name="Line 117"/>
            <p:cNvSpPr>
              <a:spLocks noChangeShapeType="1"/>
            </p:cNvSpPr>
            <p:nvPr/>
          </p:nvSpPr>
          <p:spPr bwMode="auto">
            <a:xfrm flipH="1">
              <a:off x="6082090" y="3820992"/>
              <a:ext cx="835821" cy="34830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38" name="Text Box 118"/>
            <p:cNvSpPr txBox="1">
              <a:spLocks noChangeArrowheads="1"/>
            </p:cNvSpPr>
            <p:nvPr/>
          </p:nvSpPr>
          <p:spPr bwMode="auto">
            <a:xfrm>
              <a:off x="6762632" y="3565304"/>
              <a:ext cx="3552844"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包层（低折射率的媒体）</a:t>
              </a:r>
            </a:p>
          </p:txBody>
        </p:sp>
        <p:sp>
          <p:nvSpPr>
            <p:cNvPr id="39" name="Text Box 119"/>
            <p:cNvSpPr txBox="1">
              <a:spLocks noChangeArrowheads="1"/>
            </p:cNvSpPr>
            <p:nvPr/>
          </p:nvSpPr>
          <p:spPr bwMode="auto">
            <a:xfrm>
              <a:off x="6762632" y="2748698"/>
              <a:ext cx="3475453"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纤芯（高折射率的媒体）            </a:t>
              </a:r>
            </a:p>
          </p:txBody>
        </p:sp>
        <p:sp>
          <p:nvSpPr>
            <p:cNvPr id="40" name="AutoShape 120"/>
            <p:cNvSpPr>
              <a:spLocks noChangeArrowheads="1"/>
            </p:cNvSpPr>
            <p:nvPr/>
          </p:nvSpPr>
          <p:spPr bwMode="auto">
            <a:xfrm rot="5400000">
              <a:off x="541256" y="2682089"/>
              <a:ext cx="1885950" cy="1415389"/>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19050">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1" name="AutoShape 121"/>
            <p:cNvSpPr>
              <a:spLocks noChangeArrowheads="1"/>
            </p:cNvSpPr>
            <p:nvPr/>
          </p:nvSpPr>
          <p:spPr bwMode="auto">
            <a:xfrm rot="5400000">
              <a:off x="1828784" y="3062493"/>
              <a:ext cx="901700" cy="708554"/>
            </a:xfrm>
            <a:prstGeom prst="can">
              <a:avLst>
                <a:gd name="adj" fmla="val 27343"/>
              </a:avLst>
            </a:prstGeom>
            <a:solidFill>
              <a:srgbClr val="FFFFFF"/>
            </a:solidFill>
            <a:ln w="19050">
              <a:solidFill>
                <a:srgbClr val="333399"/>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2" name="Text Box 122"/>
            <p:cNvSpPr txBox="1">
              <a:spLocks noChangeArrowheads="1"/>
            </p:cNvSpPr>
            <p:nvPr/>
          </p:nvSpPr>
          <p:spPr bwMode="auto">
            <a:xfrm>
              <a:off x="-387650" y="2465081"/>
              <a:ext cx="852764"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FF"/>
                  </a:solidFill>
                  <a:latin typeface="微软雅黑" pitchFamily="34" charset="-122"/>
                  <a:ea typeface="微软雅黑" pitchFamily="34" charset="-122"/>
                </a:rPr>
                <a:t>包层</a:t>
              </a:r>
            </a:p>
          </p:txBody>
        </p:sp>
        <p:sp>
          <p:nvSpPr>
            <p:cNvPr id="43" name="Line 123"/>
            <p:cNvSpPr>
              <a:spLocks noChangeShapeType="1"/>
            </p:cNvSpPr>
            <p:nvPr/>
          </p:nvSpPr>
          <p:spPr bwMode="auto">
            <a:xfrm>
              <a:off x="362941" y="2720651"/>
              <a:ext cx="1209859" cy="11907"/>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44" name="Text Box 124"/>
            <p:cNvSpPr txBox="1">
              <a:spLocks noChangeArrowheads="1"/>
            </p:cNvSpPr>
            <p:nvPr/>
          </p:nvSpPr>
          <p:spPr bwMode="auto">
            <a:xfrm>
              <a:off x="2048516" y="1857846"/>
              <a:ext cx="1002640"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400" b="1" dirty="0">
                  <a:solidFill>
                    <a:srgbClr val="0000FF"/>
                  </a:solidFill>
                  <a:latin typeface="微软雅黑" pitchFamily="34" charset="-122"/>
                  <a:ea typeface="微软雅黑" pitchFamily="34" charset="-122"/>
                </a:rPr>
                <a:t>纤芯</a:t>
              </a:r>
            </a:p>
          </p:txBody>
        </p:sp>
        <p:sp>
          <p:nvSpPr>
            <p:cNvPr id="45" name="Line 125"/>
            <p:cNvSpPr>
              <a:spLocks noChangeShapeType="1"/>
            </p:cNvSpPr>
            <p:nvPr/>
          </p:nvSpPr>
          <p:spPr bwMode="auto">
            <a:xfrm flipH="1">
              <a:off x="2186765" y="2295996"/>
              <a:ext cx="270008" cy="87471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6" name="Line 96"/>
            <p:cNvSpPr>
              <a:spLocks noChangeShapeType="1"/>
            </p:cNvSpPr>
            <p:nvPr/>
          </p:nvSpPr>
          <p:spPr bwMode="auto">
            <a:xfrm flipV="1">
              <a:off x="3815409" y="2596034"/>
              <a:ext cx="428228" cy="365125"/>
            </a:xfrm>
            <a:prstGeom prst="line">
              <a:avLst/>
            </a:prstGeom>
            <a:noFill/>
            <a:ln w="38100">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55" name="对角圆角矩形 54"/>
          <p:cNvSpPr/>
          <p:nvPr/>
        </p:nvSpPr>
        <p:spPr>
          <a:xfrm>
            <a:off x="556963" y="3366268"/>
            <a:ext cx="8048776" cy="9718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722377" y="3450841"/>
            <a:ext cx="7735823" cy="784830"/>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itchFamily="34" charset="-122"/>
                <a:ea typeface="微软雅黑" pitchFamily="34" charset="-122"/>
              </a:rPr>
              <a:t>当光线从高折射率的媒体射向低折射率的媒体时，其折射角将大于入射角。因此，如果入射角足够大，就会出现全反射，光也就沿着光纤传输下去。</a:t>
            </a:r>
          </a:p>
        </p:txBody>
      </p:sp>
      <p:sp>
        <p:nvSpPr>
          <p:cNvPr id="57" name="矩形 56"/>
          <p:cNvSpPr/>
          <p:nvPr/>
        </p:nvSpPr>
        <p:spPr>
          <a:xfrm>
            <a:off x="659940" y="1254441"/>
            <a:ext cx="2292647" cy="369332"/>
          </a:xfrm>
          <a:prstGeom prst="rect">
            <a:avLst/>
          </a:prstGeom>
        </p:spPr>
        <p:txBody>
          <a:bodyPr wrap="square">
            <a:spAutoFit/>
          </a:bodyPr>
          <a:lstStyle/>
          <a:p>
            <a:pPr algn="ctr"/>
            <a:r>
              <a:rPr lang="zh-CN" altLang="zh-CN" b="1" dirty="0">
                <a:latin typeface="微软雅黑" pitchFamily="34" charset="-122"/>
                <a:ea typeface="微软雅黑" pitchFamily="34" charset="-122"/>
              </a:rPr>
              <a:t>光线在光纤中的折射</a:t>
            </a:r>
            <a:endParaRPr lang="zh-CN" altLang="en-US" b="1" dirty="0">
              <a:latin typeface="微软雅黑" pitchFamily="34" charset="-122"/>
              <a:ea typeface="微软雅黑" pitchFamily="34" charset="-122"/>
            </a:endParaRPr>
          </a:p>
        </p:txBody>
      </p:sp>
    </p:spTree>
    <p:extLst>
      <p:ext uri="{BB962C8B-B14F-4D97-AF65-F5344CB8AC3E}">
        <p14:creationId xmlns:p14="http://schemas.microsoft.com/office/powerpoint/2010/main" val="21188650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AutoShape 5"/>
          <p:cNvSpPr>
            <a:spLocks noChangeArrowheads="1"/>
          </p:cNvSpPr>
          <p:nvPr/>
        </p:nvSpPr>
        <p:spPr bwMode="auto">
          <a:xfrm>
            <a:off x="556963" y="6919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5" name="Rectangle 6"/>
          <p:cNvSpPr>
            <a:spLocks noChangeArrowheads="1"/>
          </p:cNvSpPr>
          <p:nvPr/>
        </p:nvSpPr>
        <p:spPr bwMode="auto">
          <a:xfrm>
            <a:off x="3591338" y="658696"/>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光纤的工作原理</a:t>
            </a:r>
          </a:p>
        </p:txBody>
      </p:sp>
      <p:sp>
        <p:nvSpPr>
          <p:cNvPr id="86" name="圆角矩形 85"/>
          <p:cNvSpPr/>
          <p:nvPr/>
        </p:nvSpPr>
        <p:spPr>
          <a:xfrm>
            <a:off x="556963" y="1124713"/>
            <a:ext cx="8048776" cy="2130552"/>
          </a:xfrm>
          <a:prstGeom prst="roundRect">
            <a:avLst/>
          </a:prstGeom>
          <a:solidFill>
            <a:schemeClr val="bg1"/>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对角圆角矩形 129"/>
          <p:cNvSpPr/>
          <p:nvPr/>
        </p:nvSpPr>
        <p:spPr>
          <a:xfrm>
            <a:off x="556963" y="3366268"/>
            <a:ext cx="8048776" cy="971877"/>
          </a:xfrm>
          <a:prstGeom prst="round2DiagRect">
            <a:avLst/>
          </a:prstGeom>
          <a:solidFill>
            <a:srgbClr val="6666FF"/>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2160916" y="3450841"/>
            <a:ext cx="5166279" cy="784830"/>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itchFamily="34" charset="-122"/>
                <a:ea typeface="微软雅黑" pitchFamily="34" charset="-122"/>
              </a:rPr>
              <a:t>只要从纤芯中射到纤芯表面的光线的入射角大于某个临界角度，就可产生全反射。</a:t>
            </a:r>
          </a:p>
        </p:txBody>
      </p:sp>
      <p:sp>
        <p:nvSpPr>
          <p:cNvPr id="132" name="矩形 131"/>
          <p:cNvSpPr/>
          <p:nvPr/>
        </p:nvSpPr>
        <p:spPr>
          <a:xfrm>
            <a:off x="6082332" y="1254441"/>
            <a:ext cx="2292647" cy="369332"/>
          </a:xfrm>
          <a:prstGeom prst="rect">
            <a:avLst/>
          </a:prstGeom>
        </p:spPr>
        <p:txBody>
          <a:bodyPr wrap="square">
            <a:spAutoFit/>
          </a:bodyPr>
          <a:lstStyle/>
          <a:p>
            <a:pPr algn="ctr"/>
            <a:r>
              <a:rPr lang="zh-CN" altLang="en-US" b="1" dirty="0">
                <a:latin typeface="微软雅黑" pitchFamily="34" charset="-122"/>
                <a:ea typeface="微软雅黑" pitchFamily="34" charset="-122"/>
              </a:rPr>
              <a:t>光波在纤芯中的传播</a:t>
            </a:r>
          </a:p>
        </p:txBody>
      </p:sp>
      <p:grpSp>
        <p:nvGrpSpPr>
          <p:cNvPr id="167" name="组合 166"/>
          <p:cNvGrpSpPr/>
          <p:nvPr/>
        </p:nvGrpSpPr>
        <p:grpSpPr>
          <a:xfrm>
            <a:off x="1081518" y="1232184"/>
            <a:ext cx="7086690" cy="1880808"/>
            <a:chOff x="1299015" y="2482915"/>
            <a:chExt cx="7086690" cy="1880808"/>
          </a:xfrm>
        </p:grpSpPr>
        <p:sp>
          <p:nvSpPr>
            <p:cNvPr id="168" name="Rectangle 3"/>
            <p:cNvSpPr>
              <a:spLocks noChangeArrowheads="1"/>
            </p:cNvSpPr>
            <p:nvPr/>
          </p:nvSpPr>
          <p:spPr bwMode="auto">
            <a:xfrm>
              <a:off x="2884091" y="3170239"/>
              <a:ext cx="5298678" cy="244475"/>
            </a:xfrm>
            <a:prstGeom prst="rect">
              <a:avLst/>
            </a:prstGeom>
            <a:solidFill>
              <a:srgbClr val="00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69"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70" name="Rectangle 5"/>
            <p:cNvSpPr>
              <a:spLocks noChangeArrowheads="1"/>
            </p:cNvSpPr>
            <p:nvPr/>
          </p:nvSpPr>
          <p:spPr bwMode="auto">
            <a:xfrm>
              <a:off x="2884091" y="3759201"/>
              <a:ext cx="5298678" cy="246063"/>
            </a:xfrm>
            <a:prstGeom prst="rect">
              <a:avLst/>
            </a:prstGeom>
            <a:solidFill>
              <a:srgbClr val="00FFCC"/>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71" name="AutoShape 6"/>
            <p:cNvSpPr>
              <a:spLocks noChangeArrowheads="1"/>
            </p:cNvSpPr>
            <p:nvPr/>
          </p:nvSpPr>
          <p:spPr bwMode="auto">
            <a:xfrm rot="5400000">
              <a:off x="1524133" y="3116528"/>
              <a:ext cx="835025" cy="942446"/>
            </a:xfrm>
            <a:prstGeom prst="can">
              <a:avLst>
                <a:gd name="adj" fmla="val 26046"/>
              </a:avLst>
            </a:prstGeom>
            <a:gradFill rotWithShape="1">
              <a:gsLst>
                <a:gs pos="0">
                  <a:schemeClr val="accent5">
                    <a:lumMod val="50000"/>
                  </a:schemeClr>
                </a:gs>
                <a:gs pos="50000">
                  <a:srgbClr val="00FFCC"/>
                </a:gs>
                <a:gs pos="100000">
                  <a:schemeClr val="accent5">
                    <a:lumMod val="50000"/>
                  </a:schemeClr>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172"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173" name="Group 8"/>
            <p:cNvGrpSpPr>
              <a:grpSpLocks/>
            </p:cNvGrpSpPr>
            <p:nvPr/>
          </p:nvGrpSpPr>
          <p:grpSpPr bwMode="auto">
            <a:xfrm>
              <a:off x="2884091" y="3170239"/>
              <a:ext cx="5298678" cy="835025"/>
              <a:chOff x="912" y="912"/>
              <a:chExt cx="4608" cy="816"/>
            </a:xfrm>
          </p:grpSpPr>
          <p:sp>
            <p:nvSpPr>
              <p:cNvPr id="180" name="Line 9"/>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81" name="Line 10"/>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82" name="Line 11"/>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83" name="Line 12"/>
              <p:cNvSpPr>
                <a:spLocks noChangeShapeType="1"/>
              </p:cNvSpPr>
              <p:nvPr/>
            </p:nvSpPr>
            <p:spPr bwMode="auto">
              <a:xfrm>
                <a:off x="912" y="1728"/>
                <a:ext cx="4608" cy="0"/>
              </a:xfrm>
              <a:prstGeom prst="line">
                <a:avLst/>
              </a:prstGeom>
              <a:noFill/>
              <a:ln w="12700">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174" name="Line 13"/>
            <p:cNvSpPr>
              <a:spLocks noChangeShapeType="1"/>
            </p:cNvSpPr>
            <p:nvPr/>
          </p:nvSpPr>
          <p:spPr bwMode="auto">
            <a:xfrm>
              <a:off x="2777465" y="3584576"/>
              <a:ext cx="5608240" cy="3175"/>
            </a:xfrm>
            <a:prstGeom prst="line">
              <a:avLst/>
            </a:prstGeom>
            <a:noFill/>
            <a:ln w="19050">
              <a:solidFill>
                <a:srgbClr val="333399"/>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75" name="Text Box 14"/>
            <p:cNvSpPr txBox="1">
              <a:spLocks noChangeArrowheads="1"/>
            </p:cNvSpPr>
            <p:nvPr/>
          </p:nvSpPr>
          <p:spPr bwMode="auto">
            <a:xfrm>
              <a:off x="2217733"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高折射率</a:t>
              </a:r>
            </a:p>
            <a:p>
              <a:pPr algn="ctr"/>
              <a:r>
                <a:rPr kumimoji="1" lang="en-US" altLang="zh-CN" sz="1400" b="1" dirty="0">
                  <a:solidFill>
                    <a:srgbClr val="0000FF"/>
                  </a:solidFill>
                  <a:latin typeface="微软雅黑" pitchFamily="34" charset="-122"/>
                  <a:ea typeface="微软雅黑" pitchFamily="34" charset="-122"/>
                </a:rPr>
                <a:t>(</a:t>
              </a:r>
              <a:r>
                <a:rPr kumimoji="1" lang="zh-CN" altLang="en-US" sz="1400" b="1" dirty="0">
                  <a:solidFill>
                    <a:srgbClr val="0000FF"/>
                  </a:solidFill>
                  <a:latin typeface="微软雅黑" pitchFamily="34" charset="-122"/>
                  <a:ea typeface="微软雅黑" pitchFamily="34" charset="-122"/>
                </a:rPr>
                <a:t>纤芯</a:t>
              </a:r>
              <a:r>
                <a:rPr kumimoji="1" lang="en-US" altLang="zh-CN" sz="1400" b="1" dirty="0">
                  <a:solidFill>
                    <a:srgbClr val="0000FF"/>
                  </a:solidFill>
                  <a:latin typeface="微软雅黑" pitchFamily="34" charset="-122"/>
                  <a:ea typeface="微软雅黑" pitchFamily="34" charset="-122"/>
                </a:rPr>
                <a:t>)</a:t>
              </a:r>
            </a:p>
          </p:txBody>
        </p:sp>
        <p:sp>
          <p:nvSpPr>
            <p:cNvPr id="176" name="Text Box 15"/>
            <p:cNvSpPr txBox="1">
              <a:spLocks noChangeArrowheads="1"/>
            </p:cNvSpPr>
            <p:nvPr/>
          </p:nvSpPr>
          <p:spPr bwMode="auto">
            <a:xfrm>
              <a:off x="1299015"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低折射率</a:t>
              </a:r>
            </a:p>
            <a:p>
              <a:pPr algn="ctr"/>
              <a:r>
                <a:rPr kumimoji="1" lang="en-US" altLang="zh-CN" sz="1400" b="1" dirty="0">
                  <a:solidFill>
                    <a:srgbClr val="0000FF"/>
                  </a:solidFill>
                  <a:latin typeface="微软雅黑" pitchFamily="34" charset="-122"/>
                  <a:ea typeface="微软雅黑" pitchFamily="34" charset="-122"/>
                </a:rPr>
                <a:t>(</a:t>
              </a:r>
              <a:r>
                <a:rPr kumimoji="1" lang="zh-CN" altLang="en-US" sz="1400" b="1" dirty="0">
                  <a:solidFill>
                    <a:srgbClr val="0000FF"/>
                  </a:solidFill>
                  <a:latin typeface="微软雅黑" pitchFamily="34" charset="-122"/>
                  <a:ea typeface="微软雅黑" pitchFamily="34" charset="-122"/>
                </a:rPr>
                <a:t>包层</a:t>
              </a:r>
              <a:r>
                <a:rPr kumimoji="1" lang="en-US" altLang="zh-CN" sz="1400" b="1" dirty="0">
                  <a:solidFill>
                    <a:srgbClr val="0000FF"/>
                  </a:solidFill>
                  <a:latin typeface="微软雅黑" pitchFamily="34" charset="-122"/>
                  <a:ea typeface="微软雅黑" pitchFamily="34" charset="-122"/>
                </a:rPr>
                <a:t>)</a:t>
              </a:r>
            </a:p>
          </p:txBody>
        </p:sp>
        <p:sp>
          <p:nvSpPr>
            <p:cNvPr id="177" name="Line 16"/>
            <p:cNvSpPr>
              <a:spLocks noChangeShapeType="1"/>
            </p:cNvSpPr>
            <p:nvPr/>
          </p:nvSpPr>
          <p:spPr bwMode="auto">
            <a:xfrm flipH="1">
              <a:off x="2529814" y="3006135"/>
              <a:ext cx="139324" cy="408578"/>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78" name="Line 17"/>
            <p:cNvSpPr>
              <a:spLocks noChangeShapeType="1"/>
            </p:cNvSpPr>
            <p:nvPr/>
          </p:nvSpPr>
          <p:spPr bwMode="auto">
            <a:xfrm>
              <a:off x="1730971" y="3006134"/>
              <a:ext cx="0" cy="164103"/>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179" name="Text Box 18"/>
            <p:cNvSpPr txBox="1">
              <a:spLocks noChangeArrowheads="1"/>
            </p:cNvSpPr>
            <p:nvPr/>
          </p:nvSpPr>
          <p:spPr bwMode="auto">
            <a:xfrm>
              <a:off x="3542252" y="4025169"/>
              <a:ext cx="38779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solidFill>
                    <a:srgbClr val="CC00CC"/>
                  </a:solidFill>
                  <a:latin typeface="微软雅黑" pitchFamily="34" charset="-122"/>
                  <a:ea typeface="微软雅黑" pitchFamily="34" charset="-122"/>
                </a:rPr>
                <a:t>光线在纤芯中传输的方式是不断地全反射</a:t>
              </a:r>
            </a:p>
          </p:txBody>
        </p:sp>
      </p:grpSp>
      <p:sp>
        <p:nvSpPr>
          <p:cNvPr id="184" name="Freeform 19"/>
          <p:cNvSpPr>
            <a:spLocks/>
          </p:cNvSpPr>
          <p:nvPr/>
        </p:nvSpPr>
        <p:spPr bwMode="auto">
          <a:xfrm>
            <a:off x="2695830" y="2165104"/>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FF"/>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Tree>
    <p:extLst>
      <p:ext uri="{BB962C8B-B14F-4D97-AF65-F5344CB8AC3E}">
        <p14:creationId xmlns:p14="http://schemas.microsoft.com/office/powerpoint/2010/main" val="259780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184"/>
                                        </p:tgtEl>
                                        <p:attrNameLst>
                                          <p:attrName>style.visibility</p:attrName>
                                        </p:attrNameLst>
                                      </p:cBhvr>
                                      <p:to>
                                        <p:strVal val="visible"/>
                                      </p:to>
                                    </p:set>
                                    <p:animEffect transition="in" filter="wipe(left)">
                                      <p:cBhvr>
                                        <p:cTn id="7" dur="2000"/>
                                        <p:tgtEl>
                                          <p:spTgt spid="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7523" y="501445"/>
            <a:ext cx="6325062" cy="429024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387865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56963" y="84735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58" y="81414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多模光纤与单模光纤</a:t>
            </a:r>
          </a:p>
        </p:txBody>
      </p:sp>
      <p:sp>
        <p:nvSpPr>
          <p:cNvPr id="4" name="Rectangle 68"/>
          <p:cNvSpPr>
            <a:spLocks noChangeArrowheads="1"/>
          </p:cNvSpPr>
          <p:nvPr/>
        </p:nvSpPr>
        <p:spPr bwMode="auto">
          <a:xfrm>
            <a:off x="556962" y="1201310"/>
            <a:ext cx="8120694"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多模光纤</a:t>
            </a:r>
            <a:r>
              <a:rPr lang="zh-CN" altLang="en-US" sz="2000" b="1" dirty="0">
                <a:latin typeface="微软雅黑" pitchFamily="34" charset="-122"/>
                <a:ea typeface="微软雅黑" pitchFamily="34" charset="-122"/>
              </a:rPr>
              <a:t> </a:t>
            </a:r>
          </a:p>
          <a:p>
            <a:pPr marL="265113" eaLnBrk="0" hangingPunct="0">
              <a:lnSpc>
                <a:spcPts val="3300"/>
              </a:lnSpc>
              <a:buClr>
                <a:srgbClr val="0070C0"/>
              </a:buClr>
            </a:pPr>
            <a:r>
              <a:rPr lang="zh-CN" altLang="en-US" sz="2000" b="1" dirty="0">
                <a:latin typeface="微软雅黑" pitchFamily="34" charset="-122"/>
                <a:ea typeface="微软雅黑" pitchFamily="34" charset="-122"/>
              </a:rPr>
              <a:t>可以存在多条不同角度入射的光线在一条光纤中传输。这种光纤就称为</a:t>
            </a:r>
            <a:r>
              <a:rPr lang="zh-CN" altLang="en-US" sz="2000" b="1" dirty="0">
                <a:solidFill>
                  <a:srgbClr val="0000FF"/>
                </a:solidFill>
                <a:latin typeface="微软雅黑" pitchFamily="34" charset="-122"/>
                <a:ea typeface="微软雅黑" pitchFamily="34" charset="-122"/>
              </a:rPr>
              <a:t>多模光纤</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单模光纤</a:t>
            </a:r>
          </a:p>
          <a:p>
            <a:pPr marL="265113" eaLnBrk="0" hangingPunct="0">
              <a:lnSpc>
                <a:spcPts val="3300"/>
              </a:lnSpc>
              <a:buClr>
                <a:srgbClr val="0070C0"/>
              </a:buClr>
            </a:pPr>
            <a:r>
              <a:rPr lang="zh-CN" altLang="en-US" sz="2000" b="1" dirty="0">
                <a:latin typeface="微软雅黑" pitchFamily="34" charset="-122"/>
                <a:ea typeface="微软雅黑" pitchFamily="34" charset="-122"/>
              </a:rPr>
              <a:t>若光纤的直径减小到只有一个光的波长，则光纤就像一根波导那样，它可使光线一直向前传播，而不会产生多次反射。这样的光纤称为</a:t>
            </a:r>
            <a:r>
              <a:rPr lang="zh-CN" altLang="en-US" sz="2000" b="1" dirty="0">
                <a:solidFill>
                  <a:srgbClr val="0000FF"/>
                </a:solidFill>
                <a:latin typeface="微软雅黑" pitchFamily="34" charset="-122"/>
                <a:ea typeface="微软雅黑" pitchFamily="34" charset="-122"/>
              </a:rPr>
              <a:t>单模光纤</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66619299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207008"/>
            <a:ext cx="8048776"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Rectangle 31"/>
          <p:cNvSpPr>
            <a:spLocks noChangeArrowheads="1"/>
          </p:cNvSpPr>
          <p:nvPr/>
        </p:nvSpPr>
        <p:spPr bwMode="auto">
          <a:xfrm>
            <a:off x="2277820" y="1812417"/>
            <a:ext cx="4648822" cy="560242"/>
          </a:xfrm>
          <a:prstGeom prst="rect">
            <a:avLst/>
          </a:prstGeom>
          <a:solidFill>
            <a:schemeClr val="bg1"/>
          </a:solidFill>
          <a:ln>
            <a:noFill/>
          </a:ln>
          <a:effec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 name="AutoShape 5"/>
          <p:cNvSpPr>
            <a:spLocks noChangeArrowheads="1"/>
          </p:cNvSpPr>
          <p:nvPr/>
        </p:nvSpPr>
        <p:spPr bwMode="auto">
          <a:xfrm>
            <a:off x="556963" y="69190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334857" y="658696"/>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zh-CN" sz="2000" b="1" dirty="0">
                <a:solidFill>
                  <a:schemeClr val="bg1"/>
                </a:solidFill>
                <a:latin typeface="微软雅黑" pitchFamily="34" charset="-122"/>
                <a:ea typeface="微软雅黑" pitchFamily="34" charset="-122"/>
              </a:rPr>
              <a:t>多模光纤和单模光纤</a:t>
            </a:r>
            <a:endParaRPr lang="zh-CN" altLang="en-US" sz="2000" b="1" dirty="0">
              <a:solidFill>
                <a:schemeClr val="bg1"/>
              </a:solidFill>
              <a:latin typeface="微软雅黑" pitchFamily="34" charset="-122"/>
              <a:ea typeface="微软雅黑" pitchFamily="34" charset="-122"/>
            </a:endParaRPr>
          </a:p>
        </p:txBody>
      </p:sp>
      <p:sp>
        <p:nvSpPr>
          <p:cNvPr id="53" name="Rectangle 31"/>
          <p:cNvSpPr>
            <a:spLocks noChangeArrowheads="1"/>
          </p:cNvSpPr>
          <p:nvPr/>
        </p:nvSpPr>
        <p:spPr bwMode="auto">
          <a:xfrm>
            <a:off x="2264907" y="1706123"/>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4" name="Rectangle 32"/>
          <p:cNvSpPr>
            <a:spLocks noChangeArrowheads="1"/>
          </p:cNvSpPr>
          <p:nvPr/>
        </p:nvSpPr>
        <p:spPr bwMode="auto">
          <a:xfrm>
            <a:off x="2275668" y="2277290"/>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55" name="Group 33"/>
          <p:cNvGrpSpPr>
            <a:grpSpLocks/>
          </p:cNvGrpSpPr>
          <p:nvPr/>
        </p:nvGrpSpPr>
        <p:grpSpPr bwMode="auto">
          <a:xfrm>
            <a:off x="2275668" y="1705130"/>
            <a:ext cx="4648822" cy="810561"/>
            <a:chOff x="912" y="912"/>
            <a:chExt cx="4608" cy="816"/>
          </a:xfrm>
        </p:grpSpPr>
        <p:sp>
          <p:nvSpPr>
            <p:cNvPr id="56" name="Line 34"/>
            <p:cNvSpPr>
              <a:spLocks noChangeShapeType="1"/>
            </p:cNvSpPr>
            <p:nvPr/>
          </p:nvSpPr>
          <p:spPr bwMode="auto">
            <a:xfrm>
              <a:off x="912" y="91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57" name="Line 35"/>
            <p:cNvSpPr>
              <a:spLocks noChangeShapeType="1"/>
            </p:cNvSpPr>
            <p:nvPr/>
          </p:nvSpPr>
          <p:spPr bwMode="auto">
            <a:xfrm>
              <a:off x="912" y="1152"/>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58" name="Line 36"/>
            <p:cNvSpPr>
              <a:spLocks noChangeShapeType="1"/>
            </p:cNvSpPr>
            <p:nvPr/>
          </p:nvSpPr>
          <p:spPr bwMode="auto">
            <a:xfrm>
              <a:off x="912" y="148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59" name="Line 37"/>
            <p:cNvSpPr>
              <a:spLocks noChangeShapeType="1"/>
            </p:cNvSpPr>
            <p:nvPr/>
          </p:nvSpPr>
          <p:spPr bwMode="auto">
            <a:xfrm>
              <a:off x="912" y="1728"/>
              <a:ext cx="4608"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60" name="Line 38"/>
          <p:cNvSpPr>
            <a:spLocks noChangeShapeType="1"/>
          </p:cNvSpPr>
          <p:nvPr/>
        </p:nvSpPr>
        <p:spPr bwMode="auto">
          <a:xfrm>
            <a:off x="2183122" y="2107430"/>
            <a:ext cx="4816697" cy="2980"/>
          </a:xfrm>
          <a:prstGeom prst="line">
            <a:avLst/>
          </a:prstGeom>
          <a:noFill/>
          <a:ln w="19050">
            <a:solidFill>
              <a:schemeClr val="tx1"/>
            </a:solidFill>
            <a:prstDash val="lgDash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nvGrpSpPr>
          <p:cNvPr id="61" name="Group 39"/>
          <p:cNvGrpSpPr>
            <a:grpSpLocks/>
          </p:cNvGrpSpPr>
          <p:nvPr/>
        </p:nvGrpSpPr>
        <p:grpSpPr bwMode="auto">
          <a:xfrm>
            <a:off x="1476116" y="1478654"/>
            <a:ext cx="6280213" cy="894005"/>
            <a:chOff x="15" y="1206"/>
            <a:chExt cx="5836" cy="900"/>
          </a:xfrm>
        </p:grpSpPr>
        <p:grpSp>
          <p:nvGrpSpPr>
            <p:cNvPr id="62" name="Group 40"/>
            <p:cNvGrpSpPr>
              <a:grpSpLocks/>
            </p:cNvGrpSpPr>
            <p:nvPr/>
          </p:nvGrpSpPr>
          <p:grpSpPr bwMode="auto">
            <a:xfrm>
              <a:off x="15" y="1232"/>
              <a:ext cx="839" cy="874"/>
              <a:chOff x="15" y="1232"/>
              <a:chExt cx="839" cy="874"/>
            </a:xfrm>
          </p:grpSpPr>
          <p:sp>
            <p:nvSpPr>
              <p:cNvPr id="68"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9" name="Line 42"/>
              <p:cNvSpPr>
                <a:spLocks noChangeShapeType="1"/>
              </p:cNvSpPr>
              <p:nvPr/>
            </p:nvSpPr>
            <p:spPr bwMode="auto">
              <a:xfrm>
                <a:off x="417" y="1578"/>
                <a:ext cx="0" cy="528"/>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70" name="Freeform 43"/>
              <p:cNvSpPr>
                <a:spLocks/>
              </p:cNvSpPr>
              <p:nvPr/>
            </p:nvSpPr>
            <p:spPr bwMode="auto">
              <a:xfrm>
                <a:off x="177" y="158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71" name="Text Box 44"/>
              <p:cNvSpPr txBox="1">
                <a:spLocks noChangeArrowheads="1"/>
              </p:cNvSpPr>
              <p:nvPr/>
            </p:nvSpPr>
            <p:spPr bwMode="auto">
              <a:xfrm>
                <a:off x="15" y="1232"/>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itchFamily="34" charset="-122"/>
                    <a:ea typeface="微软雅黑" pitchFamily="34" charset="-122"/>
                  </a:rPr>
                  <a:t>输入脉冲</a:t>
                </a:r>
              </a:p>
            </p:txBody>
          </p:sp>
        </p:grpSp>
        <p:grpSp>
          <p:nvGrpSpPr>
            <p:cNvPr id="63" name="Group 45"/>
            <p:cNvGrpSpPr>
              <a:grpSpLocks/>
            </p:cNvGrpSpPr>
            <p:nvPr/>
          </p:nvGrpSpPr>
          <p:grpSpPr bwMode="auto">
            <a:xfrm>
              <a:off x="5012" y="1206"/>
              <a:ext cx="839" cy="900"/>
              <a:chOff x="5012" y="1206"/>
              <a:chExt cx="839" cy="900"/>
            </a:xfrm>
          </p:grpSpPr>
          <p:sp>
            <p:nvSpPr>
              <p:cNvPr id="64"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5" name="Line 47"/>
              <p:cNvSpPr>
                <a:spLocks noChangeShapeType="1"/>
              </p:cNvSpPr>
              <p:nvPr/>
            </p:nvSpPr>
            <p:spPr bwMode="auto">
              <a:xfrm>
                <a:off x="5348" y="1578"/>
                <a:ext cx="0" cy="528"/>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66" name="Freeform 48"/>
              <p:cNvSpPr>
                <a:spLocks/>
              </p:cNvSpPr>
              <p:nvPr/>
            </p:nvSpPr>
            <p:spPr bwMode="auto">
              <a:xfrm>
                <a:off x="5108" y="1726"/>
                <a:ext cx="480" cy="222"/>
              </a:xfrm>
              <a:custGeom>
                <a:avLst/>
                <a:gdLst>
                  <a:gd name="T0" fmla="*/ 0 w 678"/>
                  <a:gd name="T1" fmla="*/ 280 h 283"/>
                  <a:gd name="T2" fmla="*/ 87 w 678"/>
                  <a:gd name="T3" fmla="*/ 244 h 283"/>
                  <a:gd name="T4" fmla="*/ 150 w 678"/>
                  <a:gd name="T5" fmla="*/ 193 h 283"/>
                  <a:gd name="T6" fmla="*/ 201 w 678"/>
                  <a:gd name="T7" fmla="*/ 130 h 283"/>
                  <a:gd name="T8" fmla="*/ 258 w 678"/>
                  <a:gd name="T9" fmla="*/ 43 h 283"/>
                  <a:gd name="T10" fmla="*/ 339 w 678"/>
                  <a:gd name="T11" fmla="*/ 1 h 283"/>
                  <a:gd name="T12" fmla="*/ 426 w 678"/>
                  <a:gd name="T13" fmla="*/ 37 h 283"/>
                  <a:gd name="T14" fmla="*/ 492 w 678"/>
                  <a:gd name="T15" fmla="*/ 139 h 283"/>
                  <a:gd name="T16" fmla="*/ 528 w 678"/>
                  <a:gd name="T17" fmla="*/ 190 h 283"/>
                  <a:gd name="T18" fmla="*/ 591 w 678"/>
                  <a:gd name="T19" fmla="*/ 238 h 283"/>
                  <a:gd name="T20" fmla="*/ 678 w 678"/>
                  <a:gd name="T21"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67" name="Text Box 49"/>
              <p:cNvSpPr txBox="1">
                <a:spLocks noChangeArrowheads="1"/>
              </p:cNvSpPr>
              <p:nvPr/>
            </p:nvSpPr>
            <p:spPr bwMode="auto">
              <a:xfrm>
                <a:off x="5012" y="1206"/>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itchFamily="34" charset="-122"/>
                    <a:ea typeface="微软雅黑" pitchFamily="34" charset="-122"/>
                  </a:rPr>
                  <a:t>输出脉冲</a:t>
                </a:r>
              </a:p>
            </p:txBody>
          </p:sp>
        </p:grpSp>
      </p:grpSp>
      <p:grpSp>
        <p:nvGrpSpPr>
          <p:cNvPr id="80" name="组合 79"/>
          <p:cNvGrpSpPr/>
          <p:nvPr/>
        </p:nvGrpSpPr>
        <p:grpSpPr>
          <a:xfrm>
            <a:off x="2264907" y="1938563"/>
            <a:ext cx="4657432" cy="333760"/>
            <a:chOff x="2264907" y="1874555"/>
            <a:chExt cx="4657432" cy="333760"/>
          </a:xfrm>
        </p:grpSpPr>
        <p:sp>
          <p:nvSpPr>
            <p:cNvPr id="52" name="Freeform 30"/>
            <p:cNvSpPr>
              <a:spLocks/>
            </p:cNvSpPr>
            <p:nvPr/>
          </p:nvSpPr>
          <p:spPr bwMode="auto">
            <a:xfrm>
              <a:off x="2338083" y="1874555"/>
              <a:ext cx="4584256" cy="333760"/>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Lst>
              <a:ahLst/>
              <a:cxnLst>
                <a:cxn ang="0">
                  <a:pos x="T0" y="T1"/>
                </a:cxn>
                <a:cxn ang="0">
                  <a:pos x="T2" y="T3"/>
                </a:cxn>
                <a:cxn ang="0">
                  <a:pos x="T4" y="T5"/>
                </a:cxn>
                <a:cxn ang="0">
                  <a:pos x="T6" y="T7"/>
                </a:cxn>
                <a:cxn ang="0">
                  <a:pos x="T8" y="T9"/>
                </a:cxn>
              </a:cxnLst>
              <a:rect l="0" t="0" r="r" b="b"/>
              <a:pathLst>
                <a:path w="4260" h="336">
                  <a:moveTo>
                    <a:pt x="0" y="150"/>
                  </a:moveTo>
                  <a:lnTo>
                    <a:pt x="666" y="0"/>
                  </a:lnTo>
                  <a:lnTo>
                    <a:pt x="2310" y="336"/>
                  </a:lnTo>
                  <a:lnTo>
                    <a:pt x="3936" y="0"/>
                  </a:lnTo>
                  <a:lnTo>
                    <a:pt x="4260" y="72"/>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73" name="Freeform 51"/>
            <p:cNvSpPr>
              <a:spLocks/>
            </p:cNvSpPr>
            <p:nvPr/>
          </p:nvSpPr>
          <p:spPr bwMode="auto">
            <a:xfrm>
              <a:off x="2264907" y="1874556"/>
              <a:ext cx="4644518" cy="327800"/>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Lst>
              <a:ahLst/>
              <a:cxnLst>
                <a:cxn ang="0">
                  <a:pos x="T0" y="T1"/>
                </a:cxn>
                <a:cxn ang="0">
                  <a:pos x="T2" y="T3"/>
                </a:cxn>
                <a:cxn ang="0">
                  <a:pos x="T4" y="T5"/>
                </a:cxn>
                <a:cxn ang="0">
                  <a:pos x="T6" y="T7"/>
                </a:cxn>
                <a:cxn ang="0">
                  <a:pos x="T8" y="T9"/>
                </a:cxn>
                <a:cxn ang="0">
                  <a:pos x="T10" y="T11"/>
                </a:cxn>
              </a:cxnLst>
              <a:rect l="0" t="0" r="r" b="b"/>
              <a:pathLst>
                <a:path w="4316" h="330">
                  <a:moveTo>
                    <a:pt x="0" y="128"/>
                  </a:moveTo>
                  <a:lnTo>
                    <a:pt x="434" y="0"/>
                  </a:lnTo>
                  <a:lnTo>
                    <a:pt x="1586" y="330"/>
                  </a:lnTo>
                  <a:lnTo>
                    <a:pt x="2738" y="0"/>
                  </a:lnTo>
                  <a:lnTo>
                    <a:pt x="3944" y="330"/>
                  </a:lnTo>
                  <a:lnTo>
                    <a:pt x="4316" y="204"/>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74" name="Text Box 52"/>
          <p:cNvSpPr txBox="1">
            <a:spLocks noChangeArrowheads="1"/>
          </p:cNvSpPr>
          <p:nvPr/>
        </p:nvSpPr>
        <p:spPr bwMode="auto">
          <a:xfrm>
            <a:off x="4113645" y="138634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itchFamily="34" charset="-122"/>
                <a:ea typeface="微软雅黑" pitchFamily="34" charset="-122"/>
              </a:rPr>
              <a:t>多模光纤</a:t>
            </a:r>
          </a:p>
        </p:txBody>
      </p:sp>
      <p:sp>
        <p:nvSpPr>
          <p:cNvPr id="78" name="矩形 77"/>
          <p:cNvSpPr/>
          <p:nvPr/>
        </p:nvSpPr>
        <p:spPr>
          <a:xfrm>
            <a:off x="2689904" y="3908220"/>
            <a:ext cx="3920748" cy="369332"/>
          </a:xfrm>
          <a:prstGeom prst="rect">
            <a:avLst/>
          </a:prstGeom>
        </p:spPr>
        <p:txBody>
          <a:bodyPr wrap="square">
            <a:spAutoFit/>
          </a:bodyPr>
          <a:lstStyle/>
          <a:p>
            <a:pPr algn="ctr"/>
            <a:r>
              <a:rPr lang="zh-CN" altLang="zh-CN" b="1" dirty="0">
                <a:latin typeface="微软雅黑" pitchFamily="34" charset="-122"/>
                <a:ea typeface="微软雅黑" pitchFamily="34" charset="-122"/>
              </a:rPr>
              <a:t>多模光纤</a:t>
            </a:r>
            <a:r>
              <a:rPr lang="en-US" altLang="zh-CN" b="1" dirty="0">
                <a:latin typeface="微软雅黑" pitchFamily="34" charset="-122"/>
                <a:ea typeface="微软雅黑" pitchFamily="34" charset="-122"/>
              </a:rPr>
              <a:t> (a) </a:t>
            </a:r>
            <a:r>
              <a:rPr lang="zh-CN" altLang="zh-CN" b="1" dirty="0">
                <a:latin typeface="微软雅黑" pitchFamily="34" charset="-122"/>
                <a:ea typeface="微软雅黑" pitchFamily="34" charset="-122"/>
              </a:rPr>
              <a:t>和</a:t>
            </a:r>
            <a:r>
              <a:rPr lang="en-US" altLang="zh-CN" b="1" dirty="0">
                <a:latin typeface="微软雅黑" pitchFamily="34" charset="-122"/>
                <a:ea typeface="微软雅黑" pitchFamily="34" charset="-122"/>
              </a:rPr>
              <a:t> </a:t>
            </a:r>
            <a:r>
              <a:rPr lang="zh-CN" altLang="zh-CN" b="1" dirty="0">
                <a:latin typeface="微软雅黑" pitchFamily="34" charset="-122"/>
                <a:ea typeface="微软雅黑" pitchFamily="34" charset="-122"/>
              </a:rPr>
              <a:t>单模光纤</a:t>
            </a:r>
            <a:r>
              <a:rPr lang="en-US" altLang="zh-CN" b="1" dirty="0">
                <a:latin typeface="微软雅黑" pitchFamily="34" charset="-122"/>
                <a:ea typeface="微软雅黑" pitchFamily="34" charset="-122"/>
              </a:rPr>
              <a:t> (b) </a:t>
            </a:r>
            <a:r>
              <a:rPr lang="zh-CN" altLang="zh-CN" b="1" dirty="0">
                <a:latin typeface="微软雅黑" pitchFamily="34" charset="-122"/>
                <a:ea typeface="微软雅黑" pitchFamily="34" charset="-122"/>
              </a:rPr>
              <a:t>的比较</a:t>
            </a:r>
            <a:endParaRPr lang="zh-CN" altLang="en-US" b="1" dirty="0">
              <a:latin typeface="微软雅黑" pitchFamily="34" charset="-122"/>
              <a:ea typeface="微软雅黑" pitchFamily="34" charset="-122"/>
            </a:endParaRPr>
          </a:p>
        </p:txBody>
      </p:sp>
      <p:grpSp>
        <p:nvGrpSpPr>
          <p:cNvPr id="87" name="组合 86"/>
          <p:cNvGrpSpPr/>
          <p:nvPr/>
        </p:nvGrpSpPr>
        <p:grpSpPr>
          <a:xfrm>
            <a:off x="1476115" y="2784895"/>
            <a:ext cx="6280213" cy="921818"/>
            <a:chOff x="1476115" y="2720887"/>
            <a:chExt cx="6280213" cy="921818"/>
          </a:xfrm>
        </p:grpSpPr>
        <p:grpSp>
          <p:nvGrpSpPr>
            <p:cNvPr id="25" name="Group 2"/>
            <p:cNvGrpSpPr>
              <a:grpSpLocks/>
            </p:cNvGrpSpPr>
            <p:nvPr/>
          </p:nvGrpSpPr>
          <p:grpSpPr bwMode="auto">
            <a:xfrm>
              <a:off x="1476115" y="2720887"/>
              <a:ext cx="6280213" cy="921818"/>
              <a:chOff x="15" y="2758"/>
              <a:chExt cx="5836" cy="928"/>
            </a:xfrm>
          </p:grpSpPr>
          <p:grpSp>
            <p:nvGrpSpPr>
              <p:cNvPr id="26" name="Group 3"/>
              <p:cNvGrpSpPr>
                <a:grpSpLocks/>
              </p:cNvGrpSpPr>
              <p:nvPr/>
            </p:nvGrpSpPr>
            <p:grpSpPr bwMode="auto">
              <a:xfrm>
                <a:off x="768" y="3158"/>
                <a:ext cx="4320" cy="528"/>
                <a:chOff x="768" y="3072"/>
                <a:chExt cx="4320" cy="528"/>
              </a:xfrm>
            </p:grpSpPr>
            <p:sp>
              <p:nvSpPr>
                <p:cNvPr id="43" name="Rectangle 4"/>
                <p:cNvSpPr>
                  <a:spLocks noChangeArrowheads="1"/>
                </p:cNvSpPr>
                <p:nvPr/>
              </p:nvSpPr>
              <p:spPr bwMode="auto">
                <a:xfrm>
                  <a:off x="768" y="3168"/>
                  <a:ext cx="432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4" name="Group 5"/>
                <p:cNvGrpSpPr>
                  <a:grpSpLocks/>
                </p:cNvGrpSpPr>
                <p:nvPr/>
              </p:nvGrpSpPr>
              <p:grpSpPr bwMode="auto">
                <a:xfrm>
                  <a:off x="768" y="3072"/>
                  <a:ext cx="4320" cy="528"/>
                  <a:chOff x="768" y="3072"/>
                  <a:chExt cx="4320" cy="528"/>
                </a:xfrm>
              </p:grpSpPr>
              <p:sp>
                <p:nvSpPr>
                  <p:cNvPr id="45" name="Rectangle 6"/>
                  <p:cNvSpPr>
                    <a:spLocks noChangeArrowheads="1"/>
                  </p:cNvSpPr>
                  <p:nvPr/>
                </p:nvSpPr>
                <p:spPr bwMode="auto">
                  <a:xfrm>
                    <a:off x="768" y="3072"/>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6" name="Rectangle 7"/>
                  <p:cNvSpPr>
                    <a:spLocks noChangeArrowheads="1"/>
                  </p:cNvSpPr>
                  <p:nvPr/>
                </p:nvSpPr>
                <p:spPr bwMode="auto">
                  <a:xfrm>
                    <a:off x="768" y="3410"/>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7" name="Line 8"/>
                  <p:cNvSpPr>
                    <a:spLocks noChangeShapeType="1"/>
                  </p:cNvSpPr>
                  <p:nvPr/>
                </p:nvSpPr>
                <p:spPr bwMode="auto">
                  <a:xfrm>
                    <a:off x="768" y="3072"/>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48" name="Line 9"/>
                  <p:cNvSpPr>
                    <a:spLocks noChangeShapeType="1"/>
                  </p:cNvSpPr>
                  <p:nvPr/>
                </p:nvSpPr>
                <p:spPr bwMode="auto">
                  <a:xfrm>
                    <a:off x="768" y="3262"/>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49" name="Line 10"/>
                  <p:cNvSpPr>
                    <a:spLocks noChangeShapeType="1"/>
                  </p:cNvSpPr>
                  <p:nvPr/>
                </p:nvSpPr>
                <p:spPr bwMode="auto">
                  <a:xfrm>
                    <a:off x="768" y="3410"/>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
                <p:nvSpPr>
                  <p:cNvPr id="50" name="Line 11"/>
                  <p:cNvSpPr>
                    <a:spLocks noChangeShapeType="1"/>
                  </p:cNvSpPr>
                  <p:nvPr/>
                </p:nvSpPr>
                <p:spPr bwMode="auto">
                  <a:xfrm>
                    <a:off x="768" y="3600"/>
                    <a:ext cx="4320" cy="0"/>
                  </a:xfrm>
                  <a:prstGeom prst="line">
                    <a:avLst/>
                  </a:prstGeom>
                  <a:no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grpSp>
          <p:grpSp>
            <p:nvGrpSpPr>
              <p:cNvPr id="27" name="Group 13"/>
              <p:cNvGrpSpPr>
                <a:grpSpLocks/>
              </p:cNvGrpSpPr>
              <p:nvPr/>
            </p:nvGrpSpPr>
            <p:grpSpPr bwMode="auto">
              <a:xfrm>
                <a:off x="15" y="2758"/>
                <a:ext cx="5836" cy="900"/>
                <a:chOff x="15" y="2848"/>
                <a:chExt cx="5836" cy="900"/>
              </a:xfrm>
            </p:grpSpPr>
            <p:grpSp>
              <p:nvGrpSpPr>
                <p:cNvPr id="29" name="Group 14"/>
                <p:cNvGrpSpPr>
                  <a:grpSpLocks/>
                </p:cNvGrpSpPr>
                <p:nvPr/>
              </p:nvGrpSpPr>
              <p:grpSpPr bwMode="auto">
                <a:xfrm>
                  <a:off x="15" y="2849"/>
                  <a:ext cx="839" cy="899"/>
                  <a:chOff x="15" y="2849"/>
                  <a:chExt cx="839" cy="899"/>
                </a:xfrm>
              </p:grpSpPr>
              <p:grpSp>
                <p:nvGrpSpPr>
                  <p:cNvPr id="37" name="Group 15"/>
                  <p:cNvGrpSpPr>
                    <a:grpSpLocks/>
                  </p:cNvGrpSpPr>
                  <p:nvPr/>
                </p:nvGrpSpPr>
                <p:grpSpPr bwMode="auto">
                  <a:xfrm>
                    <a:off x="158" y="3220"/>
                    <a:ext cx="480" cy="528"/>
                    <a:chOff x="240" y="2448"/>
                    <a:chExt cx="480" cy="528"/>
                  </a:xfrm>
                </p:grpSpPr>
                <p:grpSp>
                  <p:nvGrpSpPr>
                    <p:cNvPr id="39" name="Group 16"/>
                    <p:cNvGrpSpPr>
                      <a:grpSpLocks/>
                    </p:cNvGrpSpPr>
                    <p:nvPr/>
                  </p:nvGrpSpPr>
                  <p:grpSpPr bwMode="auto">
                    <a:xfrm>
                      <a:off x="240" y="2448"/>
                      <a:ext cx="480" cy="528"/>
                      <a:chOff x="240" y="2448"/>
                      <a:chExt cx="672" cy="672"/>
                    </a:xfrm>
                  </p:grpSpPr>
                  <p:sp>
                    <p:nvSpPr>
                      <p:cNvPr id="41"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2" name="Line 18"/>
                      <p:cNvSpPr>
                        <a:spLocks noChangeShapeType="1"/>
                      </p:cNvSpPr>
                      <p:nvPr/>
                    </p:nvSpPr>
                    <p:spPr bwMode="auto">
                      <a:xfrm>
                        <a:off x="576" y="2448"/>
                        <a:ext cx="0" cy="672"/>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40" name="Freeform 19"/>
                    <p:cNvSpPr>
                      <a:spLocks/>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38" name="Text Box 20"/>
                  <p:cNvSpPr txBox="1">
                    <a:spLocks noChangeArrowheads="1"/>
                  </p:cNvSpPr>
                  <p:nvPr/>
                </p:nvSpPr>
                <p:spPr bwMode="auto">
                  <a:xfrm>
                    <a:off x="15" y="2849"/>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itchFamily="34" charset="-122"/>
                        <a:ea typeface="微软雅黑" pitchFamily="34" charset="-122"/>
                      </a:rPr>
                      <a:t>输入脉冲</a:t>
                    </a:r>
                  </a:p>
                </p:txBody>
              </p:sp>
            </p:grpSp>
            <p:grpSp>
              <p:nvGrpSpPr>
                <p:cNvPr id="30" name="Group 21"/>
                <p:cNvGrpSpPr>
                  <a:grpSpLocks/>
                </p:cNvGrpSpPr>
                <p:nvPr/>
              </p:nvGrpSpPr>
              <p:grpSpPr bwMode="auto">
                <a:xfrm>
                  <a:off x="5012" y="2848"/>
                  <a:ext cx="839" cy="900"/>
                  <a:chOff x="5012" y="2848"/>
                  <a:chExt cx="839" cy="900"/>
                </a:xfrm>
              </p:grpSpPr>
              <p:sp>
                <p:nvSpPr>
                  <p:cNvPr id="31" name="Text Box 22"/>
                  <p:cNvSpPr txBox="1">
                    <a:spLocks noChangeArrowheads="1"/>
                  </p:cNvSpPr>
                  <p:nvPr/>
                </p:nvSpPr>
                <p:spPr bwMode="auto">
                  <a:xfrm>
                    <a:off x="5012" y="2848"/>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a:solidFill>
                          <a:srgbClr val="0000CC"/>
                        </a:solidFill>
                        <a:latin typeface="微软雅黑" pitchFamily="34" charset="-122"/>
                        <a:ea typeface="微软雅黑" pitchFamily="34" charset="-122"/>
                      </a:rPr>
                      <a:t>输出脉冲</a:t>
                    </a:r>
                  </a:p>
                </p:txBody>
              </p:sp>
              <p:grpSp>
                <p:nvGrpSpPr>
                  <p:cNvPr id="32" name="Group 23"/>
                  <p:cNvGrpSpPr>
                    <a:grpSpLocks/>
                  </p:cNvGrpSpPr>
                  <p:nvPr/>
                </p:nvGrpSpPr>
                <p:grpSpPr bwMode="auto">
                  <a:xfrm>
                    <a:off x="5148" y="3220"/>
                    <a:ext cx="480" cy="528"/>
                    <a:chOff x="240" y="2448"/>
                    <a:chExt cx="480" cy="528"/>
                  </a:xfrm>
                </p:grpSpPr>
                <p:grpSp>
                  <p:nvGrpSpPr>
                    <p:cNvPr id="33" name="Group 24"/>
                    <p:cNvGrpSpPr>
                      <a:grpSpLocks/>
                    </p:cNvGrpSpPr>
                    <p:nvPr/>
                  </p:nvGrpSpPr>
                  <p:grpSpPr bwMode="auto">
                    <a:xfrm>
                      <a:off x="240" y="2448"/>
                      <a:ext cx="480" cy="528"/>
                      <a:chOff x="240" y="2448"/>
                      <a:chExt cx="672" cy="672"/>
                    </a:xfrm>
                  </p:grpSpPr>
                  <p:sp>
                    <p:nvSpPr>
                      <p:cNvPr id="35"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6" name="Line 26"/>
                      <p:cNvSpPr>
                        <a:spLocks noChangeShapeType="1"/>
                      </p:cNvSpPr>
                      <p:nvPr/>
                    </p:nvSpPr>
                    <p:spPr bwMode="auto">
                      <a:xfrm>
                        <a:off x="576" y="2448"/>
                        <a:ext cx="0" cy="672"/>
                      </a:xfrm>
                      <a:prstGeom prst="line">
                        <a:avLst/>
                      </a:prstGeom>
                      <a:noFill/>
                      <a:ln w="63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34" name="Freeform 27"/>
                    <p:cNvSpPr>
                      <a:spLocks/>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grpSp>
          </p:grpSp>
          <p:sp>
            <p:nvSpPr>
              <p:cNvPr id="28" name="Text Box 28"/>
              <p:cNvSpPr txBox="1">
                <a:spLocks noChangeArrowheads="1"/>
              </p:cNvSpPr>
              <p:nvPr/>
            </p:nvSpPr>
            <p:spPr bwMode="auto">
              <a:xfrm>
                <a:off x="2461" y="2853"/>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itchFamily="34" charset="-122"/>
                    <a:ea typeface="微软雅黑" pitchFamily="34" charset="-122"/>
                  </a:rPr>
                  <a:t>单模光纤</a:t>
                </a:r>
              </a:p>
            </p:txBody>
          </p:sp>
        </p:grpSp>
        <p:sp>
          <p:nvSpPr>
            <p:cNvPr id="83" name="Line 12"/>
            <p:cNvSpPr>
              <a:spLocks noChangeShapeType="1"/>
            </p:cNvSpPr>
            <p:nvPr/>
          </p:nvSpPr>
          <p:spPr bwMode="auto">
            <a:xfrm>
              <a:off x="2193884" y="3377483"/>
              <a:ext cx="4816695" cy="2980"/>
            </a:xfrm>
            <a:prstGeom prst="line">
              <a:avLst/>
            </a:prstGeom>
            <a:noFill/>
            <a:ln w="19050">
              <a:solidFill>
                <a:schemeClr val="tx1"/>
              </a:solidFill>
              <a:prstDash val="lgDash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grpSp>
      <p:sp>
        <p:nvSpPr>
          <p:cNvPr id="86" name="Line 50"/>
          <p:cNvSpPr>
            <a:spLocks noChangeShapeType="1"/>
          </p:cNvSpPr>
          <p:nvPr/>
        </p:nvSpPr>
        <p:spPr bwMode="auto">
          <a:xfrm flipV="1">
            <a:off x="2286430" y="3433887"/>
            <a:ext cx="4712313" cy="6954"/>
          </a:xfrm>
          <a:prstGeom prst="line">
            <a:avLst/>
          </a:prstGeom>
          <a:noFill/>
          <a:ln w="571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itchFamily="34" charset="-122"/>
              <a:ea typeface="微软雅黑" pitchFamily="34" charset="-122"/>
            </a:endParaRPr>
          </a:p>
        </p:txBody>
      </p:sp>
    </p:spTree>
    <p:extLst>
      <p:ext uri="{BB962C8B-B14F-4D97-AF65-F5344CB8AC3E}">
        <p14:creationId xmlns:p14="http://schemas.microsoft.com/office/powerpoint/2010/main" val="19433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wipe(left)">
                                      <p:cBhvr>
                                        <p:cTn id="7" dur="2000"/>
                                        <p:tgtEl>
                                          <p:spTgt spid="80"/>
                                        </p:tgtEl>
                                      </p:cBhvr>
                                    </p:animEffect>
                                  </p:childTnLst>
                                </p:cTn>
                              </p:par>
                            </p:childTnLst>
                          </p:cTn>
                        </p:par>
                        <p:par>
                          <p:cTn id="8" fill="hold">
                            <p:stCondLst>
                              <p:cond delay="2000"/>
                            </p:stCondLst>
                            <p:childTnLst>
                              <p:par>
                                <p:cTn id="9" presetID="1" presetClass="entr" presetSubtype="0" fill="hold" nodeType="afterEffect">
                                  <p:stCondLst>
                                    <p:cond delay="1000"/>
                                  </p:stCondLst>
                                  <p:childTnLst>
                                    <p:set>
                                      <p:cBhvr>
                                        <p:cTn id="10" dur="1" fill="hold">
                                          <p:stCondLst>
                                            <p:cond delay="0"/>
                                          </p:stCondLst>
                                        </p:cTn>
                                        <p:tgtEl>
                                          <p:spTgt spid="87"/>
                                        </p:tgtEl>
                                        <p:attrNameLst>
                                          <p:attrName>style.visibility</p:attrName>
                                        </p:attrNameLst>
                                      </p:cBhvr>
                                      <p:to>
                                        <p:strVal val="visible"/>
                                      </p:to>
                                    </p:set>
                                  </p:childTnLst>
                                </p:cTn>
                              </p:par>
                            </p:childTnLst>
                          </p:cTn>
                        </p:par>
                        <p:par>
                          <p:cTn id="11" fill="hold">
                            <p:stCondLst>
                              <p:cond delay="3000"/>
                            </p:stCondLst>
                            <p:childTnLst>
                              <p:par>
                                <p:cTn id="12" presetID="22" presetClass="entr" presetSubtype="8" fill="hold" grpId="0" nodeType="afterEffect">
                                  <p:stCondLst>
                                    <p:cond delay="500"/>
                                  </p:stCondLst>
                                  <p:childTnLst>
                                    <p:set>
                                      <p:cBhvr>
                                        <p:cTn id="13" dur="1" fill="hold">
                                          <p:stCondLst>
                                            <p:cond delay="0"/>
                                          </p:stCondLst>
                                        </p:cTn>
                                        <p:tgtEl>
                                          <p:spTgt spid="86"/>
                                        </p:tgtEl>
                                        <p:attrNameLst>
                                          <p:attrName>style.visibility</p:attrName>
                                        </p:attrNameLst>
                                      </p:cBhvr>
                                      <p:to>
                                        <p:strVal val="visible"/>
                                      </p:to>
                                    </p:set>
                                    <p:animEffect transition="in" filter="wipe(left)">
                                      <p:cBhvr>
                                        <p:cTn id="14" dur="20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1167395"/>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59" y="113418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光纤优点</a:t>
            </a:r>
          </a:p>
        </p:txBody>
      </p:sp>
      <p:sp>
        <p:nvSpPr>
          <p:cNvPr id="4" name="Rectangle 68"/>
          <p:cNvSpPr>
            <a:spLocks noChangeArrowheads="1"/>
          </p:cNvSpPr>
          <p:nvPr/>
        </p:nvSpPr>
        <p:spPr bwMode="auto">
          <a:xfrm>
            <a:off x="545146" y="1612790"/>
            <a:ext cx="5190754"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通信容量非常大。</a:t>
            </a:r>
          </a:p>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传输损耗小，中继距离长。</a:t>
            </a:r>
          </a:p>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抗雷电和电磁干扰性能好。</a:t>
            </a:r>
          </a:p>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无串音干扰，保密性好。</a:t>
            </a:r>
          </a:p>
          <a:p>
            <a:pPr marL="342900" indent="-342900" eaLnBrk="0" hangingPunct="0">
              <a:lnSpc>
                <a:spcPts val="3300"/>
              </a:lnSpc>
              <a:buClr>
                <a:srgbClr val="0070C0"/>
              </a:buClr>
              <a:buFont typeface="+mj-lt"/>
              <a:buAutoNum type="arabicPeriod"/>
            </a:pPr>
            <a:r>
              <a:rPr lang="zh-CN" altLang="en-US" sz="2000" b="1" dirty="0">
                <a:latin typeface="微软雅黑" pitchFamily="34" charset="-122"/>
                <a:ea typeface="微软雅黑" pitchFamily="34" charset="-122"/>
              </a:rPr>
              <a:t>体积小，重量轻。</a:t>
            </a:r>
          </a:p>
        </p:txBody>
      </p:sp>
    </p:spTree>
    <p:extLst>
      <p:ext uri="{BB962C8B-B14F-4D97-AF65-F5344CB8AC3E}">
        <p14:creationId xmlns:p14="http://schemas.microsoft.com/office/powerpoint/2010/main" val="240096952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45145" y="636338"/>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46" name="Rectangle 6"/>
          <p:cNvSpPr>
            <a:spLocks noChangeArrowheads="1"/>
          </p:cNvSpPr>
          <p:nvPr/>
        </p:nvSpPr>
        <p:spPr bwMode="auto">
          <a:xfrm>
            <a:off x="3026546" y="630643"/>
            <a:ext cx="30909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2.3.2  </a:t>
            </a:r>
            <a:r>
              <a:rPr lang="zh-CN" altLang="en-US" sz="2000" b="1" dirty="0">
                <a:solidFill>
                  <a:schemeClr val="bg1"/>
                </a:solidFill>
                <a:latin typeface="微软雅黑" pitchFamily="34" charset="-122"/>
                <a:ea typeface="微软雅黑" pitchFamily="34" charset="-122"/>
              </a:rPr>
              <a:t>非导引型传输媒体 </a:t>
            </a:r>
          </a:p>
        </p:txBody>
      </p:sp>
      <p:sp>
        <p:nvSpPr>
          <p:cNvPr id="47" name="Rectangle 8"/>
          <p:cNvSpPr>
            <a:spLocks noChangeArrowheads="1"/>
          </p:cNvSpPr>
          <p:nvPr/>
        </p:nvSpPr>
        <p:spPr bwMode="auto">
          <a:xfrm>
            <a:off x="545145" y="1001116"/>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将自由空间称为“非导引型传输媒体”。</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无线传输所使用的频段很广。</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短波通信（即高频通信）主要是靠电离层的反射，但短波信道的通信质量较差，传输速率低。</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微波在空间主要是直线传播。</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传统微波通信有两种方式： </a:t>
            </a:r>
          </a:p>
          <a:p>
            <a:pPr marL="625475" indent="-360363">
              <a:lnSpc>
                <a:spcPts val="3300"/>
              </a:lnSpc>
              <a:buClr>
                <a:srgbClr val="7030A0"/>
              </a:buClr>
              <a:buFont typeface="+mj-lt"/>
              <a:buAutoNum type="arabicPeriod"/>
            </a:pPr>
            <a:r>
              <a:rPr lang="zh-CN" altLang="en-US" sz="2000" b="1" dirty="0">
                <a:latin typeface="微软雅黑" pitchFamily="34" charset="-122"/>
                <a:ea typeface="微软雅黑" pitchFamily="34" charset="-122"/>
              </a:rPr>
              <a:t>地面微波接力通信</a:t>
            </a:r>
          </a:p>
          <a:p>
            <a:pPr marL="625475" indent="-360363">
              <a:lnSpc>
                <a:spcPts val="3300"/>
              </a:lnSpc>
              <a:buClr>
                <a:srgbClr val="7030A0"/>
              </a:buClr>
              <a:buFont typeface="+mj-lt"/>
              <a:buAutoNum type="arabicPeriod"/>
            </a:pPr>
            <a:r>
              <a:rPr lang="zh-CN" altLang="en-US" sz="2000" b="1" dirty="0">
                <a:latin typeface="微软雅黑" pitchFamily="34" charset="-122"/>
                <a:ea typeface="微软雅黑" pitchFamily="34" charset="-122"/>
              </a:rPr>
              <a:t>卫星通信 </a:t>
            </a:r>
          </a:p>
        </p:txBody>
      </p:sp>
    </p:spTree>
    <p:extLst>
      <p:ext uri="{BB962C8B-B14F-4D97-AF65-F5344CB8AC3E}">
        <p14:creationId xmlns:p14="http://schemas.microsoft.com/office/powerpoint/2010/main" val="39677469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6083" name="Object 8"/>
          <p:cNvGraphicFramePr>
            <a:graphicFrameLocks noChangeAspect="1"/>
          </p:cNvGraphicFramePr>
          <p:nvPr>
            <p:extLst>
              <p:ext uri="{D42A27DB-BD31-4B8C-83A1-F6EECF244321}">
                <p14:modId xmlns:p14="http://schemas.microsoft.com/office/powerpoint/2010/main" val="719487255"/>
              </p:ext>
            </p:extLst>
          </p:nvPr>
        </p:nvGraphicFramePr>
        <p:xfrm>
          <a:off x="731953" y="1419536"/>
          <a:ext cx="3510658" cy="2287230"/>
        </p:xfrm>
        <a:graphic>
          <a:graphicData uri="http://schemas.openxmlformats.org/presentationml/2006/ole">
            <mc:AlternateContent xmlns:mc="http://schemas.openxmlformats.org/markup-compatibility/2006">
              <mc:Choice xmlns:v="urn:schemas-microsoft-com:vml" Requires="v">
                <p:oleObj spid="_x0000_s21546" name="VISIO" r:id="rId4" imgW="1639824" imgH="914400" progId="Visio.Drawing.4">
                  <p:embed/>
                </p:oleObj>
              </mc:Choice>
              <mc:Fallback>
                <p:oleObj name="VISIO" r:id="rId4" imgW="1639824" imgH="914400" progId="Visio.Drawing.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953" y="1419536"/>
                        <a:ext cx="3510658" cy="2287230"/>
                      </a:xfrm>
                      <a:prstGeom prst="rect">
                        <a:avLst/>
                      </a:prstGeom>
                      <a:solidFill>
                        <a:srgbClr val="6699FF"/>
                      </a:solidFill>
                      <a:ln>
                        <a:noFill/>
                      </a:ln>
                      <a:effectLst/>
                    </p:spPr>
                  </p:pic>
                </p:oleObj>
              </mc:Fallback>
            </mc:AlternateContent>
          </a:graphicData>
        </a:graphic>
      </p:graphicFrame>
      <p:graphicFrame>
        <p:nvGraphicFramePr>
          <p:cNvPr id="46084" name="Object 9"/>
          <p:cNvGraphicFramePr>
            <a:graphicFrameLocks noChangeAspect="1"/>
          </p:cNvGraphicFramePr>
          <p:nvPr>
            <p:extLst>
              <p:ext uri="{D42A27DB-BD31-4B8C-83A1-F6EECF244321}">
                <p14:modId xmlns:p14="http://schemas.microsoft.com/office/powerpoint/2010/main" val="1424809010"/>
              </p:ext>
            </p:extLst>
          </p:nvPr>
        </p:nvGraphicFramePr>
        <p:xfrm>
          <a:off x="5073445" y="1406017"/>
          <a:ext cx="3293807" cy="2284455"/>
        </p:xfrm>
        <a:graphic>
          <a:graphicData uri="http://schemas.openxmlformats.org/presentationml/2006/ole">
            <mc:AlternateContent xmlns:mc="http://schemas.openxmlformats.org/markup-compatibility/2006">
              <mc:Choice xmlns:v="urn:schemas-microsoft-com:vml" Requires="v">
                <p:oleObj spid="_x0000_s21547" name="VISIO" r:id="rId6" imgW="2354580" imgH="1687068" progId="Visio.Drawing.6">
                  <p:embed/>
                </p:oleObj>
              </mc:Choice>
              <mc:Fallback>
                <p:oleObj name="VISIO" r:id="rId6" imgW="2354580" imgH="1687068"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3445" y="1406017"/>
                        <a:ext cx="3293807" cy="2284455"/>
                      </a:xfrm>
                      <a:prstGeom prst="rect">
                        <a:avLst/>
                      </a:prstGeom>
                      <a:solidFill>
                        <a:srgbClr val="6699FF"/>
                      </a:solidFill>
                      <a:ln>
                        <a:noFill/>
                      </a:ln>
                      <a:effectLst/>
                    </p:spPr>
                  </p:pic>
                </p:oleObj>
              </mc:Fallback>
            </mc:AlternateContent>
          </a:graphicData>
        </a:graphic>
      </p:graphicFrame>
      <p:sp>
        <p:nvSpPr>
          <p:cNvPr id="6" name="AutoShape 5"/>
          <p:cNvSpPr>
            <a:spLocks noChangeArrowheads="1"/>
          </p:cNvSpPr>
          <p:nvPr/>
        </p:nvSpPr>
        <p:spPr bwMode="auto">
          <a:xfrm>
            <a:off x="545145" y="56764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976059" y="5344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微波通信</a:t>
            </a:r>
          </a:p>
        </p:txBody>
      </p:sp>
      <p:sp>
        <p:nvSpPr>
          <p:cNvPr id="9" name="矩形 8"/>
          <p:cNvSpPr/>
          <p:nvPr/>
        </p:nvSpPr>
        <p:spPr>
          <a:xfrm>
            <a:off x="369491" y="3945925"/>
            <a:ext cx="3920748" cy="369332"/>
          </a:xfrm>
          <a:prstGeom prst="rect">
            <a:avLst/>
          </a:prstGeom>
        </p:spPr>
        <p:txBody>
          <a:bodyPr wrap="square">
            <a:spAutoFit/>
          </a:bodyPr>
          <a:lstStyle/>
          <a:p>
            <a:pPr algn="ctr"/>
            <a:r>
              <a:rPr lang="zh-CN" altLang="en-US" b="1" dirty="0">
                <a:latin typeface="微软雅黑" pitchFamily="34" charset="-122"/>
                <a:ea typeface="微软雅黑" pitchFamily="34" charset="-122"/>
              </a:rPr>
              <a:t>视距</a:t>
            </a:r>
            <a:r>
              <a:rPr lang="zh-CN" altLang="en-US" b="1" dirty="0" smtClean="0">
                <a:latin typeface="微软雅黑" pitchFamily="34" charset="-122"/>
                <a:ea typeface="微软雅黑" pitchFamily="34" charset="-122"/>
              </a:rPr>
              <a:t>传播</a:t>
            </a:r>
            <a:endParaRPr lang="zh-CN" altLang="en-US" b="1" dirty="0">
              <a:latin typeface="微软雅黑" pitchFamily="34" charset="-122"/>
              <a:ea typeface="微软雅黑" pitchFamily="34" charset="-122"/>
            </a:endParaRPr>
          </a:p>
        </p:txBody>
      </p:sp>
      <p:sp>
        <p:nvSpPr>
          <p:cNvPr id="10" name="矩形 9"/>
          <p:cNvSpPr/>
          <p:nvPr/>
        </p:nvSpPr>
        <p:spPr>
          <a:xfrm>
            <a:off x="4758809" y="3907635"/>
            <a:ext cx="3920748" cy="369332"/>
          </a:xfrm>
          <a:prstGeom prst="rect">
            <a:avLst/>
          </a:prstGeom>
        </p:spPr>
        <p:txBody>
          <a:bodyPr wrap="square">
            <a:spAutoFit/>
          </a:bodyPr>
          <a:lstStyle/>
          <a:p>
            <a:pPr algn="ctr"/>
            <a:r>
              <a:rPr lang="zh-CN" altLang="en-US" b="1" dirty="0">
                <a:latin typeface="微软雅黑" pitchFamily="34" charset="-122"/>
                <a:ea typeface="微软雅黑" pitchFamily="34" charset="-122"/>
              </a:rPr>
              <a:t>电离层反射</a:t>
            </a:r>
          </a:p>
        </p:txBody>
      </p:sp>
    </p:spTree>
    <p:extLst>
      <p:ext uri="{BB962C8B-B14F-4D97-AF65-F5344CB8AC3E}">
        <p14:creationId xmlns:p14="http://schemas.microsoft.com/office/powerpoint/2010/main" val="25838576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4854" name="Rectangle 6"/>
          <p:cNvSpPr>
            <a:spLocks noChangeArrowheads="1"/>
          </p:cNvSpPr>
          <p:nvPr/>
        </p:nvSpPr>
        <p:spPr bwMode="auto">
          <a:xfrm>
            <a:off x="749300" y="1247776"/>
            <a:ext cx="3810000" cy="602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542925" indent="-542925" eaLnBrk="1" hangingPunct="1">
              <a:lnSpc>
                <a:spcPct val="90000"/>
              </a:lnSpc>
              <a:spcBef>
                <a:spcPct val="30000"/>
              </a:spcBef>
              <a:buClr>
                <a:srgbClr val="0000FF"/>
              </a:buClr>
              <a:buSzPct val="75000"/>
              <a:buFont typeface="Wingdings" pitchFamily="2" charset="2"/>
              <a:buChar char="l"/>
              <a:defRPr/>
            </a:pPr>
            <a:r>
              <a:rPr lang="zh-CN" altLang="en-US" sz="2000" b="1" dirty="0">
                <a:latin typeface="微软雅黑" pitchFamily="34" charset="-122"/>
                <a:ea typeface="微软雅黑" pitchFamily="34" charset="-122"/>
              </a:rPr>
              <a:t>两个地面站之间传送</a:t>
            </a:r>
          </a:p>
          <a:p>
            <a:pPr marL="542925" indent="-542925" eaLnBrk="1" hangingPunct="1">
              <a:lnSpc>
                <a:spcPct val="90000"/>
              </a:lnSpc>
              <a:spcBef>
                <a:spcPct val="30000"/>
              </a:spcBef>
              <a:buClr>
                <a:srgbClr val="0000FF"/>
              </a:buClr>
              <a:buSzPct val="75000"/>
              <a:buFont typeface="Wingdings" pitchFamily="2" charset="2"/>
              <a:buChar char="l"/>
              <a:defRPr/>
            </a:pPr>
            <a:r>
              <a:rPr lang="zh-CN" altLang="en-US" sz="2000" b="1" dirty="0">
                <a:latin typeface="微软雅黑" pitchFamily="34" charset="-122"/>
                <a:ea typeface="微软雅黑" pitchFamily="34" charset="-122"/>
              </a:rPr>
              <a:t>距离：50 -100 </a:t>
            </a:r>
            <a:r>
              <a:rPr lang="en-US" altLang="zh-CN" sz="2000" b="1" dirty="0">
                <a:latin typeface="微软雅黑" pitchFamily="34" charset="-122"/>
                <a:ea typeface="微软雅黑" pitchFamily="34" charset="-122"/>
              </a:rPr>
              <a:t>km</a:t>
            </a:r>
          </a:p>
        </p:txBody>
      </p:sp>
      <p:sp>
        <p:nvSpPr>
          <p:cNvPr id="47107" name="Rectangle 15"/>
          <p:cNvSpPr>
            <a:spLocks noChangeArrowheads="1"/>
          </p:cNvSpPr>
          <p:nvPr/>
        </p:nvSpPr>
        <p:spPr bwMode="auto">
          <a:xfrm flipH="1">
            <a:off x="4699001" y="1326357"/>
            <a:ext cx="785813" cy="11787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4864" name="Rectangle 16"/>
          <p:cNvSpPr>
            <a:spLocks noChangeArrowheads="1"/>
          </p:cNvSpPr>
          <p:nvPr/>
        </p:nvSpPr>
        <p:spPr bwMode="auto">
          <a:xfrm>
            <a:off x="5603876" y="1256110"/>
            <a:ext cx="3006725" cy="400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defTabSz="762000">
              <a:spcBef>
                <a:spcPct val="0"/>
              </a:spcBef>
              <a:buClrTx/>
              <a:buSzTx/>
              <a:buFontTx/>
              <a:buNone/>
              <a:defRPr/>
            </a:pPr>
            <a:r>
              <a:rPr lang="zh-CN" altLang="en-US" sz="2000" b="1" dirty="0">
                <a:latin typeface="微软雅黑" pitchFamily="34" charset="-122"/>
                <a:ea typeface="微软雅黑" pitchFamily="34" charset="-122"/>
              </a:rPr>
              <a:t>地面站之间的直视线路 </a:t>
            </a:r>
          </a:p>
        </p:txBody>
      </p:sp>
      <p:sp>
        <p:nvSpPr>
          <p:cNvPr id="974865" name="Rectangle 17"/>
          <p:cNvSpPr>
            <a:spLocks noChangeArrowheads="1"/>
          </p:cNvSpPr>
          <p:nvPr/>
        </p:nvSpPr>
        <p:spPr bwMode="auto">
          <a:xfrm>
            <a:off x="5604901" y="1614488"/>
            <a:ext cx="2108200" cy="369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p>
            <a:pPr defTabSz="762000">
              <a:lnSpc>
                <a:spcPct val="90000"/>
              </a:lnSpc>
              <a:spcBef>
                <a:spcPct val="30000"/>
              </a:spcBef>
              <a:buClr>
                <a:srgbClr val="66FF33"/>
              </a:buClr>
              <a:buSzPct val="75000"/>
              <a:defRPr/>
            </a:pPr>
            <a:r>
              <a:rPr lang="zh-CN" altLang="en-US" sz="2000" b="1" dirty="0">
                <a:latin typeface="微软雅黑" pitchFamily="34" charset="-122"/>
                <a:ea typeface="微软雅黑" pitchFamily="34" charset="-122"/>
              </a:rPr>
              <a:t>微波传送塔</a:t>
            </a:r>
          </a:p>
        </p:txBody>
      </p:sp>
      <p:grpSp>
        <p:nvGrpSpPr>
          <p:cNvPr id="47110" name="Group 54"/>
          <p:cNvGrpSpPr>
            <a:grpSpLocks/>
          </p:cNvGrpSpPr>
          <p:nvPr/>
        </p:nvGrpSpPr>
        <p:grpSpPr bwMode="auto">
          <a:xfrm>
            <a:off x="4795838" y="1544241"/>
            <a:ext cx="582612" cy="604838"/>
            <a:chOff x="3138" y="1474"/>
            <a:chExt cx="367" cy="508"/>
          </a:xfrm>
        </p:grpSpPr>
        <p:sp>
          <p:nvSpPr>
            <p:cNvPr id="47233" name="Freeform 55"/>
            <p:cNvSpPr>
              <a:spLocks/>
            </p:cNvSpPr>
            <p:nvPr/>
          </p:nvSpPr>
          <p:spPr bwMode="auto">
            <a:xfrm>
              <a:off x="3250" y="1851"/>
              <a:ext cx="24" cy="128"/>
            </a:xfrm>
            <a:custGeom>
              <a:avLst/>
              <a:gdLst>
                <a:gd name="T0" fmla="*/ 23 w 24"/>
                <a:gd name="T1" fmla="*/ 127 h 128"/>
                <a:gd name="T2" fmla="*/ 22 w 24"/>
                <a:gd name="T3" fmla="*/ 3 h 128"/>
                <a:gd name="T4" fmla="*/ 8 w 24"/>
                <a:gd name="T5" fmla="*/ 0 h 128"/>
                <a:gd name="T6" fmla="*/ 0 w 24"/>
                <a:gd name="T7" fmla="*/ 57 h 128"/>
                <a:gd name="T8" fmla="*/ 6 w 24"/>
                <a:gd name="T9" fmla="*/ 119 h 128"/>
                <a:gd name="T10" fmla="*/ 23 w 24"/>
                <a:gd name="T11" fmla="*/ 127 h 128"/>
                <a:gd name="T12" fmla="*/ 23 w 24"/>
                <a:gd name="T13" fmla="*/ 127 h 1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4" h="128">
                  <a:moveTo>
                    <a:pt x="23" y="127"/>
                  </a:moveTo>
                  <a:lnTo>
                    <a:pt x="22" y="3"/>
                  </a:lnTo>
                  <a:lnTo>
                    <a:pt x="8" y="0"/>
                  </a:lnTo>
                  <a:lnTo>
                    <a:pt x="0" y="57"/>
                  </a:lnTo>
                  <a:lnTo>
                    <a:pt x="6" y="119"/>
                  </a:lnTo>
                  <a:lnTo>
                    <a:pt x="23" y="12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34" name="Freeform 56"/>
            <p:cNvSpPr>
              <a:spLocks/>
            </p:cNvSpPr>
            <p:nvPr/>
          </p:nvSpPr>
          <p:spPr bwMode="auto">
            <a:xfrm>
              <a:off x="3138" y="1536"/>
              <a:ext cx="270" cy="286"/>
            </a:xfrm>
            <a:custGeom>
              <a:avLst/>
              <a:gdLst>
                <a:gd name="T0" fmla="*/ 104 w 270"/>
                <a:gd name="T1" fmla="*/ 217 h 286"/>
                <a:gd name="T2" fmla="*/ 143 w 270"/>
                <a:gd name="T3" fmla="*/ 268 h 286"/>
                <a:gd name="T4" fmla="*/ 174 w 270"/>
                <a:gd name="T5" fmla="*/ 280 h 286"/>
                <a:gd name="T6" fmla="*/ 195 w 270"/>
                <a:gd name="T7" fmla="*/ 285 h 286"/>
                <a:gd name="T8" fmla="*/ 218 w 270"/>
                <a:gd name="T9" fmla="*/ 282 h 286"/>
                <a:gd name="T10" fmla="*/ 236 w 270"/>
                <a:gd name="T11" fmla="*/ 268 h 286"/>
                <a:gd name="T12" fmla="*/ 245 w 270"/>
                <a:gd name="T13" fmla="*/ 248 h 286"/>
                <a:gd name="T14" fmla="*/ 250 w 270"/>
                <a:gd name="T15" fmla="*/ 223 h 286"/>
                <a:gd name="T16" fmla="*/ 249 w 270"/>
                <a:gd name="T17" fmla="*/ 194 h 286"/>
                <a:gd name="T18" fmla="*/ 248 w 270"/>
                <a:gd name="T19" fmla="*/ 170 h 286"/>
                <a:gd name="T20" fmla="*/ 245 w 270"/>
                <a:gd name="T21" fmla="*/ 142 h 286"/>
                <a:gd name="T22" fmla="*/ 239 w 270"/>
                <a:gd name="T23" fmla="*/ 123 h 286"/>
                <a:gd name="T24" fmla="*/ 269 w 270"/>
                <a:gd name="T25" fmla="*/ 108 h 286"/>
                <a:gd name="T26" fmla="*/ 269 w 270"/>
                <a:gd name="T27" fmla="*/ 95 h 286"/>
                <a:gd name="T28" fmla="*/ 258 w 270"/>
                <a:gd name="T29" fmla="*/ 82 h 286"/>
                <a:gd name="T30" fmla="*/ 228 w 270"/>
                <a:gd name="T31" fmla="*/ 92 h 286"/>
                <a:gd name="T32" fmla="*/ 221 w 270"/>
                <a:gd name="T33" fmla="*/ 70 h 286"/>
                <a:gd name="T34" fmla="*/ 206 w 270"/>
                <a:gd name="T35" fmla="*/ 45 h 286"/>
                <a:gd name="T36" fmla="*/ 188 w 270"/>
                <a:gd name="T37" fmla="*/ 23 h 286"/>
                <a:gd name="T38" fmla="*/ 163 w 270"/>
                <a:gd name="T39" fmla="*/ 5 h 286"/>
                <a:gd name="T40" fmla="*/ 141 w 270"/>
                <a:gd name="T41" fmla="*/ 0 h 286"/>
                <a:gd name="T42" fmla="*/ 118 w 270"/>
                <a:gd name="T43" fmla="*/ 0 h 286"/>
                <a:gd name="T44" fmla="*/ 100 w 270"/>
                <a:gd name="T45" fmla="*/ 11 h 286"/>
                <a:gd name="T46" fmla="*/ 89 w 270"/>
                <a:gd name="T47" fmla="*/ 31 h 286"/>
                <a:gd name="T48" fmla="*/ 81 w 270"/>
                <a:gd name="T49" fmla="*/ 74 h 286"/>
                <a:gd name="T50" fmla="*/ 79 w 270"/>
                <a:gd name="T51" fmla="*/ 131 h 286"/>
                <a:gd name="T52" fmla="*/ 81 w 270"/>
                <a:gd name="T53" fmla="*/ 183 h 286"/>
                <a:gd name="T54" fmla="*/ 36 w 270"/>
                <a:gd name="T55" fmla="*/ 215 h 286"/>
                <a:gd name="T56" fmla="*/ 36 w 270"/>
                <a:gd name="T57" fmla="*/ 225 h 286"/>
                <a:gd name="T58" fmla="*/ 28 w 270"/>
                <a:gd name="T59" fmla="*/ 229 h 286"/>
                <a:gd name="T60" fmla="*/ 22 w 270"/>
                <a:gd name="T61" fmla="*/ 223 h 286"/>
                <a:gd name="T62" fmla="*/ 0 w 270"/>
                <a:gd name="T63" fmla="*/ 236 h 286"/>
                <a:gd name="T64" fmla="*/ 3 w 270"/>
                <a:gd name="T65" fmla="*/ 247 h 286"/>
                <a:gd name="T66" fmla="*/ 21 w 270"/>
                <a:gd name="T67" fmla="*/ 248 h 286"/>
                <a:gd name="T68" fmla="*/ 44 w 270"/>
                <a:gd name="T69" fmla="*/ 228 h 286"/>
                <a:gd name="T70" fmla="*/ 48 w 270"/>
                <a:gd name="T71" fmla="*/ 218 h 286"/>
                <a:gd name="T72" fmla="*/ 82 w 270"/>
                <a:gd name="T73" fmla="*/ 195 h 286"/>
                <a:gd name="T74" fmla="*/ 104 w 270"/>
                <a:gd name="T75" fmla="*/ 217 h 286"/>
                <a:gd name="T76" fmla="*/ 104 w 270"/>
                <a:gd name="T77" fmla="*/ 217 h 28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270" h="286">
                  <a:moveTo>
                    <a:pt x="104" y="217"/>
                  </a:moveTo>
                  <a:lnTo>
                    <a:pt x="143" y="268"/>
                  </a:lnTo>
                  <a:lnTo>
                    <a:pt x="174" y="280"/>
                  </a:lnTo>
                  <a:lnTo>
                    <a:pt x="195" y="285"/>
                  </a:lnTo>
                  <a:lnTo>
                    <a:pt x="218" y="282"/>
                  </a:lnTo>
                  <a:lnTo>
                    <a:pt x="236" y="268"/>
                  </a:lnTo>
                  <a:lnTo>
                    <a:pt x="245" y="248"/>
                  </a:lnTo>
                  <a:lnTo>
                    <a:pt x="250" y="223"/>
                  </a:lnTo>
                  <a:lnTo>
                    <a:pt x="249" y="194"/>
                  </a:lnTo>
                  <a:lnTo>
                    <a:pt x="248" y="170"/>
                  </a:lnTo>
                  <a:lnTo>
                    <a:pt x="245" y="142"/>
                  </a:lnTo>
                  <a:lnTo>
                    <a:pt x="239" y="123"/>
                  </a:lnTo>
                  <a:lnTo>
                    <a:pt x="269" y="108"/>
                  </a:lnTo>
                  <a:lnTo>
                    <a:pt x="269" y="95"/>
                  </a:lnTo>
                  <a:lnTo>
                    <a:pt x="258" y="82"/>
                  </a:lnTo>
                  <a:lnTo>
                    <a:pt x="228" y="92"/>
                  </a:lnTo>
                  <a:lnTo>
                    <a:pt x="221" y="70"/>
                  </a:lnTo>
                  <a:lnTo>
                    <a:pt x="206" y="45"/>
                  </a:lnTo>
                  <a:lnTo>
                    <a:pt x="188" y="23"/>
                  </a:lnTo>
                  <a:lnTo>
                    <a:pt x="163" y="5"/>
                  </a:lnTo>
                  <a:lnTo>
                    <a:pt x="141" y="0"/>
                  </a:lnTo>
                  <a:lnTo>
                    <a:pt x="118" y="0"/>
                  </a:lnTo>
                  <a:lnTo>
                    <a:pt x="100" y="11"/>
                  </a:lnTo>
                  <a:lnTo>
                    <a:pt x="89" y="31"/>
                  </a:lnTo>
                  <a:lnTo>
                    <a:pt x="81" y="74"/>
                  </a:lnTo>
                  <a:lnTo>
                    <a:pt x="79" y="131"/>
                  </a:lnTo>
                  <a:lnTo>
                    <a:pt x="81" y="183"/>
                  </a:lnTo>
                  <a:lnTo>
                    <a:pt x="36" y="215"/>
                  </a:lnTo>
                  <a:lnTo>
                    <a:pt x="36" y="225"/>
                  </a:lnTo>
                  <a:lnTo>
                    <a:pt x="28" y="229"/>
                  </a:lnTo>
                  <a:lnTo>
                    <a:pt x="22" y="223"/>
                  </a:lnTo>
                  <a:lnTo>
                    <a:pt x="0" y="236"/>
                  </a:lnTo>
                  <a:lnTo>
                    <a:pt x="3" y="247"/>
                  </a:lnTo>
                  <a:lnTo>
                    <a:pt x="21" y="248"/>
                  </a:lnTo>
                  <a:lnTo>
                    <a:pt x="44" y="228"/>
                  </a:lnTo>
                  <a:lnTo>
                    <a:pt x="48" y="218"/>
                  </a:lnTo>
                  <a:lnTo>
                    <a:pt x="82" y="195"/>
                  </a:lnTo>
                  <a:lnTo>
                    <a:pt x="104" y="217"/>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35" name="Freeform 57"/>
            <p:cNvSpPr>
              <a:spLocks/>
            </p:cNvSpPr>
            <p:nvPr/>
          </p:nvSpPr>
          <p:spPr bwMode="auto">
            <a:xfrm>
              <a:off x="3251" y="1651"/>
              <a:ext cx="123" cy="151"/>
            </a:xfrm>
            <a:custGeom>
              <a:avLst/>
              <a:gdLst>
                <a:gd name="T0" fmla="*/ 73 w 123"/>
                <a:gd name="T1" fmla="*/ 31 h 151"/>
                <a:gd name="T2" fmla="*/ 73 w 123"/>
                <a:gd name="T3" fmla="*/ 37 h 151"/>
                <a:gd name="T4" fmla="*/ 118 w 123"/>
                <a:gd name="T5" fmla="*/ 72 h 151"/>
                <a:gd name="T6" fmla="*/ 116 w 123"/>
                <a:gd name="T7" fmla="*/ 80 h 151"/>
                <a:gd name="T8" fmla="*/ 72 w 123"/>
                <a:gd name="T9" fmla="*/ 49 h 151"/>
                <a:gd name="T10" fmla="*/ 71 w 123"/>
                <a:gd name="T11" fmla="*/ 68 h 151"/>
                <a:gd name="T12" fmla="*/ 61 w 123"/>
                <a:gd name="T13" fmla="*/ 93 h 151"/>
                <a:gd name="T14" fmla="*/ 35 w 123"/>
                <a:gd name="T15" fmla="*/ 109 h 151"/>
                <a:gd name="T16" fmla="*/ 10 w 123"/>
                <a:gd name="T17" fmla="*/ 86 h 151"/>
                <a:gd name="T18" fmla="*/ 0 w 123"/>
                <a:gd name="T19" fmla="*/ 66 h 151"/>
                <a:gd name="T20" fmla="*/ 7 w 123"/>
                <a:gd name="T21" fmla="*/ 87 h 151"/>
                <a:gd name="T22" fmla="*/ 17 w 123"/>
                <a:gd name="T23" fmla="*/ 102 h 151"/>
                <a:gd name="T24" fmla="*/ 31 w 123"/>
                <a:gd name="T25" fmla="*/ 119 h 151"/>
                <a:gd name="T26" fmla="*/ 44 w 123"/>
                <a:gd name="T27" fmla="*/ 131 h 151"/>
                <a:gd name="T28" fmla="*/ 75 w 123"/>
                <a:gd name="T29" fmla="*/ 148 h 151"/>
                <a:gd name="T30" fmla="*/ 90 w 123"/>
                <a:gd name="T31" fmla="*/ 150 h 151"/>
                <a:gd name="T32" fmla="*/ 105 w 123"/>
                <a:gd name="T33" fmla="*/ 145 h 151"/>
                <a:gd name="T34" fmla="*/ 116 w 123"/>
                <a:gd name="T35" fmla="*/ 132 h 151"/>
                <a:gd name="T36" fmla="*/ 119 w 123"/>
                <a:gd name="T37" fmla="*/ 110 h 151"/>
                <a:gd name="T38" fmla="*/ 122 w 123"/>
                <a:gd name="T39" fmla="*/ 86 h 151"/>
                <a:gd name="T40" fmla="*/ 120 w 123"/>
                <a:gd name="T41" fmla="*/ 52 h 151"/>
                <a:gd name="T42" fmla="*/ 113 w 123"/>
                <a:gd name="T43" fmla="*/ 12 h 151"/>
                <a:gd name="T44" fmla="*/ 106 w 123"/>
                <a:gd name="T45" fmla="*/ 0 h 151"/>
                <a:gd name="T46" fmla="*/ 81 w 123"/>
                <a:gd name="T47" fmla="*/ 12 h 151"/>
                <a:gd name="T48" fmla="*/ 73 w 123"/>
                <a:gd name="T49" fmla="*/ 31 h 151"/>
                <a:gd name="T50" fmla="*/ 73 w 123"/>
                <a:gd name="T51" fmla="*/ 31 h 15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123" h="151">
                  <a:moveTo>
                    <a:pt x="73" y="31"/>
                  </a:moveTo>
                  <a:lnTo>
                    <a:pt x="73" y="37"/>
                  </a:lnTo>
                  <a:lnTo>
                    <a:pt x="118" y="72"/>
                  </a:lnTo>
                  <a:lnTo>
                    <a:pt x="116" y="80"/>
                  </a:lnTo>
                  <a:lnTo>
                    <a:pt x="72" y="49"/>
                  </a:lnTo>
                  <a:lnTo>
                    <a:pt x="71" y="68"/>
                  </a:lnTo>
                  <a:lnTo>
                    <a:pt x="61" y="93"/>
                  </a:lnTo>
                  <a:lnTo>
                    <a:pt x="35" y="109"/>
                  </a:lnTo>
                  <a:lnTo>
                    <a:pt x="10" y="86"/>
                  </a:lnTo>
                  <a:lnTo>
                    <a:pt x="0" y="66"/>
                  </a:lnTo>
                  <a:lnTo>
                    <a:pt x="7" y="87"/>
                  </a:lnTo>
                  <a:lnTo>
                    <a:pt x="17" y="102"/>
                  </a:lnTo>
                  <a:lnTo>
                    <a:pt x="31" y="119"/>
                  </a:lnTo>
                  <a:lnTo>
                    <a:pt x="44" y="131"/>
                  </a:lnTo>
                  <a:lnTo>
                    <a:pt x="75" y="148"/>
                  </a:lnTo>
                  <a:lnTo>
                    <a:pt x="90" y="150"/>
                  </a:lnTo>
                  <a:lnTo>
                    <a:pt x="105" y="145"/>
                  </a:lnTo>
                  <a:lnTo>
                    <a:pt x="116" y="132"/>
                  </a:lnTo>
                  <a:lnTo>
                    <a:pt x="119" y="110"/>
                  </a:lnTo>
                  <a:lnTo>
                    <a:pt x="122" y="86"/>
                  </a:lnTo>
                  <a:lnTo>
                    <a:pt x="120" y="52"/>
                  </a:lnTo>
                  <a:lnTo>
                    <a:pt x="113" y="12"/>
                  </a:lnTo>
                  <a:lnTo>
                    <a:pt x="106" y="0"/>
                  </a:lnTo>
                  <a:lnTo>
                    <a:pt x="81" y="12"/>
                  </a:lnTo>
                  <a:lnTo>
                    <a:pt x="73" y="31"/>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36" name="Freeform 58"/>
            <p:cNvSpPr>
              <a:spLocks/>
            </p:cNvSpPr>
            <p:nvPr/>
          </p:nvSpPr>
          <p:spPr bwMode="auto">
            <a:xfrm>
              <a:off x="3214" y="1549"/>
              <a:ext cx="137" cy="272"/>
            </a:xfrm>
            <a:custGeom>
              <a:avLst/>
              <a:gdLst>
                <a:gd name="T0" fmla="*/ 31 w 137"/>
                <a:gd name="T1" fmla="*/ 0 h 272"/>
                <a:gd name="T2" fmla="*/ 16 w 137"/>
                <a:gd name="T3" fmla="*/ 15 h 272"/>
                <a:gd name="T4" fmla="*/ 7 w 137"/>
                <a:gd name="T5" fmla="*/ 41 h 272"/>
                <a:gd name="T6" fmla="*/ 1 w 137"/>
                <a:gd name="T7" fmla="*/ 79 h 272"/>
                <a:gd name="T8" fmla="*/ 0 w 137"/>
                <a:gd name="T9" fmla="*/ 111 h 272"/>
                <a:gd name="T10" fmla="*/ 3 w 137"/>
                <a:gd name="T11" fmla="*/ 152 h 272"/>
                <a:gd name="T12" fmla="*/ 11 w 137"/>
                <a:gd name="T13" fmla="*/ 193 h 272"/>
                <a:gd name="T14" fmla="*/ 52 w 137"/>
                <a:gd name="T15" fmla="*/ 231 h 272"/>
                <a:gd name="T16" fmla="*/ 91 w 137"/>
                <a:gd name="T17" fmla="*/ 266 h 272"/>
                <a:gd name="T18" fmla="*/ 122 w 137"/>
                <a:gd name="T19" fmla="*/ 271 h 272"/>
                <a:gd name="T20" fmla="*/ 136 w 137"/>
                <a:gd name="T21" fmla="*/ 269 h 272"/>
                <a:gd name="T22" fmla="*/ 115 w 137"/>
                <a:gd name="T23" fmla="*/ 265 h 272"/>
                <a:gd name="T24" fmla="*/ 93 w 137"/>
                <a:gd name="T25" fmla="*/ 256 h 272"/>
                <a:gd name="T26" fmla="*/ 66 w 137"/>
                <a:gd name="T27" fmla="*/ 235 h 272"/>
                <a:gd name="T28" fmla="*/ 45 w 137"/>
                <a:gd name="T29" fmla="*/ 204 h 272"/>
                <a:gd name="T30" fmla="*/ 18 w 137"/>
                <a:gd name="T31" fmla="*/ 135 h 272"/>
                <a:gd name="T32" fmla="*/ 12 w 137"/>
                <a:gd name="T33" fmla="*/ 70 h 272"/>
                <a:gd name="T34" fmla="*/ 16 w 137"/>
                <a:gd name="T35" fmla="*/ 28 h 272"/>
                <a:gd name="T36" fmla="*/ 31 w 137"/>
                <a:gd name="T37" fmla="*/ 0 h 272"/>
                <a:gd name="T38" fmla="*/ 31 w 137"/>
                <a:gd name="T39" fmla="*/ 0 h 27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37" h="272">
                  <a:moveTo>
                    <a:pt x="31" y="0"/>
                  </a:moveTo>
                  <a:lnTo>
                    <a:pt x="16" y="15"/>
                  </a:lnTo>
                  <a:lnTo>
                    <a:pt x="7" y="41"/>
                  </a:lnTo>
                  <a:lnTo>
                    <a:pt x="1" y="79"/>
                  </a:lnTo>
                  <a:lnTo>
                    <a:pt x="0" y="111"/>
                  </a:lnTo>
                  <a:lnTo>
                    <a:pt x="3" y="152"/>
                  </a:lnTo>
                  <a:lnTo>
                    <a:pt x="11" y="193"/>
                  </a:lnTo>
                  <a:lnTo>
                    <a:pt x="52" y="231"/>
                  </a:lnTo>
                  <a:lnTo>
                    <a:pt x="91" y="266"/>
                  </a:lnTo>
                  <a:lnTo>
                    <a:pt x="122" y="271"/>
                  </a:lnTo>
                  <a:lnTo>
                    <a:pt x="136" y="269"/>
                  </a:lnTo>
                  <a:lnTo>
                    <a:pt x="115" y="265"/>
                  </a:lnTo>
                  <a:lnTo>
                    <a:pt x="93" y="256"/>
                  </a:lnTo>
                  <a:lnTo>
                    <a:pt x="66" y="235"/>
                  </a:lnTo>
                  <a:lnTo>
                    <a:pt x="45" y="204"/>
                  </a:lnTo>
                  <a:lnTo>
                    <a:pt x="18" y="135"/>
                  </a:lnTo>
                  <a:lnTo>
                    <a:pt x="12" y="70"/>
                  </a:lnTo>
                  <a:lnTo>
                    <a:pt x="16" y="28"/>
                  </a:lnTo>
                  <a:lnTo>
                    <a:pt x="31"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37" name="Freeform 59"/>
            <p:cNvSpPr>
              <a:spLocks/>
            </p:cNvSpPr>
            <p:nvPr/>
          </p:nvSpPr>
          <p:spPr bwMode="auto">
            <a:xfrm>
              <a:off x="3253" y="1895"/>
              <a:ext cx="21" cy="85"/>
            </a:xfrm>
            <a:custGeom>
              <a:avLst/>
              <a:gdLst>
                <a:gd name="T0" fmla="*/ 0 w 21"/>
                <a:gd name="T1" fmla="*/ 81 h 85"/>
                <a:gd name="T2" fmla="*/ 20 w 21"/>
                <a:gd name="T3" fmla="*/ 84 h 85"/>
                <a:gd name="T4" fmla="*/ 10 w 21"/>
                <a:gd name="T5" fmla="*/ 0 h 85"/>
                <a:gd name="T6" fmla="*/ 0 w 21"/>
                <a:gd name="T7" fmla="*/ 5 h 85"/>
                <a:gd name="T8" fmla="*/ 0 w 21"/>
                <a:gd name="T9" fmla="*/ 81 h 85"/>
                <a:gd name="T10" fmla="*/ 0 w 21"/>
                <a:gd name="T11" fmla="*/ 81 h 8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 h="85">
                  <a:moveTo>
                    <a:pt x="0" y="81"/>
                  </a:moveTo>
                  <a:lnTo>
                    <a:pt x="20" y="84"/>
                  </a:lnTo>
                  <a:lnTo>
                    <a:pt x="10" y="0"/>
                  </a:lnTo>
                  <a:lnTo>
                    <a:pt x="0" y="5"/>
                  </a:lnTo>
                  <a:lnTo>
                    <a:pt x="0" y="81"/>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38" name="Freeform 60"/>
            <p:cNvSpPr>
              <a:spLocks/>
            </p:cNvSpPr>
            <p:nvPr/>
          </p:nvSpPr>
          <p:spPr bwMode="auto">
            <a:xfrm>
              <a:off x="3238" y="1560"/>
              <a:ext cx="124" cy="101"/>
            </a:xfrm>
            <a:custGeom>
              <a:avLst/>
              <a:gdLst>
                <a:gd name="T0" fmla="*/ 0 w 124"/>
                <a:gd name="T1" fmla="*/ 85 h 101"/>
                <a:gd name="T2" fmla="*/ 5 w 124"/>
                <a:gd name="T3" fmla="*/ 63 h 101"/>
                <a:gd name="T4" fmla="*/ 14 w 124"/>
                <a:gd name="T5" fmla="*/ 48 h 101"/>
                <a:gd name="T6" fmla="*/ 25 w 124"/>
                <a:gd name="T7" fmla="*/ 41 h 101"/>
                <a:gd name="T8" fmla="*/ 50 w 124"/>
                <a:gd name="T9" fmla="*/ 41 h 101"/>
                <a:gd name="T10" fmla="*/ 70 w 124"/>
                <a:gd name="T11" fmla="*/ 55 h 101"/>
                <a:gd name="T12" fmla="*/ 83 w 124"/>
                <a:gd name="T13" fmla="*/ 77 h 101"/>
                <a:gd name="T14" fmla="*/ 87 w 124"/>
                <a:gd name="T15" fmla="*/ 100 h 101"/>
                <a:gd name="T16" fmla="*/ 110 w 124"/>
                <a:gd name="T17" fmla="*/ 89 h 101"/>
                <a:gd name="T18" fmla="*/ 110 w 124"/>
                <a:gd name="T19" fmla="*/ 77 h 101"/>
                <a:gd name="T20" fmla="*/ 123 w 124"/>
                <a:gd name="T21" fmla="*/ 69 h 101"/>
                <a:gd name="T22" fmla="*/ 106 w 124"/>
                <a:gd name="T23" fmla="*/ 33 h 101"/>
                <a:gd name="T24" fmla="*/ 63 w 124"/>
                <a:gd name="T25" fmla="*/ 3 h 101"/>
                <a:gd name="T26" fmla="*/ 15 w 124"/>
                <a:gd name="T27" fmla="*/ 0 h 101"/>
                <a:gd name="T28" fmla="*/ 2 w 124"/>
                <a:gd name="T29" fmla="*/ 25 h 101"/>
                <a:gd name="T30" fmla="*/ 0 w 124"/>
                <a:gd name="T31" fmla="*/ 49 h 101"/>
                <a:gd name="T32" fmla="*/ 0 w 124"/>
                <a:gd name="T33" fmla="*/ 85 h 101"/>
                <a:gd name="T34" fmla="*/ 0 w 124"/>
                <a:gd name="T35" fmla="*/ 85 h 10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24" h="101">
                  <a:moveTo>
                    <a:pt x="0" y="85"/>
                  </a:moveTo>
                  <a:lnTo>
                    <a:pt x="5" y="63"/>
                  </a:lnTo>
                  <a:lnTo>
                    <a:pt x="14" y="48"/>
                  </a:lnTo>
                  <a:lnTo>
                    <a:pt x="25" y="41"/>
                  </a:lnTo>
                  <a:lnTo>
                    <a:pt x="50" y="41"/>
                  </a:lnTo>
                  <a:lnTo>
                    <a:pt x="70" y="55"/>
                  </a:lnTo>
                  <a:lnTo>
                    <a:pt x="83" y="77"/>
                  </a:lnTo>
                  <a:lnTo>
                    <a:pt x="87" y="100"/>
                  </a:lnTo>
                  <a:lnTo>
                    <a:pt x="110" y="89"/>
                  </a:lnTo>
                  <a:lnTo>
                    <a:pt x="110" y="77"/>
                  </a:lnTo>
                  <a:lnTo>
                    <a:pt x="123" y="69"/>
                  </a:lnTo>
                  <a:lnTo>
                    <a:pt x="106" y="33"/>
                  </a:lnTo>
                  <a:lnTo>
                    <a:pt x="63" y="3"/>
                  </a:lnTo>
                  <a:lnTo>
                    <a:pt x="15" y="0"/>
                  </a:lnTo>
                  <a:lnTo>
                    <a:pt x="2" y="25"/>
                  </a:lnTo>
                  <a:lnTo>
                    <a:pt x="0" y="49"/>
                  </a:lnTo>
                  <a:lnTo>
                    <a:pt x="0" y="85"/>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39" name="Freeform 61"/>
            <p:cNvSpPr>
              <a:spLocks/>
            </p:cNvSpPr>
            <p:nvPr/>
          </p:nvSpPr>
          <p:spPr bwMode="auto">
            <a:xfrm>
              <a:off x="3362" y="1629"/>
              <a:ext cx="45" cy="28"/>
            </a:xfrm>
            <a:custGeom>
              <a:avLst/>
              <a:gdLst>
                <a:gd name="T0" fmla="*/ 0 w 45"/>
                <a:gd name="T1" fmla="*/ 17 h 28"/>
                <a:gd name="T2" fmla="*/ 25 w 45"/>
                <a:gd name="T3" fmla="*/ 0 h 28"/>
                <a:gd name="T4" fmla="*/ 39 w 45"/>
                <a:gd name="T5" fmla="*/ 4 h 28"/>
                <a:gd name="T6" fmla="*/ 44 w 45"/>
                <a:gd name="T7" fmla="*/ 14 h 28"/>
                <a:gd name="T8" fmla="*/ 2 w 45"/>
                <a:gd name="T9" fmla="*/ 27 h 28"/>
                <a:gd name="T10" fmla="*/ 0 w 45"/>
                <a:gd name="T11" fmla="*/ 17 h 28"/>
                <a:gd name="T12" fmla="*/ 0 w 45"/>
                <a:gd name="T13" fmla="*/ 17 h 2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5" h="28">
                  <a:moveTo>
                    <a:pt x="0" y="17"/>
                  </a:moveTo>
                  <a:lnTo>
                    <a:pt x="25" y="0"/>
                  </a:lnTo>
                  <a:lnTo>
                    <a:pt x="39" y="4"/>
                  </a:lnTo>
                  <a:lnTo>
                    <a:pt x="44" y="14"/>
                  </a:lnTo>
                  <a:lnTo>
                    <a:pt x="2" y="27"/>
                  </a:lnTo>
                  <a:lnTo>
                    <a:pt x="0" y="17"/>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0" name="Freeform 62"/>
            <p:cNvSpPr>
              <a:spLocks/>
            </p:cNvSpPr>
            <p:nvPr/>
          </p:nvSpPr>
          <p:spPr bwMode="auto">
            <a:xfrm>
              <a:off x="3353" y="1626"/>
              <a:ext cx="56" cy="42"/>
            </a:xfrm>
            <a:custGeom>
              <a:avLst/>
              <a:gdLst>
                <a:gd name="T0" fmla="*/ 0 w 56"/>
                <a:gd name="T1" fmla="*/ 17 h 42"/>
                <a:gd name="T2" fmla="*/ 1 w 56"/>
                <a:gd name="T3" fmla="*/ 26 h 42"/>
                <a:gd name="T4" fmla="*/ 5 w 56"/>
                <a:gd name="T5" fmla="*/ 36 h 42"/>
                <a:gd name="T6" fmla="*/ 14 w 56"/>
                <a:gd name="T7" fmla="*/ 41 h 42"/>
                <a:gd name="T8" fmla="*/ 55 w 56"/>
                <a:gd name="T9" fmla="*/ 18 h 42"/>
                <a:gd name="T10" fmla="*/ 43 w 56"/>
                <a:gd name="T11" fmla="*/ 15 h 42"/>
                <a:gd name="T12" fmla="*/ 38 w 56"/>
                <a:gd name="T13" fmla="*/ 10 h 42"/>
                <a:gd name="T14" fmla="*/ 7 w 56"/>
                <a:gd name="T15" fmla="*/ 24 h 42"/>
                <a:gd name="T16" fmla="*/ 30 w 56"/>
                <a:gd name="T17" fmla="*/ 0 h 42"/>
                <a:gd name="T18" fmla="*/ 0 w 56"/>
                <a:gd name="T19" fmla="*/ 17 h 42"/>
                <a:gd name="T20" fmla="*/ 0 w 56"/>
                <a:gd name="T21" fmla="*/ 17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56" h="42">
                  <a:moveTo>
                    <a:pt x="0" y="17"/>
                  </a:moveTo>
                  <a:lnTo>
                    <a:pt x="1" y="26"/>
                  </a:lnTo>
                  <a:lnTo>
                    <a:pt x="5" y="36"/>
                  </a:lnTo>
                  <a:lnTo>
                    <a:pt x="14" y="41"/>
                  </a:lnTo>
                  <a:lnTo>
                    <a:pt x="55" y="18"/>
                  </a:lnTo>
                  <a:lnTo>
                    <a:pt x="43" y="15"/>
                  </a:lnTo>
                  <a:lnTo>
                    <a:pt x="38" y="10"/>
                  </a:lnTo>
                  <a:lnTo>
                    <a:pt x="7" y="24"/>
                  </a:lnTo>
                  <a:lnTo>
                    <a:pt x="30" y="0"/>
                  </a:lnTo>
                  <a:lnTo>
                    <a:pt x="0" y="1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1" name="Freeform 63"/>
            <p:cNvSpPr>
              <a:spLocks/>
            </p:cNvSpPr>
            <p:nvPr/>
          </p:nvSpPr>
          <p:spPr bwMode="auto">
            <a:xfrm>
              <a:off x="3392" y="1623"/>
              <a:ext cx="17" cy="19"/>
            </a:xfrm>
            <a:custGeom>
              <a:avLst/>
              <a:gdLst>
                <a:gd name="T0" fmla="*/ 0 w 17"/>
                <a:gd name="T1" fmla="*/ 0 h 19"/>
                <a:gd name="T2" fmla="*/ 8 w 17"/>
                <a:gd name="T3" fmla="*/ 3 h 19"/>
                <a:gd name="T4" fmla="*/ 13 w 17"/>
                <a:gd name="T5" fmla="*/ 10 h 19"/>
                <a:gd name="T6" fmla="*/ 16 w 17"/>
                <a:gd name="T7" fmla="*/ 18 h 19"/>
                <a:gd name="T8" fmla="*/ 5 w 17"/>
                <a:gd name="T9" fmla="*/ 13 h 19"/>
                <a:gd name="T10" fmla="*/ 0 w 17"/>
                <a:gd name="T11" fmla="*/ 0 h 19"/>
                <a:gd name="T12" fmla="*/ 0 w 17"/>
                <a:gd name="T13" fmla="*/ 0 h 1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9">
                  <a:moveTo>
                    <a:pt x="0" y="0"/>
                  </a:moveTo>
                  <a:lnTo>
                    <a:pt x="8" y="3"/>
                  </a:lnTo>
                  <a:lnTo>
                    <a:pt x="13" y="10"/>
                  </a:lnTo>
                  <a:lnTo>
                    <a:pt x="16" y="18"/>
                  </a:lnTo>
                  <a:lnTo>
                    <a:pt x="5" y="13"/>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2" name="Freeform 64"/>
            <p:cNvSpPr>
              <a:spLocks/>
            </p:cNvSpPr>
            <p:nvPr/>
          </p:nvSpPr>
          <p:spPr bwMode="auto">
            <a:xfrm>
              <a:off x="3211" y="1562"/>
              <a:ext cx="122" cy="260"/>
            </a:xfrm>
            <a:custGeom>
              <a:avLst/>
              <a:gdLst>
                <a:gd name="T0" fmla="*/ 9 w 122"/>
                <a:gd name="T1" fmla="*/ 52 h 260"/>
                <a:gd name="T2" fmla="*/ 10 w 122"/>
                <a:gd name="T3" fmla="*/ 67 h 260"/>
                <a:gd name="T4" fmla="*/ 12 w 122"/>
                <a:gd name="T5" fmla="*/ 93 h 260"/>
                <a:gd name="T6" fmla="*/ 17 w 122"/>
                <a:gd name="T7" fmla="*/ 126 h 260"/>
                <a:gd name="T8" fmla="*/ 29 w 122"/>
                <a:gd name="T9" fmla="*/ 162 h 260"/>
                <a:gd name="T10" fmla="*/ 43 w 122"/>
                <a:gd name="T11" fmla="*/ 195 h 260"/>
                <a:gd name="T12" fmla="*/ 68 w 122"/>
                <a:gd name="T13" fmla="*/ 227 h 260"/>
                <a:gd name="T14" fmla="*/ 93 w 122"/>
                <a:gd name="T15" fmla="*/ 245 h 260"/>
                <a:gd name="T16" fmla="*/ 121 w 122"/>
                <a:gd name="T17" fmla="*/ 259 h 260"/>
                <a:gd name="T18" fmla="*/ 91 w 122"/>
                <a:gd name="T19" fmla="*/ 254 h 260"/>
                <a:gd name="T20" fmla="*/ 62 w 122"/>
                <a:gd name="T21" fmla="*/ 241 h 260"/>
                <a:gd name="T22" fmla="*/ 37 w 122"/>
                <a:gd name="T23" fmla="*/ 214 h 260"/>
                <a:gd name="T24" fmla="*/ 13 w 122"/>
                <a:gd name="T25" fmla="*/ 188 h 260"/>
                <a:gd name="T26" fmla="*/ 3 w 122"/>
                <a:gd name="T27" fmla="*/ 170 h 260"/>
                <a:gd name="T28" fmla="*/ 0 w 122"/>
                <a:gd name="T29" fmla="*/ 126 h 260"/>
                <a:gd name="T30" fmla="*/ 0 w 122"/>
                <a:gd name="T31" fmla="*/ 82 h 260"/>
                <a:gd name="T32" fmla="*/ 3 w 122"/>
                <a:gd name="T33" fmla="*/ 53 h 260"/>
                <a:gd name="T34" fmla="*/ 9 w 122"/>
                <a:gd name="T35" fmla="*/ 25 h 260"/>
                <a:gd name="T36" fmla="*/ 20 w 122"/>
                <a:gd name="T37" fmla="*/ 0 h 260"/>
                <a:gd name="T38" fmla="*/ 13 w 122"/>
                <a:gd name="T39" fmla="*/ 32 h 260"/>
                <a:gd name="T40" fmla="*/ 9 w 122"/>
                <a:gd name="T41" fmla="*/ 52 h 260"/>
                <a:gd name="T42" fmla="*/ 9 w 122"/>
                <a:gd name="T43" fmla="*/ 52 h 26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22" h="260">
                  <a:moveTo>
                    <a:pt x="9" y="52"/>
                  </a:moveTo>
                  <a:lnTo>
                    <a:pt x="10" y="67"/>
                  </a:lnTo>
                  <a:lnTo>
                    <a:pt x="12" y="93"/>
                  </a:lnTo>
                  <a:lnTo>
                    <a:pt x="17" y="126"/>
                  </a:lnTo>
                  <a:lnTo>
                    <a:pt x="29" y="162"/>
                  </a:lnTo>
                  <a:lnTo>
                    <a:pt x="43" y="195"/>
                  </a:lnTo>
                  <a:lnTo>
                    <a:pt x="68" y="227"/>
                  </a:lnTo>
                  <a:lnTo>
                    <a:pt x="93" y="245"/>
                  </a:lnTo>
                  <a:lnTo>
                    <a:pt x="121" y="259"/>
                  </a:lnTo>
                  <a:lnTo>
                    <a:pt x="91" y="254"/>
                  </a:lnTo>
                  <a:lnTo>
                    <a:pt x="62" y="241"/>
                  </a:lnTo>
                  <a:lnTo>
                    <a:pt x="37" y="214"/>
                  </a:lnTo>
                  <a:lnTo>
                    <a:pt x="13" y="188"/>
                  </a:lnTo>
                  <a:lnTo>
                    <a:pt x="3" y="170"/>
                  </a:lnTo>
                  <a:lnTo>
                    <a:pt x="0" y="126"/>
                  </a:lnTo>
                  <a:lnTo>
                    <a:pt x="0" y="82"/>
                  </a:lnTo>
                  <a:lnTo>
                    <a:pt x="3" y="53"/>
                  </a:lnTo>
                  <a:lnTo>
                    <a:pt x="9" y="25"/>
                  </a:lnTo>
                  <a:lnTo>
                    <a:pt x="20" y="0"/>
                  </a:lnTo>
                  <a:lnTo>
                    <a:pt x="13" y="32"/>
                  </a:lnTo>
                  <a:lnTo>
                    <a:pt x="9" y="5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3" name="Freeform 65"/>
            <p:cNvSpPr>
              <a:spLocks/>
            </p:cNvSpPr>
            <p:nvPr/>
          </p:nvSpPr>
          <p:spPr bwMode="auto">
            <a:xfrm>
              <a:off x="3260" y="1654"/>
              <a:ext cx="112" cy="117"/>
            </a:xfrm>
            <a:custGeom>
              <a:avLst/>
              <a:gdLst>
                <a:gd name="T0" fmla="*/ 65 w 112"/>
                <a:gd name="T1" fmla="*/ 11 h 117"/>
                <a:gd name="T2" fmla="*/ 0 w 112"/>
                <a:gd name="T3" fmla="*/ 51 h 117"/>
                <a:gd name="T4" fmla="*/ 2 w 112"/>
                <a:gd name="T5" fmla="*/ 56 h 117"/>
                <a:gd name="T6" fmla="*/ 42 w 112"/>
                <a:gd name="T7" fmla="*/ 37 h 117"/>
                <a:gd name="T8" fmla="*/ 15 w 112"/>
                <a:gd name="T9" fmla="*/ 105 h 117"/>
                <a:gd name="T10" fmla="*/ 27 w 112"/>
                <a:gd name="T11" fmla="*/ 116 h 117"/>
                <a:gd name="T12" fmla="*/ 49 w 112"/>
                <a:gd name="T13" fmla="*/ 37 h 117"/>
                <a:gd name="T14" fmla="*/ 111 w 112"/>
                <a:gd name="T15" fmla="*/ 87 h 117"/>
                <a:gd name="T16" fmla="*/ 111 w 112"/>
                <a:gd name="T17" fmla="*/ 76 h 117"/>
                <a:gd name="T18" fmla="*/ 56 w 112"/>
                <a:gd name="T19" fmla="*/ 30 h 117"/>
                <a:gd name="T20" fmla="*/ 101 w 112"/>
                <a:gd name="T21" fmla="*/ 6 h 117"/>
                <a:gd name="T22" fmla="*/ 98 w 112"/>
                <a:gd name="T23" fmla="*/ 0 h 117"/>
                <a:gd name="T24" fmla="*/ 65 w 112"/>
                <a:gd name="T25" fmla="*/ 19 h 117"/>
                <a:gd name="T26" fmla="*/ 65 w 112"/>
                <a:gd name="T27" fmla="*/ 11 h 117"/>
                <a:gd name="T28" fmla="*/ 65 w 112"/>
                <a:gd name="T29" fmla="*/ 11 h 11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12" h="117">
                  <a:moveTo>
                    <a:pt x="65" y="11"/>
                  </a:moveTo>
                  <a:lnTo>
                    <a:pt x="0" y="51"/>
                  </a:lnTo>
                  <a:lnTo>
                    <a:pt x="2" y="56"/>
                  </a:lnTo>
                  <a:lnTo>
                    <a:pt x="42" y="37"/>
                  </a:lnTo>
                  <a:lnTo>
                    <a:pt x="15" y="105"/>
                  </a:lnTo>
                  <a:lnTo>
                    <a:pt x="27" y="116"/>
                  </a:lnTo>
                  <a:lnTo>
                    <a:pt x="49" y="37"/>
                  </a:lnTo>
                  <a:lnTo>
                    <a:pt x="111" y="87"/>
                  </a:lnTo>
                  <a:lnTo>
                    <a:pt x="111" y="76"/>
                  </a:lnTo>
                  <a:lnTo>
                    <a:pt x="56" y="30"/>
                  </a:lnTo>
                  <a:lnTo>
                    <a:pt x="101" y="6"/>
                  </a:lnTo>
                  <a:lnTo>
                    <a:pt x="98" y="0"/>
                  </a:lnTo>
                  <a:lnTo>
                    <a:pt x="65" y="19"/>
                  </a:lnTo>
                  <a:lnTo>
                    <a:pt x="65" y="1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4" name="Freeform 66"/>
            <p:cNvSpPr>
              <a:spLocks/>
            </p:cNvSpPr>
            <p:nvPr/>
          </p:nvSpPr>
          <p:spPr bwMode="auto">
            <a:xfrm>
              <a:off x="3264" y="1659"/>
              <a:ext cx="123" cy="157"/>
            </a:xfrm>
            <a:custGeom>
              <a:avLst/>
              <a:gdLst>
                <a:gd name="T0" fmla="*/ 105 w 123"/>
                <a:gd name="T1" fmla="*/ 4 h 157"/>
                <a:gd name="T2" fmla="*/ 110 w 123"/>
                <a:gd name="T3" fmla="*/ 24 h 157"/>
                <a:gd name="T4" fmla="*/ 113 w 123"/>
                <a:gd name="T5" fmla="*/ 49 h 157"/>
                <a:gd name="T6" fmla="*/ 113 w 123"/>
                <a:gd name="T7" fmla="*/ 79 h 157"/>
                <a:gd name="T8" fmla="*/ 113 w 123"/>
                <a:gd name="T9" fmla="*/ 101 h 157"/>
                <a:gd name="T10" fmla="*/ 106 w 123"/>
                <a:gd name="T11" fmla="*/ 127 h 157"/>
                <a:gd name="T12" fmla="*/ 93 w 123"/>
                <a:gd name="T13" fmla="*/ 144 h 157"/>
                <a:gd name="T14" fmla="*/ 73 w 123"/>
                <a:gd name="T15" fmla="*/ 144 h 157"/>
                <a:gd name="T16" fmla="*/ 50 w 123"/>
                <a:gd name="T17" fmla="*/ 131 h 157"/>
                <a:gd name="T18" fmla="*/ 28 w 123"/>
                <a:gd name="T19" fmla="*/ 115 h 157"/>
                <a:gd name="T20" fmla="*/ 0 w 123"/>
                <a:gd name="T21" fmla="*/ 89 h 157"/>
                <a:gd name="T22" fmla="*/ 29 w 123"/>
                <a:gd name="T23" fmla="*/ 124 h 157"/>
                <a:gd name="T24" fmla="*/ 53 w 123"/>
                <a:gd name="T25" fmla="*/ 141 h 157"/>
                <a:gd name="T26" fmla="*/ 78 w 123"/>
                <a:gd name="T27" fmla="*/ 153 h 157"/>
                <a:gd name="T28" fmla="*/ 95 w 123"/>
                <a:gd name="T29" fmla="*/ 156 h 157"/>
                <a:gd name="T30" fmla="*/ 107 w 123"/>
                <a:gd name="T31" fmla="*/ 146 h 157"/>
                <a:gd name="T32" fmla="*/ 117 w 123"/>
                <a:gd name="T33" fmla="*/ 123 h 157"/>
                <a:gd name="T34" fmla="*/ 122 w 123"/>
                <a:gd name="T35" fmla="*/ 92 h 157"/>
                <a:gd name="T36" fmla="*/ 121 w 123"/>
                <a:gd name="T37" fmla="*/ 55 h 157"/>
                <a:gd name="T38" fmla="*/ 116 w 123"/>
                <a:gd name="T39" fmla="*/ 21 h 157"/>
                <a:gd name="T40" fmla="*/ 109 w 123"/>
                <a:gd name="T41" fmla="*/ 0 h 157"/>
                <a:gd name="T42" fmla="*/ 105 w 123"/>
                <a:gd name="T43" fmla="*/ 4 h 157"/>
                <a:gd name="T44" fmla="*/ 105 w 123"/>
                <a:gd name="T45" fmla="*/ 4 h 15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123" h="157">
                  <a:moveTo>
                    <a:pt x="105" y="4"/>
                  </a:moveTo>
                  <a:lnTo>
                    <a:pt x="110" y="24"/>
                  </a:lnTo>
                  <a:lnTo>
                    <a:pt x="113" y="49"/>
                  </a:lnTo>
                  <a:lnTo>
                    <a:pt x="113" y="79"/>
                  </a:lnTo>
                  <a:lnTo>
                    <a:pt x="113" y="101"/>
                  </a:lnTo>
                  <a:lnTo>
                    <a:pt x="106" y="127"/>
                  </a:lnTo>
                  <a:lnTo>
                    <a:pt x="93" y="144"/>
                  </a:lnTo>
                  <a:lnTo>
                    <a:pt x="73" y="144"/>
                  </a:lnTo>
                  <a:lnTo>
                    <a:pt x="50" y="131"/>
                  </a:lnTo>
                  <a:lnTo>
                    <a:pt x="28" y="115"/>
                  </a:lnTo>
                  <a:lnTo>
                    <a:pt x="0" y="89"/>
                  </a:lnTo>
                  <a:lnTo>
                    <a:pt x="29" y="124"/>
                  </a:lnTo>
                  <a:lnTo>
                    <a:pt x="53" y="141"/>
                  </a:lnTo>
                  <a:lnTo>
                    <a:pt x="78" y="153"/>
                  </a:lnTo>
                  <a:lnTo>
                    <a:pt x="95" y="156"/>
                  </a:lnTo>
                  <a:lnTo>
                    <a:pt x="107" y="146"/>
                  </a:lnTo>
                  <a:lnTo>
                    <a:pt x="117" y="123"/>
                  </a:lnTo>
                  <a:lnTo>
                    <a:pt x="122" y="92"/>
                  </a:lnTo>
                  <a:lnTo>
                    <a:pt x="121" y="55"/>
                  </a:lnTo>
                  <a:lnTo>
                    <a:pt x="116" y="21"/>
                  </a:lnTo>
                  <a:lnTo>
                    <a:pt x="109" y="0"/>
                  </a:lnTo>
                  <a:lnTo>
                    <a:pt x="105" y="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5" name="Freeform 67"/>
            <p:cNvSpPr>
              <a:spLocks/>
            </p:cNvSpPr>
            <p:nvPr/>
          </p:nvSpPr>
          <p:spPr bwMode="auto">
            <a:xfrm>
              <a:off x="3250" y="1770"/>
              <a:ext cx="24" cy="212"/>
            </a:xfrm>
            <a:custGeom>
              <a:avLst/>
              <a:gdLst>
                <a:gd name="T0" fmla="*/ 5 w 24"/>
                <a:gd name="T1" fmla="*/ 0 h 212"/>
                <a:gd name="T2" fmla="*/ 15 w 24"/>
                <a:gd name="T3" fmla="*/ 14 h 212"/>
                <a:gd name="T4" fmla="*/ 15 w 24"/>
                <a:gd name="T5" fmla="*/ 73 h 212"/>
                <a:gd name="T6" fmla="*/ 23 w 24"/>
                <a:gd name="T7" fmla="*/ 79 h 212"/>
                <a:gd name="T8" fmla="*/ 23 w 24"/>
                <a:gd name="T9" fmla="*/ 208 h 212"/>
                <a:gd name="T10" fmla="*/ 18 w 24"/>
                <a:gd name="T11" fmla="*/ 107 h 212"/>
                <a:gd name="T12" fmla="*/ 7 w 24"/>
                <a:gd name="T13" fmla="*/ 124 h 212"/>
                <a:gd name="T14" fmla="*/ 5 w 24"/>
                <a:gd name="T15" fmla="*/ 207 h 212"/>
                <a:gd name="T16" fmla="*/ 0 w 24"/>
                <a:gd name="T17" fmla="*/ 211 h 212"/>
                <a:gd name="T18" fmla="*/ 0 w 24"/>
                <a:gd name="T19" fmla="*/ 80 h 212"/>
                <a:gd name="T20" fmla="*/ 5 w 24"/>
                <a:gd name="T21" fmla="*/ 74 h 212"/>
                <a:gd name="T22" fmla="*/ 5 w 24"/>
                <a:gd name="T23" fmla="*/ 0 h 212"/>
                <a:gd name="T24" fmla="*/ 5 w 24"/>
                <a:gd name="T25" fmla="*/ 0 h 21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4" h="212">
                  <a:moveTo>
                    <a:pt x="5" y="0"/>
                  </a:moveTo>
                  <a:lnTo>
                    <a:pt x="15" y="14"/>
                  </a:lnTo>
                  <a:lnTo>
                    <a:pt x="15" y="73"/>
                  </a:lnTo>
                  <a:lnTo>
                    <a:pt x="23" y="79"/>
                  </a:lnTo>
                  <a:lnTo>
                    <a:pt x="23" y="208"/>
                  </a:lnTo>
                  <a:lnTo>
                    <a:pt x="18" y="107"/>
                  </a:lnTo>
                  <a:lnTo>
                    <a:pt x="7" y="124"/>
                  </a:lnTo>
                  <a:lnTo>
                    <a:pt x="5" y="207"/>
                  </a:lnTo>
                  <a:lnTo>
                    <a:pt x="0" y="211"/>
                  </a:lnTo>
                  <a:lnTo>
                    <a:pt x="0" y="80"/>
                  </a:lnTo>
                  <a:lnTo>
                    <a:pt x="5" y="74"/>
                  </a:lnTo>
                  <a:lnTo>
                    <a:pt x="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6" name="Freeform 68"/>
            <p:cNvSpPr>
              <a:spLocks/>
            </p:cNvSpPr>
            <p:nvPr/>
          </p:nvSpPr>
          <p:spPr bwMode="auto">
            <a:xfrm>
              <a:off x="3142" y="1729"/>
              <a:ext cx="80" cy="64"/>
            </a:xfrm>
            <a:custGeom>
              <a:avLst/>
              <a:gdLst>
                <a:gd name="T0" fmla="*/ 75 w 80"/>
                <a:gd name="T1" fmla="*/ 0 h 64"/>
                <a:gd name="T2" fmla="*/ 37 w 80"/>
                <a:gd name="T3" fmla="*/ 23 h 64"/>
                <a:gd name="T4" fmla="*/ 36 w 80"/>
                <a:gd name="T5" fmla="*/ 35 h 64"/>
                <a:gd name="T6" fmla="*/ 24 w 80"/>
                <a:gd name="T7" fmla="*/ 41 h 64"/>
                <a:gd name="T8" fmla="*/ 19 w 80"/>
                <a:gd name="T9" fmla="*/ 38 h 64"/>
                <a:gd name="T10" fmla="*/ 1 w 80"/>
                <a:gd name="T11" fmla="*/ 49 h 64"/>
                <a:gd name="T12" fmla="*/ 0 w 80"/>
                <a:gd name="T13" fmla="*/ 58 h 64"/>
                <a:gd name="T14" fmla="*/ 9 w 80"/>
                <a:gd name="T15" fmla="*/ 63 h 64"/>
                <a:gd name="T16" fmla="*/ 29 w 80"/>
                <a:gd name="T17" fmla="*/ 52 h 64"/>
                <a:gd name="T18" fmla="*/ 31 w 80"/>
                <a:gd name="T19" fmla="*/ 45 h 64"/>
                <a:gd name="T20" fmla="*/ 45 w 80"/>
                <a:gd name="T21" fmla="*/ 38 h 64"/>
                <a:gd name="T22" fmla="*/ 46 w 80"/>
                <a:gd name="T23" fmla="*/ 25 h 64"/>
                <a:gd name="T24" fmla="*/ 79 w 80"/>
                <a:gd name="T25" fmla="*/ 7 h 64"/>
                <a:gd name="T26" fmla="*/ 75 w 80"/>
                <a:gd name="T27" fmla="*/ 0 h 64"/>
                <a:gd name="T28" fmla="*/ 75 w 80"/>
                <a:gd name="T29" fmla="*/ 0 h 6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80" h="64">
                  <a:moveTo>
                    <a:pt x="75" y="0"/>
                  </a:moveTo>
                  <a:lnTo>
                    <a:pt x="37" y="23"/>
                  </a:lnTo>
                  <a:lnTo>
                    <a:pt x="36" y="35"/>
                  </a:lnTo>
                  <a:lnTo>
                    <a:pt x="24" y="41"/>
                  </a:lnTo>
                  <a:lnTo>
                    <a:pt x="19" y="38"/>
                  </a:lnTo>
                  <a:lnTo>
                    <a:pt x="1" y="49"/>
                  </a:lnTo>
                  <a:lnTo>
                    <a:pt x="0" y="58"/>
                  </a:lnTo>
                  <a:lnTo>
                    <a:pt x="9" y="63"/>
                  </a:lnTo>
                  <a:lnTo>
                    <a:pt x="29" y="52"/>
                  </a:lnTo>
                  <a:lnTo>
                    <a:pt x="31" y="45"/>
                  </a:lnTo>
                  <a:lnTo>
                    <a:pt x="45" y="38"/>
                  </a:lnTo>
                  <a:lnTo>
                    <a:pt x="46" y="25"/>
                  </a:lnTo>
                  <a:lnTo>
                    <a:pt x="79" y="7"/>
                  </a:lnTo>
                  <a:lnTo>
                    <a:pt x="7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7" name="Freeform 69"/>
            <p:cNvSpPr>
              <a:spLocks/>
            </p:cNvSpPr>
            <p:nvPr/>
          </p:nvSpPr>
          <p:spPr bwMode="auto">
            <a:xfrm>
              <a:off x="3234" y="1541"/>
              <a:ext cx="132" cy="138"/>
            </a:xfrm>
            <a:custGeom>
              <a:avLst/>
              <a:gdLst>
                <a:gd name="T0" fmla="*/ 1 w 132"/>
                <a:gd name="T1" fmla="*/ 97 h 138"/>
                <a:gd name="T2" fmla="*/ 0 w 132"/>
                <a:gd name="T3" fmla="*/ 65 h 138"/>
                <a:gd name="T4" fmla="*/ 3 w 132"/>
                <a:gd name="T5" fmla="*/ 34 h 138"/>
                <a:gd name="T6" fmla="*/ 14 w 132"/>
                <a:gd name="T7" fmla="*/ 13 h 138"/>
                <a:gd name="T8" fmla="*/ 28 w 132"/>
                <a:gd name="T9" fmla="*/ 2 h 138"/>
                <a:gd name="T10" fmla="*/ 47 w 132"/>
                <a:gd name="T11" fmla="*/ 0 h 138"/>
                <a:gd name="T12" fmla="*/ 68 w 132"/>
                <a:gd name="T13" fmla="*/ 5 h 138"/>
                <a:gd name="T14" fmla="*/ 93 w 132"/>
                <a:gd name="T15" fmla="*/ 25 h 138"/>
                <a:gd name="T16" fmla="*/ 120 w 132"/>
                <a:gd name="T17" fmla="*/ 60 h 138"/>
                <a:gd name="T18" fmla="*/ 131 w 132"/>
                <a:gd name="T19" fmla="*/ 88 h 138"/>
                <a:gd name="T20" fmla="*/ 124 w 132"/>
                <a:gd name="T21" fmla="*/ 90 h 138"/>
                <a:gd name="T22" fmla="*/ 111 w 132"/>
                <a:gd name="T23" fmla="*/ 68 h 138"/>
                <a:gd name="T24" fmla="*/ 94 w 132"/>
                <a:gd name="T25" fmla="*/ 52 h 138"/>
                <a:gd name="T26" fmla="*/ 76 w 132"/>
                <a:gd name="T27" fmla="*/ 38 h 138"/>
                <a:gd name="T28" fmla="*/ 48 w 132"/>
                <a:gd name="T29" fmla="*/ 28 h 138"/>
                <a:gd name="T30" fmla="*/ 16 w 132"/>
                <a:gd name="T31" fmla="*/ 37 h 138"/>
                <a:gd name="T32" fmla="*/ 8 w 132"/>
                <a:gd name="T33" fmla="*/ 55 h 138"/>
                <a:gd name="T34" fmla="*/ 5 w 132"/>
                <a:gd name="T35" fmla="*/ 84 h 138"/>
                <a:gd name="T36" fmla="*/ 5 w 132"/>
                <a:gd name="T37" fmla="*/ 137 h 138"/>
                <a:gd name="T38" fmla="*/ 1 w 132"/>
                <a:gd name="T39" fmla="*/ 97 h 138"/>
                <a:gd name="T40" fmla="*/ 1 w 132"/>
                <a:gd name="T41" fmla="*/ 97 h 13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132" h="138">
                  <a:moveTo>
                    <a:pt x="1" y="97"/>
                  </a:moveTo>
                  <a:lnTo>
                    <a:pt x="0" y="65"/>
                  </a:lnTo>
                  <a:lnTo>
                    <a:pt x="3" y="34"/>
                  </a:lnTo>
                  <a:lnTo>
                    <a:pt x="14" y="13"/>
                  </a:lnTo>
                  <a:lnTo>
                    <a:pt x="28" y="2"/>
                  </a:lnTo>
                  <a:lnTo>
                    <a:pt x="47" y="0"/>
                  </a:lnTo>
                  <a:lnTo>
                    <a:pt x="68" y="5"/>
                  </a:lnTo>
                  <a:lnTo>
                    <a:pt x="93" y="25"/>
                  </a:lnTo>
                  <a:lnTo>
                    <a:pt x="120" y="60"/>
                  </a:lnTo>
                  <a:lnTo>
                    <a:pt x="131" y="88"/>
                  </a:lnTo>
                  <a:lnTo>
                    <a:pt x="124" y="90"/>
                  </a:lnTo>
                  <a:lnTo>
                    <a:pt x="111" y="68"/>
                  </a:lnTo>
                  <a:lnTo>
                    <a:pt x="94" y="52"/>
                  </a:lnTo>
                  <a:lnTo>
                    <a:pt x="76" y="38"/>
                  </a:lnTo>
                  <a:lnTo>
                    <a:pt x="48" y="28"/>
                  </a:lnTo>
                  <a:lnTo>
                    <a:pt x="16" y="37"/>
                  </a:lnTo>
                  <a:lnTo>
                    <a:pt x="8" y="55"/>
                  </a:lnTo>
                  <a:lnTo>
                    <a:pt x="5" y="84"/>
                  </a:lnTo>
                  <a:lnTo>
                    <a:pt x="5" y="137"/>
                  </a:lnTo>
                  <a:lnTo>
                    <a:pt x="1" y="9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8" name="Freeform 70"/>
            <p:cNvSpPr>
              <a:spLocks/>
            </p:cNvSpPr>
            <p:nvPr/>
          </p:nvSpPr>
          <p:spPr bwMode="auto">
            <a:xfrm>
              <a:off x="3342" y="1516"/>
              <a:ext cx="121" cy="265"/>
            </a:xfrm>
            <a:custGeom>
              <a:avLst/>
              <a:gdLst>
                <a:gd name="T0" fmla="*/ 0 w 121"/>
                <a:gd name="T1" fmla="*/ 0 h 265"/>
                <a:gd name="T2" fmla="*/ 58 w 121"/>
                <a:gd name="T3" fmla="*/ 43 h 265"/>
                <a:gd name="T4" fmla="*/ 84 w 121"/>
                <a:gd name="T5" fmla="*/ 74 h 265"/>
                <a:gd name="T6" fmla="*/ 100 w 121"/>
                <a:gd name="T7" fmla="*/ 118 h 265"/>
                <a:gd name="T8" fmla="*/ 106 w 121"/>
                <a:gd name="T9" fmla="*/ 168 h 265"/>
                <a:gd name="T10" fmla="*/ 102 w 121"/>
                <a:gd name="T11" fmla="*/ 224 h 265"/>
                <a:gd name="T12" fmla="*/ 93 w 121"/>
                <a:gd name="T13" fmla="*/ 264 h 265"/>
                <a:gd name="T14" fmla="*/ 112 w 121"/>
                <a:gd name="T15" fmla="*/ 221 h 265"/>
                <a:gd name="T16" fmla="*/ 120 w 121"/>
                <a:gd name="T17" fmla="*/ 161 h 265"/>
                <a:gd name="T18" fmla="*/ 112 w 121"/>
                <a:gd name="T19" fmla="*/ 98 h 265"/>
                <a:gd name="T20" fmla="*/ 88 w 121"/>
                <a:gd name="T21" fmla="*/ 54 h 265"/>
                <a:gd name="T22" fmla="*/ 53 w 121"/>
                <a:gd name="T23" fmla="*/ 21 h 265"/>
                <a:gd name="T24" fmla="*/ 0 w 121"/>
                <a:gd name="T25" fmla="*/ 0 h 265"/>
                <a:gd name="T26" fmla="*/ 0 w 121"/>
                <a:gd name="T27" fmla="*/ 0 h 2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21" h="265">
                  <a:moveTo>
                    <a:pt x="0" y="0"/>
                  </a:moveTo>
                  <a:lnTo>
                    <a:pt x="58" y="43"/>
                  </a:lnTo>
                  <a:lnTo>
                    <a:pt x="84" y="74"/>
                  </a:lnTo>
                  <a:lnTo>
                    <a:pt x="100" y="118"/>
                  </a:lnTo>
                  <a:lnTo>
                    <a:pt x="106" y="168"/>
                  </a:lnTo>
                  <a:lnTo>
                    <a:pt x="102" y="224"/>
                  </a:lnTo>
                  <a:lnTo>
                    <a:pt x="93" y="264"/>
                  </a:lnTo>
                  <a:lnTo>
                    <a:pt x="112" y="221"/>
                  </a:lnTo>
                  <a:lnTo>
                    <a:pt x="120" y="161"/>
                  </a:lnTo>
                  <a:lnTo>
                    <a:pt x="112" y="98"/>
                  </a:lnTo>
                  <a:lnTo>
                    <a:pt x="88" y="54"/>
                  </a:lnTo>
                  <a:lnTo>
                    <a:pt x="53" y="21"/>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49" name="Freeform 71"/>
            <p:cNvSpPr>
              <a:spLocks/>
            </p:cNvSpPr>
            <p:nvPr/>
          </p:nvSpPr>
          <p:spPr bwMode="auto">
            <a:xfrm>
              <a:off x="3347" y="1474"/>
              <a:ext cx="158" cy="295"/>
            </a:xfrm>
            <a:custGeom>
              <a:avLst/>
              <a:gdLst>
                <a:gd name="T0" fmla="*/ 0 w 158"/>
                <a:gd name="T1" fmla="*/ 0 h 295"/>
                <a:gd name="T2" fmla="*/ 58 w 158"/>
                <a:gd name="T3" fmla="*/ 20 h 295"/>
                <a:gd name="T4" fmla="*/ 112 w 158"/>
                <a:gd name="T5" fmla="*/ 66 h 295"/>
                <a:gd name="T6" fmla="*/ 138 w 158"/>
                <a:gd name="T7" fmla="*/ 112 h 295"/>
                <a:gd name="T8" fmla="*/ 155 w 158"/>
                <a:gd name="T9" fmla="*/ 168 h 295"/>
                <a:gd name="T10" fmla="*/ 157 w 158"/>
                <a:gd name="T11" fmla="*/ 233 h 295"/>
                <a:gd name="T12" fmla="*/ 143 w 158"/>
                <a:gd name="T13" fmla="*/ 294 h 295"/>
                <a:gd name="T14" fmla="*/ 147 w 158"/>
                <a:gd name="T15" fmla="*/ 218 h 295"/>
                <a:gd name="T16" fmla="*/ 138 w 158"/>
                <a:gd name="T17" fmla="*/ 150 h 295"/>
                <a:gd name="T18" fmla="*/ 110 w 158"/>
                <a:gd name="T19" fmla="*/ 85 h 295"/>
                <a:gd name="T20" fmla="*/ 58 w 158"/>
                <a:gd name="T21" fmla="*/ 33 h 295"/>
                <a:gd name="T22" fmla="*/ 0 w 158"/>
                <a:gd name="T23" fmla="*/ 0 h 295"/>
                <a:gd name="T24" fmla="*/ 0 w 158"/>
                <a:gd name="T25" fmla="*/ 0 h 295"/>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58" h="295">
                  <a:moveTo>
                    <a:pt x="0" y="0"/>
                  </a:moveTo>
                  <a:lnTo>
                    <a:pt x="58" y="20"/>
                  </a:lnTo>
                  <a:lnTo>
                    <a:pt x="112" y="66"/>
                  </a:lnTo>
                  <a:lnTo>
                    <a:pt x="138" y="112"/>
                  </a:lnTo>
                  <a:lnTo>
                    <a:pt x="155" y="168"/>
                  </a:lnTo>
                  <a:lnTo>
                    <a:pt x="157" y="233"/>
                  </a:lnTo>
                  <a:lnTo>
                    <a:pt x="143" y="294"/>
                  </a:lnTo>
                  <a:lnTo>
                    <a:pt x="147" y="218"/>
                  </a:lnTo>
                  <a:lnTo>
                    <a:pt x="138" y="150"/>
                  </a:lnTo>
                  <a:lnTo>
                    <a:pt x="110" y="85"/>
                  </a:lnTo>
                  <a:lnTo>
                    <a:pt x="58" y="33"/>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111" name="Group 149"/>
          <p:cNvGrpSpPr>
            <a:grpSpLocks/>
          </p:cNvGrpSpPr>
          <p:nvPr/>
        </p:nvGrpSpPr>
        <p:grpSpPr bwMode="auto">
          <a:xfrm>
            <a:off x="800100" y="2333625"/>
            <a:ext cx="7823200" cy="1827610"/>
            <a:chOff x="603" y="2638"/>
            <a:chExt cx="4928" cy="1535"/>
          </a:xfrm>
        </p:grpSpPr>
        <p:sp>
          <p:nvSpPr>
            <p:cNvPr id="47113" name="Arc 7"/>
            <p:cNvSpPr>
              <a:spLocks/>
            </p:cNvSpPr>
            <p:nvPr/>
          </p:nvSpPr>
          <p:spPr bwMode="auto">
            <a:xfrm rot="10800000">
              <a:off x="768" y="3264"/>
              <a:ext cx="4596" cy="909"/>
            </a:xfrm>
            <a:custGeom>
              <a:avLst/>
              <a:gdLst>
                <a:gd name="T0" fmla="*/ 0 w 42642"/>
                <a:gd name="T1" fmla="*/ 0 h 21600"/>
                <a:gd name="T2" fmla="*/ 0 w 42642"/>
                <a:gd name="T3" fmla="*/ 0 h 21600"/>
                <a:gd name="T4" fmla="*/ 0 w 42642"/>
                <a:gd name="T5" fmla="*/ 0 h 21600"/>
                <a:gd name="T6" fmla="*/ 0 60000 65536"/>
                <a:gd name="T7" fmla="*/ 0 60000 65536"/>
                <a:gd name="T8" fmla="*/ 0 60000 65536"/>
              </a:gdLst>
              <a:ahLst/>
              <a:cxnLst>
                <a:cxn ang="T6">
                  <a:pos x="T0" y="T1"/>
                </a:cxn>
                <a:cxn ang="T7">
                  <a:pos x="T2" y="T3"/>
                </a:cxn>
                <a:cxn ang="T8">
                  <a:pos x="T4" y="T5"/>
                </a:cxn>
              </a:cxnLst>
              <a:rect l="0" t="0" r="r" b="b"/>
              <a:pathLst>
                <a:path w="42642" h="21600" fill="none" extrusionOk="0">
                  <a:moveTo>
                    <a:pt x="42641" y="3779"/>
                  </a:moveTo>
                  <a:cubicBezTo>
                    <a:pt x="40809" y="14089"/>
                    <a:pt x="31846" y="21599"/>
                    <a:pt x="21375" y="21600"/>
                  </a:cubicBezTo>
                  <a:cubicBezTo>
                    <a:pt x="10647" y="21600"/>
                    <a:pt x="1545" y="13727"/>
                    <a:pt x="0" y="3111"/>
                  </a:cubicBezTo>
                </a:path>
                <a:path w="42642" h="21600" stroke="0" extrusionOk="0">
                  <a:moveTo>
                    <a:pt x="42641" y="3779"/>
                  </a:moveTo>
                  <a:cubicBezTo>
                    <a:pt x="40809" y="14089"/>
                    <a:pt x="31846" y="21599"/>
                    <a:pt x="21375" y="21600"/>
                  </a:cubicBezTo>
                  <a:cubicBezTo>
                    <a:pt x="10647" y="21600"/>
                    <a:pt x="1545" y="13727"/>
                    <a:pt x="0" y="3111"/>
                  </a:cubicBezTo>
                  <a:lnTo>
                    <a:pt x="21375" y="0"/>
                  </a:lnTo>
                  <a:lnTo>
                    <a:pt x="42641" y="3779"/>
                  </a:lnTo>
                  <a:close/>
                </a:path>
              </a:pathLst>
            </a:custGeom>
            <a:gradFill rotWithShape="0">
              <a:gsLst>
                <a:gs pos="0">
                  <a:srgbClr val="660033"/>
                </a:gs>
                <a:gs pos="100000">
                  <a:srgbClr val="FFCC99"/>
                </a:gs>
              </a:gsLst>
              <a:lin ang="5400000" scaled="1"/>
            </a:gradFill>
            <a:ln w="25399" cap="rnd">
              <a:solidFill>
                <a:srgbClr val="6600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4856" name="Rectangle 8"/>
            <p:cNvSpPr>
              <a:spLocks noChangeArrowheads="1"/>
            </p:cNvSpPr>
            <p:nvPr/>
          </p:nvSpPr>
          <p:spPr bwMode="auto">
            <a:xfrm>
              <a:off x="2916" y="3586"/>
              <a:ext cx="627"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ctr" defTabSz="762000">
                <a:spcBef>
                  <a:spcPct val="0"/>
                </a:spcBef>
                <a:buClrTx/>
                <a:buSzTx/>
                <a:buFontTx/>
                <a:buNone/>
                <a:defRPr/>
              </a:pPr>
              <a:r>
                <a:rPr lang="zh-CN" altLang="en-US" sz="2400" b="1">
                  <a:effectLst>
                    <a:outerShdw blurRad="38100" dist="38100" dir="2700000" algn="tl">
                      <a:srgbClr val="000000"/>
                    </a:outerShdw>
                  </a:effectLst>
                  <a:latin typeface="Times New Roman" pitchFamily="18" charset="0"/>
                </a:rPr>
                <a:t>地球</a:t>
              </a:r>
            </a:p>
          </p:txBody>
        </p:sp>
        <p:sp>
          <p:nvSpPr>
            <p:cNvPr id="47115" name="Rectangle 9"/>
            <p:cNvSpPr>
              <a:spLocks noChangeArrowheads="1"/>
            </p:cNvSpPr>
            <p:nvPr/>
          </p:nvSpPr>
          <p:spPr bwMode="auto">
            <a:xfrm rot="-1320000">
              <a:off x="964" y="3099"/>
              <a:ext cx="971"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6" name="Rectangle 10"/>
            <p:cNvSpPr>
              <a:spLocks noChangeArrowheads="1"/>
            </p:cNvSpPr>
            <p:nvPr/>
          </p:nvSpPr>
          <p:spPr bwMode="auto">
            <a:xfrm rot="1320000" flipH="1">
              <a:off x="4195" y="3117"/>
              <a:ext cx="970"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7" name="Rectangle 11"/>
            <p:cNvSpPr>
              <a:spLocks noChangeArrowheads="1"/>
            </p:cNvSpPr>
            <p:nvPr/>
          </p:nvSpPr>
          <p:spPr bwMode="auto">
            <a:xfrm flipH="1">
              <a:off x="2576" y="2858"/>
              <a:ext cx="971" cy="148"/>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8" name="Line 12"/>
            <p:cNvSpPr>
              <a:spLocks noChangeShapeType="1"/>
            </p:cNvSpPr>
            <p:nvPr/>
          </p:nvSpPr>
          <p:spPr bwMode="auto">
            <a:xfrm flipH="1">
              <a:off x="923" y="2833"/>
              <a:ext cx="862" cy="323"/>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9" name="Line 13"/>
            <p:cNvSpPr>
              <a:spLocks noChangeShapeType="1"/>
            </p:cNvSpPr>
            <p:nvPr/>
          </p:nvSpPr>
          <p:spPr bwMode="auto">
            <a:xfrm>
              <a:off x="4332" y="2842"/>
              <a:ext cx="862" cy="322"/>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0" name="Line 14"/>
            <p:cNvSpPr>
              <a:spLocks noChangeShapeType="1"/>
            </p:cNvSpPr>
            <p:nvPr/>
          </p:nvSpPr>
          <p:spPr bwMode="auto">
            <a:xfrm>
              <a:off x="2612" y="2756"/>
              <a:ext cx="923" cy="4"/>
            </a:xfrm>
            <a:prstGeom prst="line">
              <a:avLst/>
            </a:prstGeom>
            <a:noFill/>
            <a:ln w="50799">
              <a:solidFill>
                <a:srgbClr val="FF33CC"/>
              </a:solidFill>
              <a:round/>
              <a:headEnd type="stealth" w="med" len="me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7121" name="Group 18"/>
            <p:cNvGrpSpPr>
              <a:grpSpLocks/>
            </p:cNvGrpSpPr>
            <p:nvPr/>
          </p:nvGrpSpPr>
          <p:grpSpPr bwMode="auto">
            <a:xfrm>
              <a:off x="603" y="3162"/>
              <a:ext cx="598" cy="769"/>
              <a:chOff x="579" y="2648"/>
              <a:chExt cx="598" cy="769"/>
            </a:xfrm>
          </p:grpSpPr>
          <p:sp>
            <p:nvSpPr>
              <p:cNvPr id="47216" name="Freeform 19"/>
              <p:cNvSpPr>
                <a:spLocks/>
              </p:cNvSpPr>
              <p:nvPr/>
            </p:nvSpPr>
            <p:spPr bwMode="auto">
              <a:xfrm>
                <a:off x="762" y="3219"/>
                <a:ext cx="38" cy="194"/>
              </a:xfrm>
              <a:custGeom>
                <a:avLst/>
                <a:gdLst>
                  <a:gd name="T0" fmla="*/ 37 w 38"/>
                  <a:gd name="T1" fmla="*/ 193 h 194"/>
                  <a:gd name="T2" fmla="*/ 35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94">
                    <a:moveTo>
                      <a:pt x="37" y="193"/>
                    </a:moveTo>
                    <a:lnTo>
                      <a:pt x="35" y="6"/>
                    </a:lnTo>
                    <a:lnTo>
                      <a:pt x="13" y="0"/>
                    </a:lnTo>
                    <a:lnTo>
                      <a:pt x="0" y="87"/>
                    </a:lnTo>
                    <a:lnTo>
                      <a:pt x="10" y="180"/>
                    </a:lnTo>
                    <a:lnTo>
                      <a:pt x="37"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17" name="Freeform 20"/>
              <p:cNvSpPr>
                <a:spLocks/>
              </p:cNvSpPr>
              <p:nvPr/>
            </p:nvSpPr>
            <p:spPr bwMode="auto">
              <a:xfrm>
                <a:off x="579" y="2742"/>
                <a:ext cx="440" cy="432"/>
              </a:xfrm>
              <a:custGeom>
                <a:avLst/>
                <a:gdLst>
                  <a:gd name="T0" fmla="*/ 170 w 440"/>
                  <a:gd name="T1" fmla="*/ 328 h 432"/>
                  <a:gd name="T2" fmla="*/ 234 w 440"/>
                  <a:gd name="T3" fmla="*/ 405 h 432"/>
                  <a:gd name="T4" fmla="*/ 284 w 440"/>
                  <a:gd name="T5" fmla="*/ 424 h 432"/>
                  <a:gd name="T6" fmla="*/ 319 w 440"/>
                  <a:gd name="T7" fmla="*/ 431 h 432"/>
                  <a:gd name="T8" fmla="*/ 355 w 440"/>
                  <a:gd name="T9" fmla="*/ 427 h 432"/>
                  <a:gd name="T10" fmla="*/ 385 w 440"/>
                  <a:gd name="T11" fmla="*/ 406 h 432"/>
                  <a:gd name="T12" fmla="*/ 400 w 440"/>
                  <a:gd name="T13" fmla="*/ 376 h 432"/>
                  <a:gd name="T14" fmla="*/ 408 w 440"/>
                  <a:gd name="T15" fmla="*/ 337 h 432"/>
                  <a:gd name="T16" fmla="*/ 407 w 440"/>
                  <a:gd name="T17" fmla="*/ 293 h 432"/>
                  <a:gd name="T18" fmla="*/ 406 w 440"/>
                  <a:gd name="T19" fmla="*/ 257 h 432"/>
                  <a:gd name="T20" fmla="*/ 400 w 440"/>
                  <a:gd name="T21" fmla="*/ 216 h 432"/>
                  <a:gd name="T22" fmla="*/ 391 w 440"/>
                  <a:gd name="T23" fmla="*/ 187 h 432"/>
                  <a:gd name="T24" fmla="*/ 439 w 440"/>
                  <a:gd name="T25" fmla="*/ 163 h 432"/>
                  <a:gd name="T26" fmla="*/ 439 w 440"/>
                  <a:gd name="T27" fmla="*/ 144 h 432"/>
                  <a:gd name="T28" fmla="*/ 421 w 440"/>
                  <a:gd name="T29" fmla="*/ 124 h 432"/>
                  <a:gd name="T30" fmla="*/ 372 w 440"/>
                  <a:gd name="T31" fmla="*/ 139 h 432"/>
                  <a:gd name="T32" fmla="*/ 362 w 440"/>
                  <a:gd name="T33" fmla="*/ 105 h 432"/>
                  <a:gd name="T34" fmla="*/ 337 w 440"/>
                  <a:gd name="T35" fmla="*/ 68 h 432"/>
                  <a:gd name="T36" fmla="*/ 307 w 440"/>
                  <a:gd name="T37" fmla="*/ 35 h 432"/>
                  <a:gd name="T38" fmla="*/ 266 w 440"/>
                  <a:gd name="T39" fmla="*/ 8 h 432"/>
                  <a:gd name="T40" fmla="*/ 231 w 440"/>
                  <a:gd name="T41" fmla="*/ 0 h 432"/>
                  <a:gd name="T42" fmla="*/ 193 w 440"/>
                  <a:gd name="T43" fmla="*/ 0 h 432"/>
                  <a:gd name="T44" fmla="*/ 164 w 440"/>
                  <a:gd name="T45" fmla="*/ 17 h 432"/>
                  <a:gd name="T46" fmla="*/ 146 w 440"/>
                  <a:gd name="T47" fmla="*/ 47 h 432"/>
                  <a:gd name="T48" fmla="*/ 132 w 440"/>
                  <a:gd name="T49" fmla="*/ 112 h 432"/>
                  <a:gd name="T50" fmla="*/ 129 w 440"/>
                  <a:gd name="T51" fmla="*/ 199 h 432"/>
                  <a:gd name="T52" fmla="*/ 133 w 440"/>
                  <a:gd name="T53" fmla="*/ 278 h 432"/>
                  <a:gd name="T54" fmla="*/ 59 w 440"/>
                  <a:gd name="T55" fmla="*/ 325 h 432"/>
                  <a:gd name="T56" fmla="*/ 58 w 440"/>
                  <a:gd name="T57" fmla="*/ 341 h 432"/>
                  <a:gd name="T58" fmla="*/ 46 w 440"/>
                  <a:gd name="T59" fmla="*/ 347 h 432"/>
                  <a:gd name="T60" fmla="*/ 36 w 440"/>
                  <a:gd name="T61" fmla="*/ 338 h 432"/>
                  <a:gd name="T62" fmla="*/ 0 w 440"/>
                  <a:gd name="T63" fmla="*/ 356 h 432"/>
                  <a:gd name="T64" fmla="*/ 5 w 440"/>
                  <a:gd name="T65" fmla="*/ 374 h 432"/>
                  <a:gd name="T66" fmla="*/ 34 w 440"/>
                  <a:gd name="T67" fmla="*/ 375 h 432"/>
                  <a:gd name="T68" fmla="*/ 72 w 440"/>
                  <a:gd name="T69" fmla="*/ 345 h 432"/>
                  <a:gd name="T70" fmla="*/ 79 w 440"/>
                  <a:gd name="T71" fmla="*/ 330 h 432"/>
                  <a:gd name="T72" fmla="*/ 134 w 440"/>
                  <a:gd name="T73" fmla="*/ 296 h 432"/>
                  <a:gd name="T74" fmla="*/ 170 w 440"/>
                  <a:gd name="T75" fmla="*/ 328 h 432"/>
                  <a:gd name="T76" fmla="*/ 170 w 440"/>
                  <a:gd name="T77" fmla="*/ 328 h 4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40" h="432">
                    <a:moveTo>
                      <a:pt x="170" y="328"/>
                    </a:moveTo>
                    <a:lnTo>
                      <a:pt x="234" y="405"/>
                    </a:lnTo>
                    <a:lnTo>
                      <a:pt x="284" y="424"/>
                    </a:lnTo>
                    <a:lnTo>
                      <a:pt x="319" y="431"/>
                    </a:lnTo>
                    <a:lnTo>
                      <a:pt x="355" y="427"/>
                    </a:lnTo>
                    <a:lnTo>
                      <a:pt x="385" y="406"/>
                    </a:lnTo>
                    <a:lnTo>
                      <a:pt x="400" y="376"/>
                    </a:lnTo>
                    <a:lnTo>
                      <a:pt x="408" y="337"/>
                    </a:lnTo>
                    <a:lnTo>
                      <a:pt x="407" y="293"/>
                    </a:lnTo>
                    <a:lnTo>
                      <a:pt x="406" y="257"/>
                    </a:lnTo>
                    <a:lnTo>
                      <a:pt x="400" y="216"/>
                    </a:lnTo>
                    <a:lnTo>
                      <a:pt x="391" y="187"/>
                    </a:lnTo>
                    <a:lnTo>
                      <a:pt x="439" y="163"/>
                    </a:lnTo>
                    <a:lnTo>
                      <a:pt x="439" y="144"/>
                    </a:lnTo>
                    <a:lnTo>
                      <a:pt x="421" y="124"/>
                    </a:lnTo>
                    <a:lnTo>
                      <a:pt x="372" y="139"/>
                    </a:lnTo>
                    <a:lnTo>
                      <a:pt x="362" y="105"/>
                    </a:lnTo>
                    <a:lnTo>
                      <a:pt x="337" y="68"/>
                    </a:lnTo>
                    <a:lnTo>
                      <a:pt x="307" y="35"/>
                    </a:lnTo>
                    <a:lnTo>
                      <a:pt x="266" y="8"/>
                    </a:lnTo>
                    <a:lnTo>
                      <a:pt x="231" y="0"/>
                    </a:lnTo>
                    <a:lnTo>
                      <a:pt x="193" y="0"/>
                    </a:lnTo>
                    <a:lnTo>
                      <a:pt x="164" y="17"/>
                    </a:lnTo>
                    <a:lnTo>
                      <a:pt x="146" y="47"/>
                    </a:lnTo>
                    <a:lnTo>
                      <a:pt x="132" y="112"/>
                    </a:lnTo>
                    <a:lnTo>
                      <a:pt x="129" y="199"/>
                    </a:lnTo>
                    <a:lnTo>
                      <a:pt x="133" y="278"/>
                    </a:lnTo>
                    <a:lnTo>
                      <a:pt x="59" y="325"/>
                    </a:lnTo>
                    <a:lnTo>
                      <a:pt x="58" y="341"/>
                    </a:lnTo>
                    <a:lnTo>
                      <a:pt x="46" y="347"/>
                    </a:lnTo>
                    <a:lnTo>
                      <a:pt x="36" y="338"/>
                    </a:lnTo>
                    <a:lnTo>
                      <a:pt x="0" y="356"/>
                    </a:lnTo>
                    <a:lnTo>
                      <a:pt x="5" y="374"/>
                    </a:lnTo>
                    <a:lnTo>
                      <a:pt x="34" y="375"/>
                    </a:lnTo>
                    <a:lnTo>
                      <a:pt x="72" y="345"/>
                    </a:lnTo>
                    <a:lnTo>
                      <a:pt x="79" y="330"/>
                    </a:lnTo>
                    <a:lnTo>
                      <a:pt x="134" y="296"/>
                    </a:lnTo>
                    <a:lnTo>
                      <a:pt x="170" y="328"/>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18" name="Freeform 21"/>
              <p:cNvSpPr>
                <a:spLocks/>
              </p:cNvSpPr>
              <p:nvPr/>
            </p:nvSpPr>
            <p:spPr bwMode="auto">
              <a:xfrm>
                <a:off x="763" y="2916"/>
                <a:ext cx="201" cy="229"/>
              </a:xfrm>
              <a:custGeom>
                <a:avLst/>
                <a:gdLst>
                  <a:gd name="T0" fmla="*/ 120 w 201"/>
                  <a:gd name="T1" fmla="*/ 48 h 229"/>
                  <a:gd name="T2" fmla="*/ 120 w 201"/>
                  <a:gd name="T3" fmla="*/ 56 h 229"/>
                  <a:gd name="T4" fmla="*/ 194 w 201"/>
                  <a:gd name="T5" fmla="*/ 110 h 229"/>
                  <a:gd name="T6" fmla="*/ 191 w 201"/>
                  <a:gd name="T7" fmla="*/ 121 h 229"/>
                  <a:gd name="T8" fmla="*/ 118 w 201"/>
                  <a:gd name="T9" fmla="*/ 74 h 229"/>
                  <a:gd name="T10" fmla="*/ 116 w 201"/>
                  <a:gd name="T11" fmla="*/ 103 h 229"/>
                  <a:gd name="T12" fmla="*/ 100 w 201"/>
                  <a:gd name="T13" fmla="*/ 141 h 229"/>
                  <a:gd name="T14" fmla="*/ 58 w 201"/>
                  <a:gd name="T15" fmla="*/ 165 h 229"/>
                  <a:gd name="T16" fmla="*/ 17 w 201"/>
                  <a:gd name="T17" fmla="*/ 131 h 229"/>
                  <a:gd name="T18" fmla="*/ 0 w 201"/>
                  <a:gd name="T19" fmla="*/ 100 h 229"/>
                  <a:gd name="T20" fmla="*/ 13 w 201"/>
                  <a:gd name="T21" fmla="*/ 133 h 229"/>
                  <a:gd name="T22" fmla="*/ 28 w 201"/>
                  <a:gd name="T23" fmla="*/ 155 h 229"/>
                  <a:gd name="T24" fmla="*/ 51 w 201"/>
                  <a:gd name="T25" fmla="*/ 182 h 229"/>
                  <a:gd name="T26" fmla="*/ 72 w 201"/>
                  <a:gd name="T27" fmla="*/ 199 h 229"/>
                  <a:gd name="T28" fmla="*/ 123 w 201"/>
                  <a:gd name="T29" fmla="*/ 225 h 229"/>
                  <a:gd name="T30" fmla="*/ 147 w 201"/>
                  <a:gd name="T31" fmla="*/ 228 h 229"/>
                  <a:gd name="T32" fmla="*/ 172 w 201"/>
                  <a:gd name="T33" fmla="*/ 221 h 229"/>
                  <a:gd name="T34" fmla="*/ 190 w 201"/>
                  <a:gd name="T35" fmla="*/ 200 h 229"/>
                  <a:gd name="T36" fmla="*/ 195 w 201"/>
                  <a:gd name="T37" fmla="*/ 168 h 229"/>
                  <a:gd name="T38" fmla="*/ 200 w 201"/>
                  <a:gd name="T39" fmla="*/ 131 h 229"/>
                  <a:gd name="T40" fmla="*/ 197 w 201"/>
                  <a:gd name="T41" fmla="*/ 79 h 229"/>
                  <a:gd name="T42" fmla="*/ 186 w 201"/>
                  <a:gd name="T43" fmla="*/ 19 h 229"/>
                  <a:gd name="T44" fmla="*/ 174 w 201"/>
                  <a:gd name="T45" fmla="*/ 0 h 229"/>
                  <a:gd name="T46" fmla="*/ 133 w 201"/>
                  <a:gd name="T47" fmla="*/ 19 h 229"/>
                  <a:gd name="T48" fmla="*/ 120 w 201"/>
                  <a:gd name="T49" fmla="*/ 48 h 229"/>
                  <a:gd name="T50" fmla="*/ 120 w 201"/>
                  <a:gd name="T51" fmla="*/ 48 h 2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01" h="229">
                    <a:moveTo>
                      <a:pt x="120" y="48"/>
                    </a:moveTo>
                    <a:lnTo>
                      <a:pt x="120" y="56"/>
                    </a:lnTo>
                    <a:lnTo>
                      <a:pt x="194" y="110"/>
                    </a:lnTo>
                    <a:lnTo>
                      <a:pt x="191" y="121"/>
                    </a:lnTo>
                    <a:lnTo>
                      <a:pt x="118" y="74"/>
                    </a:lnTo>
                    <a:lnTo>
                      <a:pt x="116" y="103"/>
                    </a:lnTo>
                    <a:lnTo>
                      <a:pt x="100" y="141"/>
                    </a:lnTo>
                    <a:lnTo>
                      <a:pt x="58" y="165"/>
                    </a:lnTo>
                    <a:lnTo>
                      <a:pt x="17" y="131"/>
                    </a:lnTo>
                    <a:lnTo>
                      <a:pt x="0" y="100"/>
                    </a:lnTo>
                    <a:lnTo>
                      <a:pt x="13" y="133"/>
                    </a:lnTo>
                    <a:lnTo>
                      <a:pt x="28" y="155"/>
                    </a:lnTo>
                    <a:lnTo>
                      <a:pt x="51" y="182"/>
                    </a:lnTo>
                    <a:lnTo>
                      <a:pt x="72" y="199"/>
                    </a:lnTo>
                    <a:lnTo>
                      <a:pt x="123" y="225"/>
                    </a:lnTo>
                    <a:lnTo>
                      <a:pt x="147" y="228"/>
                    </a:lnTo>
                    <a:lnTo>
                      <a:pt x="172" y="221"/>
                    </a:lnTo>
                    <a:lnTo>
                      <a:pt x="190" y="200"/>
                    </a:lnTo>
                    <a:lnTo>
                      <a:pt x="195" y="168"/>
                    </a:lnTo>
                    <a:lnTo>
                      <a:pt x="200" y="131"/>
                    </a:lnTo>
                    <a:lnTo>
                      <a:pt x="197" y="79"/>
                    </a:lnTo>
                    <a:lnTo>
                      <a:pt x="186" y="19"/>
                    </a:lnTo>
                    <a:lnTo>
                      <a:pt x="174" y="0"/>
                    </a:lnTo>
                    <a:lnTo>
                      <a:pt x="133" y="19"/>
                    </a:lnTo>
                    <a:lnTo>
                      <a:pt x="120" y="48"/>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19" name="Freeform 22"/>
              <p:cNvSpPr>
                <a:spLocks/>
              </p:cNvSpPr>
              <p:nvPr/>
            </p:nvSpPr>
            <p:spPr bwMode="auto">
              <a:xfrm>
                <a:off x="703" y="2762"/>
                <a:ext cx="223" cy="411"/>
              </a:xfrm>
              <a:custGeom>
                <a:avLst/>
                <a:gdLst>
                  <a:gd name="T0" fmla="*/ 51 w 223"/>
                  <a:gd name="T1" fmla="*/ 0 h 411"/>
                  <a:gd name="T2" fmla="*/ 26 w 223"/>
                  <a:gd name="T3" fmla="*/ 22 h 411"/>
                  <a:gd name="T4" fmla="*/ 11 w 223"/>
                  <a:gd name="T5" fmla="*/ 63 h 411"/>
                  <a:gd name="T6" fmla="*/ 3 w 223"/>
                  <a:gd name="T7" fmla="*/ 121 h 411"/>
                  <a:gd name="T8" fmla="*/ 0 w 223"/>
                  <a:gd name="T9" fmla="*/ 169 h 411"/>
                  <a:gd name="T10" fmla="*/ 5 w 223"/>
                  <a:gd name="T11" fmla="*/ 231 h 411"/>
                  <a:gd name="T12" fmla="*/ 18 w 223"/>
                  <a:gd name="T13" fmla="*/ 293 h 411"/>
                  <a:gd name="T14" fmla="*/ 85 w 223"/>
                  <a:gd name="T15" fmla="*/ 350 h 411"/>
                  <a:gd name="T16" fmla="*/ 148 w 223"/>
                  <a:gd name="T17" fmla="*/ 402 h 411"/>
                  <a:gd name="T18" fmla="*/ 200 w 223"/>
                  <a:gd name="T19" fmla="*/ 410 h 411"/>
                  <a:gd name="T20" fmla="*/ 222 w 223"/>
                  <a:gd name="T21" fmla="*/ 407 h 411"/>
                  <a:gd name="T22" fmla="*/ 188 w 223"/>
                  <a:gd name="T23" fmla="*/ 401 h 411"/>
                  <a:gd name="T24" fmla="*/ 151 w 223"/>
                  <a:gd name="T25" fmla="*/ 387 h 411"/>
                  <a:gd name="T26" fmla="*/ 109 w 223"/>
                  <a:gd name="T27" fmla="*/ 355 h 411"/>
                  <a:gd name="T28" fmla="*/ 74 w 223"/>
                  <a:gd name="T29" fmla="*/ 309 h 411"/>
                  <a:gd name="T30" fmla="*/ 30 w 223"/>
                  <a:gd name="T31" fmla="*/ 204 h 411"/>
                  <a:gd name="T32" fmla="*/ 20 w 223"/>
                  <a:gd name="T33" fmla="*/ 107 h 411"/>
                  <a:gd name="T34" fmla="*/ 26 w 223"/>
                  <a:gd name="T35" fmla="*/ 43 h 411"/>
                  <a:gd name="T36" fmla="*/ 51 w 223"/>
                  <a:gd name="T37" fmla="*/ 0 h 411"/>
                  <a:gd name="T38" fmla="*/ 51 w 223"/>
                  <a:gd name="T39" fmla="*/ 0 h 4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3" h="411">
                    <a:moveTo>
                      <a:pt x="51" y="0"/>
                    </a:moveTo>
                    <a:lnTo>
                      <a:pt x="26" y="22"/>
                    </a:lnTo>
                    <a:lnTo>
                      <a:pt x="11" y="63"/>
                    </a:lnTo>
                    <a:lnTo>
                      <a:pt x="3" y="121"/>
                    </a:lnTo>
                    <a:lnTo>
                      <a:pt x="0" y="169"/>
                    </a:lnTo>
                    <a:lnTo>
                      <a:pt x="5" y="231"/>
                    </a:lnTo>
                    <a:lnTo>
                      <a:pt x="18" y="293"/>
                    </a:lnTo>
                    <a:lnTo>
                      <a:pt x="85" y="350"/>
                    </a:lnTo>
                    <a:lnTo>
                      <a:pt x="148" y="402"/>
                    </a:lnTo>
                    <a:lnTo>
                      <a:pt x="200" y="410"/>
                    </a:lnTo>
                    <a:lnTo>
                      <a:pt x="222" y="407"/>
                    </a:lnTo>
                    <a:lnTo>
                      <a:pt x="188" y="401"/>
                    </a:lnTo>
                    <a:lnTo>
                      <a:pt x="151" y="387"/>
                    </a:lnTo>
                    <a:lnTo>
                      <a:pt x="109" y="355"/>
                    </a:lnTo>
                    <a:lnTo>
                      <a:pt x="74" y="309"/>
                    </a:lnTo>
                    <a:lnTo>
                      <a:pt x="30" y="204"/>
                    </a:lnTo>
                    <a:lnTo>
                      <a:pt x="20" y="107"/>
                    </a:lnTo>
                    <a:lnTo>
                      <a:pt x="26" y="43"/>
                    </a:lnTo>
                    <a:lnTo>
                      <a:pt x="51"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0" name="Freeform 23"/>
              <p:cNvSpPr>
                <a:spLocks/>
              </p:cNvSpPr>
              <p:nvPr/>
            </p:nvSpPr>
            <p:spPr bwMode="auto">
              <a:xfrm>
                <a:off x="767" y="3285"/>
                <a:ext cx="34" cy="129"/>
              </a:xfrm>
              <a:custGeom>
                <a:avLst/>
                <a:gdLst>
                  <a:gd name="T0" fmla="*/ 0 w 34"/>
                  <a:gd name="T1" fmla="*/ 124 h 129"/>
                  <a:gd name="T2" fmla="*/ 33 w 34"/>
                  <a:gd name="T3" fmla="*/ 128 h 129"/>
                  <a:gd name="T4" fmla="*/ 18 w 34"/>
                  <a:gd name="T5" fmla="*/ 0 h 129"/>
                  <a:gd name="T6" fmla="*/ 0 w 34"/>
                  <a:gd name="T7" fmla="*/ 8 h 129"/>
                  <a:gd name="T8" fmla="*/ 0 w 34"/>
                  <a:gd name="T9" fmla="*/ 124 h 129"/>
                  <a:gd name="T10" fmla="*/ 0 w 34"/>
                  <a:gd name="T11" fmla="*/ 124 h 1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29">
                    <a:moveTo>
                      <a:pt x="0" y="124"/>
                    </a:moveTo>
                    <a:lnTo>
                      <a:pt x="33" y="128"/>
                    </a:lnTo>
                    <a:lnTo>
                      <a:pt x="18" y="0"/>
                    </a:lnTo>
                    <a:lnTo>
                      <a:pt x="0" y="8"/>
                    </a:lnTo>
                    <a:lnTo>
                      <a:pt x="0" y="12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1" name="Freeform 24"/>
              <p:cNvSpPr>
                <a:spLocks/>
              </p:cNvSpPr>
              <p:nvPr/>
            </p:nvSpPr>
            <p:spPr bwMode="auto">
              <a:xfrm>
                <a:off x="742" y="2779"/>
                <a:ext cx="202" cy="152"/>
              </a:xfrm>
              <a:custGeom>
                <a:avLst/>
                <a:gdLst>
                  <a:gd name="T0" fmla="*/ 1 w 202"/>
                  <a:gd name="T1" fmla="*/ 129 h 152"/>
                  <a:gd name="T2" fmla="*/ 8 w 202"/>
                  <a:gd name="T3" fmla="*/ 95 h 152"/>
                  <a:gd name="T4" fmla="*/ 23 w 202"/>
                  <a:gd name="T5" fmla="*/ 72 h 152"/>
                  <a:gd name="T6" fmla="*/ 40 w 202"/>
                  <a:gd name="T7" fmla="*/ 63 h 152"/>
                  <a:gd name="T8" fmla="*/ 83 w 202"/>
                  <a:gd name="T9" fmla="*/ 63 h 152"/>
                  <a:gd name="T10" fmla="*/ 115 w 202"/>
                  <a:gd name="T11" fmla="*/ 84 h 152"/>
                  <a:gd name="T12" fmla="*/ 136 w 202"/>
                  <a:gd name="T13" fmla="*/ 117 h 152"/>
                  <a:gd name="T14" fmla="*/ 143 w 202"/>
                  <a:gd name="T15" fmla="*/ 151 h 152"/>
                  <a:gd name="T16" fmla="*/ 181 w 202"/>
                  <a:gd name="T17" fmla="*/ 134 h 152"/>
                  <a:gd name="T18" fmla="*/ 181 w 202"/>
                  <a:gd name="T19" fmla="*/ 117 h 152"/>
                  <a:gd name="T20" fmla="*/ 201 w 202"/>
                  <a:gd name="T21" fmla="*/ 105 h 152"/>
                  <a:gd name="T22" fmla="*/ 174 w 202"/>
                  <a:gd name="T23" fmla="*/ 50 h 152"/>
                  <a:gd name="T24" fmla="*/ 104 w 202"/>
                  <a:gd name="T25" fmla="*/ 5 h 152"/>
                  <a:gd name="T26" fmla="*/ 24 w 202"/>
                  <a:gd name="T27" fmla="*/ 0 h 152"/>
                  <a:gd name="T28" fmla="*/ 4 w 202"/>
                  <a:gd name="T29" fmla="*/ 38 h 152"/>
                  <a:gd name="T30" fmla="*/ 0 w 202"/>
                  <a:gd name="T31" fmla="*/ 75 h 152"/>
                  <a:gd name="T32" fmla="*/ 1 w 202"/>
                  <a:gd name="T33" fmla="*/ 129 h 152"/>
                  <a:gd name="T34" fmla="*/ 1 w 202"/>
                  <a:gd name="T35" fmla="*/ 129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2" h="152">
                    <a:moveTo>
                      <a:pt x="1" y="129"/>
                    </a:moveTo>
                    <a:lnTo>
                      <a:pt x="8" y="95"/>
                    </a:lnTo>
                    <a:lnTo>
                      <a:pt x="23" y="72"/>
                    </a:lnTo>
                    <a:lnTo>
                      <a:pt x="40" y="63"/>
                    </a:lnTo>
                    <a:lnTo>
                      <a:pt x="83" y="63"/>
                    </a:lnTo>
                    <a:lnTo>
                      <a:pt x="115" y="84"/>
                    </a:lnTo>
                    <a:lnTo>
                      <a:pt x="136" y="117"/>
                    </a:lnTo>
                    <a:lnTo>
                      <a:pt x="143" y="151"/>
                    </a:lnTo>
                    <a:lnTo>
                      <a:pt x="181" y="134"/>
                    </a:lnTo>
                    <a:lnTo>
                      <a:pt x="181" y="117"/>
                    </a:lnTo>
                    <a:lnTo>
                      <a:pt x="201" y="105"/>
                    </a:lnTo>
                    <a:lnTo>
                      <a:pt x="174" y="50"/>
                    </a:lnTo>
                    <a:lnTo>
                      <a:pt x="104" y="5"/>
                    </a:lnTo>
                    <a:lnTo>
                      <a:pt x="24" y="0"/>
                    </a:lnTo>
                    <a:lnTo>
                      <a:pt x="4" y="38"/>
                    </a:lnTo>
                    <a:lnTo>
                      <a:pt x="0" y="75"/>
                    </a:lnTo>
                    <a:lnTo>
                      <a:pt x="1" y="129"/>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2" name="Freeform 25"/>
              <p:cNvSpPr>
                <a:spLocks/>
              </p:cNvSpPr>
              <p:nvPr/>
            </p:nvSpPr>
            <p:spPr bwMode="auto">
              <a:xfrm>
                <a:off x="944" y="2883"/>
                <a:ext cx="73" cy="41"/>
              </a:xfrm>
              <a:custGeom>
                <a:avLst/>
                <a:gdLst>
                  <a:gd name="T0" fmla="*/ 0 w 73"/>
                  <a:gd name="T1" fmla="*/ 26 h 41"/>
                  <a:gd name="T2" fmla="*/ 41 w 73"/>
                  <a:gd name="T3" fmla="*/ 0 h 41"/>
                  <a:gd name="T4" fmla="*/ 64 w 73"/>
                  <a:gd name="T5" fmla="*/ 5 h 41"/>
                  <a:gd name="T6" fmla="*/ 72 w 73"/>
                  <a:gd name="T7" fmla="*/ 21 h 41"/>
                  <a:gd name="T8" fmla="*/ 4 w 73"/>
                  <a:gd name="T9" fmla="*/ 40 h 41"/>
                  <a:gd name="T10" fmla="*/ 0 w 73"/>
                  <a:gd name="T11" fmla="*/ 26 h 41"/>
                  <a:gd name="T12" fmla="*/ 0 w 73"/>
                  <a:gd name="T13" fmla="*/ 26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41">
                    <a:moveTo>
                      <a:pt x="0" y="26"/>
                    </a:moveTo>
                    <a:lnTo>
                      <a:pt x="41" y="0"/>
                    </a:lnTo>
                    <a:lnTo>
                      <a:pt x="64" y="5"/>
                    </a:lnTo>
                    <a:lnTo>
                      <a:pt x="72" y="21"/>
                    </a:lnTo>
                    <a:lnTo>
                      <a:pt x="4" y="40"/>
                    </a:lnTo>
                    <a:lnTo>
                      <a:pt x="0" y="26"/>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3" name="Freeform 26"/>
              <p:cNvSpPr>
                <a:spLocks/>
              </p:cNvSpPr>
              <p:nvPr/>
            </p:nvSpPr>
            <p:spPr bwMode="auto">
              <a:xfrm>
                <a:off x="930" y="2878"/>
                <a:ext cx="90" cy="63"/>
              </a:xfrm>
              <a:custGeom>
                <a:avLst/>
                <a:gdLst>
                  <a:gd name="T0" fmla="*/ 0 w 90"/>
                  <a:gd name="T1" fmla="*/ 27 h 63"/>
                  <a:gd name="T2" fmla="*/ 2 w 90"/>
                  <a:gd name="T3" fmla="*/ 39 h 63"/>
                  <a:gd name="T4" fmla="*/ 9 w 90"/>
                  <a:gd name="T5" fmla="*/ 54 h 63"/>
                  <a:gd name="T6" fmla="*/ 24 w 90"/>
                  <a:gd name="T7" fmla="*/ 62 h 63"/>
                  <a:gd name="T8" fmla="*/ 89 w 90"/>
                  <a:gd name="T9" fmla="*/ 28 h 63"/>
                  <a:gd name="T10" fmla="*/ 69 w 90"/>
                  <a:gd name="T11" fmla="*/ 23 h 63"/>
                  <a:gd name="T12" fmla="*/ 62 w 90"/>
                  <a:gd name="T13" fmla="*/ 16 h 63"/>
                  <a:gd name="T14" fmla="*/ 11 w 90"/>
                  <a:gd name="T15" fmla="*/ 37 h 63"/>
                  <a:gd name="T16" fmla="*/ 49 w 90"/>
                  <a:gd name="T17" fmla="*/ 0 h 63"/>
                  <a:gd name="T18" fmla="*/ 0 w 90"/>
                  <a:gd name="T19" fmla="*/ 27 h 63"/>
                  <a:gd name="T20" fmla="*/ 0 w 90"/>
                  <a:gd name="T21" fmla="*/ 2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0" h="63">
                    <a:moveTo>
                      <a:pt x="0" y="27"/>
                    </a:moveTo>
                    <a:lnTo>
                      <a:pt x="2" y="39"/>
                    </a:lnTo>
                    <a:lnTo>
                      <a:pt x="9" y="54"/>
                    </a:lnTo>
                    <a:lnTo>
                      <a:pt x="24" y="62"/>
                    </a:lnTo>
                    <a:lnTo>
                      <a:pt x="89" y="28"/>
                    </a:lnTo>
                    <a:lnTo>
                      <a:pt x="69" y="23"/>
                    </a:lnTo>
                    <a:lnTo>
                      <a:pt x="62" y="16"/>
                    </a:lnTo>
                    <a:lnTo>
                      <a:pt x="11" y="37"/>
                    </a:lnTo>
                    <a:lnTo>
                      <a:pt x="49" y="0"/>
                    </a:lnTo>
                    <a:lnTo>
                      <a:pt x="0" y="2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4" name="Freeform 27"/>
              <p:cNvSpPr>
                <a:spLocks/>
              </p:cNvSpPr>
              <p:nvPr/>
            </p:nvSpPr>
            <p:spPr bwMode="auto">
              <a:xfrm>
                <a:off x="994" y="2873"/>
                <a:ext cx="27" cy="29"/>
              </a:xfrm>
              <a:custGeom>
                <a:avLst/>
                <a:gdLst>
                  <a:gd name="T0" fmla="*/ 0 w 27"/>
                  <a:gd name="T1" fmla="*/ 0 h 29"/>
                  <a:gd name="T2" fmla="*/ 13 w 27"/>
                  <a:gd name="T3" fmla="*/ 4 h 29"/>
                  <a:gd name="T4" fmla="*/ 22 w 27"/>
                  <a:gd name="T5" fmla="*/ 15 h 29"/>
                  <a:gd name="T6" fmla="*/ 26 w 27"/>
                  <a:gd name="T7" fmla="*/ 28 h 29"/>
                  <a:gd name="T8" fmla="*/ 9 w 27"/>
                  <a:gd name="T9" fmla="*/ 20 h 29"/>
                  <a:gd name="T10" fmla="*/ 0 w 27"/>
                  <a:gd name="T11" fmla="*/ 0 h 29"/>
                  <a:gd name="T12" fmla="*/ 0 w 27"/>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9">
                    <a:moveTo>
                      <a:pt x="0" y="0"/>
                    </a:moveTo>
                    <a:lnTo>
                      <a:pt x="13" y="4"/>
                    </a:lnTo>
                    <a:lnTo>
                      <a:pt x="22" y="15"/>
                    </a:lnTo>
                    <a:lnTo>
                      <a:pt x="26" y="28"/>
                    </a:lnTo>
                    <a:lnTo>
                      <a:pt x="9" y="2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5" name="Freeform 28"/>
              <p:cNvSpPr>
                <a:spLocks/>
              </p:cNvSpPr>
              <p:nvPr/>
            </p:nvSpPr>
            <p:spPr bwMode="auto">
              <a:xfrm>
                <a:off x="698" y="2781"/>
                <a:ext cx="199" cy="393"/>
              </a:xfrm>
              <a:custGeom>
                <a:avLst/>
                <a:gdLst>
                  <a:gd name="T0" fmla="*/ 16 w 199"/>
                  <a:gd name="T1" fmla="*/ 80 h 393"/>
                  <a:gd name="T2" fmla="*/ 17 w 199"/>
                  <a:gd name="T3" fmla="*/ 102 h 393"/>
                  <a:gd name="T4" fmla="*/ 20 w 199"/>
                  <a:gd name="T5" fmla="*/ 141 h 393"/>
                  <a:gd name="T6" fmla="*/ 28 w 199"/>
                  <a:gd name="T7" fmla="*/ 191 h 393"/>
                  <a:gd name="T8" fmla="*/ 48 w 199"/>
                  <a:gd name="T9" fmla="*/ 245 h 393"/>
                  <a:gd name="T10" fmla="*/ 71 w 199"/>
                  <a:gd name="T11" fmla="*/ 296 h 393"/>
                  <a:gd name="T12" fmla="*/ 111 w 199"/>
                  <a:gd name="T13" fmla="*/ 344 h 393"/>
                  <a:gd name="T14" fmla="*/ 153 w 199"/>
                  <a:gd name="T15" fmla="*/ 372 h 393"/>
                  <a:gd name="T16" fmla="*/ 198 w 199"/>
                  <a:gd name="T17" fmla="*/ 392 h 393"/>
                  <a:gd name="T18" fmla="*/ 149 w 199"/>
                  <a:gd name="T19" fmla="*/ 385 h 393"/>
                  <a:gd name="T20" fmla="*/ 102 w 199"/>
                  <a:gd name="T21" fmla="*/ 365 h 393"/>
                  <a:gd name="T22" fmla="*/ 61 w 199"/>
                  <a:gd name="T23" fmla="*/ 324 h 393"/>
                  <a:gd name="T24" fmla="*/ 21 w 199"/>
                  <a:gd name="T25" fmla="*/ 285 h 393"/>
                  <a:gd name="T26" fmla="*/ 6 w 199"/>
                  <a:gd name="T27" fmla="*/ 257 h 393"/>
                  <a:gd name="T28" fmla="*/ 0 w 199"/>
                  <a:gd name="T29" fmla="*/ 191 h 393"/>
                  <a:gd name="T30" fmla="*/ 1 w 199"/>
                  <a:gd name="T31" fmla="*/ 125 h 393"/>
                  <a:gd name="T32" fmla="*/ 6 w 199"/>
                  <a:gd name="T33" fmla="*/ 81 h 393"/>
                  <a:gd name="T34" fmla="*/ 15 w 199"/>
                  <a:gd name="T35" fmla="*/ 38 h 393"/>
                  <a:gd name="T36" fmla="*/ 34 w 199"/>
                  <a:gd name="T37" fmla="*/ 0 h 393"/>
                  <a:gd name="T38" fmla="*/ 21 w 199"/>
                  <a:gd name="T39" fmla="*/ 48 h 393"/>
                  <a:gd name="T40" fmla="*/ 16 w 199"/>
                  <a:gd name="T41" fmla="*/ 80 h 393"/>
                  <a:gd name="T42" fmla="*/ 16 w 199"/>
                  <a:gd name="T43" fmla="*/ 8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9" h="393">
                    <a:moveTo>
                      <a:pt x="16" y="80"/>
                    </a:moveTo>
                    <a:lnTo>
                      <a:pt x="17" y="102"/>
                    </a:lnTo>
                    <a:lnTo>
                      <a:pt x="20" y="141"/>
                    </a:lnTo>
                    <a:lnTo>
                      <a:pt x="28" y="191"/>
                    </a:lnTo>
                    <a:lnTo>
                      <a:pt x="48" y="245"/>
                    </a:lnTo>
                    <a:lnTo>
                      <a:pt x="71" y="296"/>
                    </a:lnTo>
                    <a:lnTo>
                      <a:pt x="111" y="344"/>
                    </a:lnTo>
                    <a:lnTo>
                      <a:pt x="153" y="372"/>
                    </a:lnTo>
                    <a:lnTo>
                      <a:pt x="198" y="392"/>
                    </a:lnTo>
                    <a:lnTo>
                      <a:pt x="149" y="385"/>
                    </a:lnTo>
                    <a:lnTo>
                      <a:pt x="102" y="365"/>
                    </a:lnTo>
                    <a:lnTo>
                      <a:pt x="61" y="324"/>
                    </a:lnTo>
                    <a:lnTo>
                      <a:pt x="21" y="285"/>
                    </a:lnTo>
                    <a:lnTo>
                      <a:pt x="6" y="257"/>
                    </a:lnTo>
                    <a:lnTo>
                      <a:pt x="0" y="191"/>
                    </a:lnTo>
                    <a:lnTo>
                      <a:pt x="1" y="125"/>
                    </a:lnTo>
                    <a:lnTo>
                      <a:pt x="6" y="81"/>
                    </a:lnTo>
                    <a:lnTo>
                      <a:pt x="15" y="38"/>
                    </a:lnTo>
                    <a:lnTo>
                      <a:pt x="34" y="0"/>
                    </a:lnTo>
                    <a:lnTo>
                      <a:pt x="21" y="48"/>
                    </a:lnTo>
                    <a:lnTo>
                      <a:pt x="16" y="8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6" name="Freeform 29"/>
              <p:cNvSpPr>
                <a:spLocks/>
              </p:cNvSpPr>
              <p:nvPr/>
            </p:nvSpPr>
            <p:spPr bwMode="auto">
              <a:xfrm>
                <a:off x="778" y="2921"/>
                <a:ext cx="182" cy="176"/>
              </a:xfrm>
              <a:custGeom>
                <a:avLst/>
                <a:gdLst>
                  <a:gd name="T0" fmla="*/ 107 w 182"/>
                  <a:gd name="T1" fmla="*/ 16 h 176"/>
                  <a:gd name="T2" fmla="*/ 0 w 182"/>
                  <a:gd name="T3" fmla="*/ 78 h 176"/>
                  <a:gd name="T4" fmla="*/ 3 w 182"/>
                  <a:gd name="T5" fmla="*/ 85 h 176"/>
                  <a:gd name="T6" fmla="*/ 68 w 182"/>
                  <a:gd name="T7" fmla="*/ 57 h 176"/>
                  <a:gd name="T8" fmla="*/ 25 w 182"/>
                  <a:gd name="T9" fmla="*/ 159 h 176"/>
                  <a:gd name="T10" fmla="*/ 45 w 182"/>
                  <a:gd name="T11" fmla="*/ 175 h 176"/>
                  <a:gd name="T12" fmla="*/ 80 w 182"/>
                  <a:gd name="T13" fmla="*/ 57 h 176"/>
                  <a:gd name="T14" fmla="*/ 181 w 182"/>
                  <a:gd name="T15" fmla="*/ 132 h 176"/>
                  <a:gd name="T16" fmla="*/ 181 w 182"/>
                  <a:gd name="T17" fmla="*/ 114 h 176"/>
                  <a:gd name="T18" fmla="*/ 92 w 182"/>
                  <a:gd name="T19" fmla="*/ 45 h 176"/>
                  <a:gd name="T20" fmla="*/ 166 w 182"/>
                  <a:gd name="T21" fmla="*/ 10 h 176"/>
                  <a:gd name="T22" fmla="*/ 160 w 182"/>
                  <a:gd name="T23" fmla="*/ 0 h 176"/>
                  <a:gd name="T24" fmla="*/ 107 w 182"/>
                  <a:gd name="T25" fmla="*/ 29 h 176"/>
                  <a:gd name="T26" fmla="*/ 107 w 182"/>
                  <a:gd name="T27" fmla="*/ 16 h 176"/>
                  <a:gd name="T28" fmla="*/ 107 w 182"/>
                  <a:gd name="T29" fmla="*/ 16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2" h="176">
                    <a:moveTo>
                      <a:pt x="107" y="16"/>
                    </a:moveTo>
                    <a:lnTo>
                      <a:pt x="0" y="78"/>
                    </a:lnTo>
                    <a:lnTo>
                      <a:pt x="3" y="85"/>
                    </a:lnTo>
                    <a:lnTo>
                      <a:pt x="68" y="57"/>
                    </a:lnTo>
                    <a:lnTo>
                      <a:pt x="25" y="159"/>
                    </a:lnTo>
                    <a:lnTo>
                      <a:pt x="45" y="175"/>
                    </a:lnTo>
                    <a:lnTo>
                      <a:pt x="80" y="57"/>
                    </a:lnTo>
                    <a:lnTo>
                      <a:pt x="181" y="132"/>
                    </a:lnTo>
                    <a:lnTo>
                      <a:pt x="181" y="114"/>
                    </a:lnTo>
                    <a:lnTo>
                      <a:pt x="92" y="45"/>
                    </a:lnTo>
                    <a:lnTo>
                      <a:pt x="166" y="10"/>
                    </a:lnTo>
                    <a:lnTo>
                      <a:pt x="160" y="0"/>
                    </a:lnTo>
                    <a:lnTo>
                      <a:pt x="107" y="29"/>
                    </a:lnTo>
                    <a:lnTo>
                      <a:pt x="107" y="16"/>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7" name="Freeform 30"/>
              <p:cNvSpPr>
                <a:spLocks/>
              </p:cNvSpPr>
              <p:nvPr/>
            </p:nvSpPr>
            <p:spPr bwMode="auto">
              <a:xfrm>
                <a:off x="785" y="2928"/>
                <a:ext cx="200" cy="237"/>
              </a:xfrm>
              <a:custGeom>
                <a:avLst/>
                <a:gdLst>
                  <a:gd name="T0" fmla="*/ 172 w 200"/>
                  <a:gd name="T1" fmla="*/ 7 h 237"/>
                  <a:gd name="T2" fmla="*/ 180 w 200"/>
                  <a:gd name="T3" fmla="*/ 36 h 237"/>
                  <a:gd name="T4" fmla="*/ 185 w 200"/>
                  <a:gd name="T5" fmla="*/ 74 h 237"/>
                  <a:gd name="T6" fmla="*/ 185 w 200"/>
                  <a:gd name="T7" fmla="*/ 119 h 237"/>
                  <a:gd name="T8" fmla="*/ 184 w 200"/>
                  <a:gd name="T9" fmla="*/ 152 h 237"/>
                  <a:gd name="T10" fmla="*/ 174 w 200"/>
                  <a:gd name="T11" fmla="*/ 192 h 237"/>
                  <a:gd name="T12" fmla="*/ 151 w 200"/>
                  <a:gd name="T13" fmla="*/ 218 h 237"/>
                  <a:gd name="T14" fmla="*/ 119 w 200"/>
                  <a:gd name="T15" fmla="*/ 218 h 237"/>
                  <a:gd name="T16" fmla="*/ 83 w 200"/>
                  <a:gd name="T17" fmla="*/ 199 h 237"/>
                  <a:gd name="T18" fmla="*/ 45 w 200"/>
                  <a:gd name="T19" fmla="*/ 175 h 237"/>
                  <a:gd name="T20" fmla="*/ 0 w 200"/>
                  <a:gd name="T21" fmla="*/ 135 h 237"/>
                  <a:gd name="T22" fmla="*/ 48 w 200"/>
                  <a:gd name="T23" fmla="*/ 189 h 237"/>
                  <a:gd name="T24" fmla="*/ 87 w 200"/>
                  <a:gd name="T25" fmla="*/ 214 h 237"/>
                  <a:gd name="T26" fmla="*/ 128 w 200"/>
                  <a:gd name="T27" fmla="*/ 231 h 237"/>
                  <a:gd name="T28" fmla="*/ 155 w 200"/>
                  <a:gd name="T29" fmla="*/ 236 h 237"/>
                  <a:gd name="T30" fmla="*/ 175 w 200"/>
                  <a:gd name="T31" fmla="*/ 222 h 237"/>
                  <a:gd name="T32" fmla="*/ 191 w 200"/>
                  <a:gd name="T33" fmla="*/ 186 h 237"/>
                  <a:gd name="T34" fmla="*/ 199 w 200"/>
                  <a:gd name="T35" fmla="*/ 140 h 237"/>
                  <a:gd name="T36" fmla="*/ 198 w 200"/>
                  <a:gd name="T37" fmla="*/ 83 h 237"/>
                  <a:gd name="T38" fmla="*/ 190 w 200"/>
                  <a:gd name="T39" fmla="*/ 32 h 237"/>
                  <a:gd name="T40" fmla="*/ 178 w 200"/>
                  <a:gd name="T41" fmla="*/ 0 h 237"/>
                  <a:gd name="T42" fmla="*/ 172 w 200"/>
                  <a:gd name="T43" fmla="*/ 7 h 237"/>
                  <a:gd name="T44" fmla="*/ 172 w 200"/>
                  <a:gd name="T45" fmla="*/ 7 h 2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 h="237">
                    <a:moveTo>
                      <a:pt x="172" y="7"/>
                    </a:moveTo>
                    <a:lnTo>
                      <a:pt x="180" y="36"/>
                    </a:lnTo>
                    <a:lnTo>
                      <a:pt x="185" y="74"/>
                    </a:lnTo>
                    <a:lnTo>
                      <a:pt x="185" y="119"/>
                    </a:lnTo>
                    <a:lnTo>
                      <a:pt x="184" y="152"/>
                    </a:lnTo>
                    <a:lnTo>
                      <a:pt x="174" y="192"/>
                    </a:lnTo>
                    <a:lnTo>
                      <a:pt x="151" y="218"/>
                    </a:lnTo>
                    <a:lnTo>
                      <a:pt x="119" y="218"/>
                    </a:lnTo>
                    <a:lnTo>
                      <a:pt x="83" y="199"/>
                    </a:lnTo>
                    <a:lnTo>
                      <a:pt x="45" y="175"/>
                    </a:lnTo>
                    <a:lnTo>
                      <a:pt x="0" y="135"/>
                    </a:lnTo>
                    <a:lnTo>
                      <a:pt x="48" y="189"/>
                    </a:lnTo>
                    <a:lnTo>
                      <a:pt x="87" y="214"/>
                    </a:lnTo>
                    <a:lnTo>
                      <a:pt x="128" y="231"/>
                    </a:lnTo>
                    <a:lnTo>
                      <a:pt x="155" y="236"/>
                    </a:lnTo>
                    <a:lnTo>
                      <a:pt x="175" y="222"/>
                    </a:lnTo>
                    <a:lnTo>
                      <a:pt x="191" y="186"/>
                    </a:lnTo>
                    <a:lnTo>
                      <a:pt x="199" y="140"/>
                    </a:lnTo>
                    <a:lnTo>
                      <a:pt x="198" y="83"/>
                    </a:lnTo>
                    <a:lnTo>
                      <a:pt x="190" y="32"/>
                    </a:lnTo>
                    <a:lnTo>
                      <a:pt x="178" y="0"/>
                    </a:lnTo>
                    <a:lnTo>
                      <a:pt x="172" y="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8" name="Freeform 31"/>
              <p:cNvSpPr>
                <a:spLocks/>
              </p:cNvSpPr>
              <p:nvPr/>
            </p:nvSpPr>
            <p:spPr bwMode="auto">
              <a:xfrm>
                <a:off x="761" y="3096"/>
                <a:ext cx="40" cy="321"/>
              </a:xfrm>
              <a:custGeom>
                <a:avLst/>
                <a:gdLst>
                  <a:gd name="T0" fmla="*/ 8 w 40"/>
                  <a:gd name="T1" fmla="*/ 0 h 321"/>
                  <a:gd name="T2" fmla="*/ 26 w 40"/>
                  <a:gd name="T3" fmla="*/ 22 h 321"/>
                  <a:gd name="T4" fmla="*/ 26 w 40"/>
                  <a:gd name="T5" fmla="*/ 111 h 321"/>
                  <a:gd name="T6" fmla="*/ 39 w 40"/>
                  <a:gd name="T7" fmla="*/ 120 h 321"/>
                  <a:gd name="T8" fmla="*/ 39 w 40"/>
                  <a:gd name="T9" fmla="*/ 316 h 321"/>
                  <a:gd name="T10" fmla="*/ 31 w 40"/>
                  <a:gd name="T11" fmla="*/ 163 h 321"/>
                  <a:gd name="T12" fmla="*/ 12 w 40"/>
                  <a:gd name="T13" fmla="*/ 188 h 321"/>
                  <a:gd name="T14" fmla="*/ 8 w 40"/>
                  <a:gd name="T15" fmla="*/ 314 h 321"/>
                  <a:gd name="T16" fmla="*/ 0 w 40"/>
                  <a:gd name="T17" fmla="*/ 320 h 321"/>
                  <a:gd name="T18" fmla="*/ 0 w 40"/>
                  <a:gd name="T19" fmla="*/ 122 h 321"/>
                  <a:gd name="T20" fmla="*/ 8 w 40"/>
                  <a:gd name="T21" fmla="*/ 113 h 321"/>
                  <a:gd name="T22" fmla="*/ 8 w 40"/>
                  <a:gd name="T23" fmla="*/ 0 h 321"/>
                  <a:gd name="T24" fmla="*/ 8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1">
                    <a:moveTo>
                      <a:pt x="8" y="0"/>
                    </a:moveTo>
                    <a:lnTo>
                      <a:pt x="26" y="22"/>
                    </a:lnTo>
                    <a:lnTo>
                      <a:pt x="26" y="111"/>
                    </a:lnTo>
                    <a:lnTo>
                      <a:pt x="39" y="120"/>
                    </a:lnTo>
                    <a:lnTo>
                      <a:pt x="39" y="316"/>
                    </a:lnTo>
                    <a:lnTo>
                      <a:pt x="31" y="163"/>
                    </a:lnTo>
                    <a:lnTo>
                      <a:pt x="12" y="188"/>
                    </a:lnTo>
                    <a:lnTo>
                      <a:pt x="8" y="314"/>
                    </a:lnTo>
                    <a:lnTo>
                      <a:pt x="0" y="320"/>
                    </a:lnTo>
                    <a:lnTo>
                      <a:pt x="0" y="122"/>
                    </a:lnTo>
                    <a:lnTo>
                      <a:pt x="8" y="113"/>
                    </a:lnTo>
                    <a:lnTo>
                      <a:pt x="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29" name="Freeform 32"/>
              <p:cNvSpPr>
                <a:spLocks/>
              </p:cNvSpPr>
              <p:nvPr/>
            </p:nvSpPr>
            <p:spPr bwMode="auto">
              <a:xfrm>
                <a:off x="585" y="3035"/>
                <a:ext cx="130" cy="96"/>
              </a:xfrm>
              <a:custGeom>
                <a:avLst/>
                <a:gdLst>
                  <a:gd name="T0" fmla="*/ 123 w 130"/>
                  <a:gd name="T1" fmla="*/ 0 h 96"/>
                  <a:gd name="T2" fmla="*/ 61 w 130"/>
                  <a:gd name="T3" fmla="*/ 35 h 96"/>
                  <a:gd name="T4" fmla="*/ 59 w 130"/>
                  <a:gd name="T5" fmla="*/ 53 h 96"/>
                  <a:gd name="T6" fmla="*/ 39 w 130"/>
                  <a:gd name="T7" fmla="*/ 62 h 96"/>
                  <a:gd name="T8" fmla="*/ 31 w 130"/>
                  <a:gd name="T9" fmla="*/ 57 h 96"/>
                  <a:gd name="T10" fmla="*/ 1 w 130"/>
                  <a:gd name="T11" fmla="*/ 75 h 96"/>
                  <a:gd name="T12" fmla="*/ 0 w 130"/>
                  <a:gd name="T13" fmla="*/ 87 h 96"/>
                  <a:gd name="T14" fmla="*/ 16 w 130"/>
                  <a:gd name="T15" fmla="*/ 95 h 96"/>
                  <a:gd name="T16" fmla="*/ 48 w 130"/>
                  <a:gd name="T17" fmla="*/ 78 h 96"/>
                  <a:gd name="T18" fmla="*/ 50 w 130"/>
                  <a:gd name="T19" fmla="*/ 68 h 96"/>
                  <a:gd name="T20" fmla="*/ 74 w 130"/>
                  <a:gd name="T21" fmla="*/ 57 h 96"/>
                  <a:gd name="T22" fmla="*/ 76 w 130"/>
                  <a:gd name="T23" fmla="*/ 37 h 96"/>
                  <a:gd name="T24" fmla="*/ 129 w 130"/>
                  <a:gd name="T25" fmla="*/ 10 h 96"/>
                  <a:gd name="T26" fmla="*/ 123 w 130"/>
                  <a:gd name="T27" fmla="*/ 0 h 96"/>
                  <a:gd name="T28" fmla="*/ 123 w 130"/>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0" h="96">
                    <a:moveTo>
                      <a:pt x="123" y="0"/>
                    </a:moveTo>
                    <a:lnTo>
                      <a:pt x="61" y="35"/>
                    </a:lnTo>
                    <a:lnTo>
                      <a:pt x="59" y="53"/>
                    </a:lnTo>
                    <a:lnTo>
                      <a:pt x="39" y="62"/>
                    </a:lnTo>
                    <a:lnTo>
                      <a:pt x="31" y="57"/>
                    </a:lnTo>
                    <a:lnTo>
                      <a:pt x="1" y="75"/>
                    </a:lnTo>
                    <a:lnTo>
                      <a:pt x="0" y="87"/>
                    </a:lnTo>
                    <a:lnTo>
                      <a:pt x="16" y="95"/>
                    </a:lnTo>
                    <a:lnTo>
                      <a:pt x="48" y="78"/>
                    </a:lnTo>
                    <a:lnTo>
                      <a:pt x="50" y="68"/>
                    </a:lnTo>
                    <a:lnTo>
                      <a:pt x="74" y="57"/>
                    </a:lnTo>
                    <a:lnTo>
                      <a:pt x="76" y="37"/>
                    </a:lnTo>
                    <a:lnTo>
                      <a:pt x="129" y="10"/>
                    </a:lnTo>
                    <a:lnTo>
                      <a:pt x="123"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30" name="Freeform 33"/>
              <p:cNvSpPr>
                <a:spLocks/>
              </p:cNvSpPr>
              <p:nvPr/>
            </p:nvSpPr>
            <p:spPr bwMode="auto">
              <a:xfrm>
                <a:off x="735" y="2750"/>
                <a:ext cx="215" cy="208"/>
              </a:xfrm>
              <a:custGeom>
                <a:avLst/>
                <a:gdLst>
                  <a:gd name="T0" fmla="*/ 2 w 215"/>
                  <a:gd name="T1" fmla="*/ 147 h 208"/>
                  <a:gd name="T2" fmla="*/ 0 w 215"/>
                  <a:gd name="T3" fmla="*/ 98 h 208"/>
                  <a:gd name="T4" fmla="*/ 6 w 215"/>
                  <a:gd name="T5" fmla="*/ 51 h 208"/>
                  <a:gd name="T6" fmla="*/ 22 w 215"/>
                  <a:gd name="T7" fmla="*/ 19 h 208"/>
                  <a:gd name="T8" fmla="*/ 47 w 215"/>
                  <a:gd name="T9" fmla="*/ 3 h 208"/>
                  <a:gd name="T10" fmla="*/ 77 w 215"/>
                  <a:gd name="T11" fmla="*/ 0 h 208"/>
                  <a:gd name="T12" fmla="*/ 111 w 215"/>
                  <a:gd name="T13" fmla="*/ 8 h 208"/>
                  <a:gd name="T14" fmla="*/ 152 w 215"/>
                  <a:gd name="T15" fmla="*/ 38 h 208"/>
                  <a:gd name="T16" fmla="*/ 196 w 215"/>
                  <a:gd name="T17" fmla="*/ 92 h 208"/>
                  <a:gd name="T18" fmla="*/ 214 w 215"/>
                  <a:gd name="T19" fmla="*/ 133 h 208"/>
                  <a:gd name="T20" fmla="*/ 204 w 215"/>
                  <a:gd name="T21" fmla="*/ 136 h 208"/>
                  <a:gd name="T22" fmla="*/ 181 w 215"/>
                  <a:gd name="T23" fmla="*/ 103 h 208"/>
                  <a:gd name="T24" fmla="*/ 153 w 215"/>
                  <a:gd name="T25" fmla="*/ 79 h 208"/>
                  <a:gd name="T26" fmla="*/ 124 w 215"/>
                  <a:gd name="T27" fmla="*/ 58 h 208"/>
                  <a:gd name="T28" fmla="*/ 79 w 215"/>
                  <a:gd name="T29" fmla="*/ 43 h 208"/>
                  <a:gd name="T30" fmla="*/ 27 w 215"/>
                  <a:gd name="T31" fmla="*/ 57 h 208"/>
                  <a:gd name="T32" fmla="*/ 14 w 215"/>
                  <a:gd name="T33" fmla="*/ 83 h 208"/>
                  <a:gd name="T34" fmla="*/ 9 w 215"/>
                  <a:gd name="T35" fmla="*/ 127 h 208"/>
                  <a:gd name="T36" fmla="*/ 9 w 215"/>
                  <a:gd name="T37" fmla="*/ 207 h 208"/>
                  <a:gd name="T38" fmla="*/ 2 w 215"/>
                  <a:gd name="T39" fmla="*/ 147 h 208"/>
                  <a:gd name="T40" fmla="*/ 2 w 215"/>
                  <a:gd name="T41" fmla="*/ 147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5" h="208">
                    <a:moveTo>
                      <a:pt x="2" y="147"/>
                    </a:moveTo>
                    <a:lnTo>
                      <a:pt x="0" y="98"/>
                    </a:lnTo>
                    <a:lnTo>
                      <a:pt x="6" y="51"/>
                    </a:lnTo>
                    <a:lnTo>
                      <a:pt x="22" y="19"/>
                    </a:lnTo>
                    <a:lnTo>
                      <a:pt x="47" y="3"/>
                    </a:lnTo>
                    <a:lnTo>
                      <a:pt x="77" y="0"/>
                    </a:lnTo>
                    <a:lnTo>
                      <a:pt x="111" y="8"/>
                    </a:lnTo>
                    <a:lnTo>
                      <a:pt x="152" y="38"/>
                    </a:lnTo>
                    <a:lnTo>
                      <a:pt x="196" y="92"/>
                    </a:lnTo>
                    <a:lnTo>
                      <a:pt x="214" y="133"/>
                    </a:lnTo>
                    <a:lnTo>
                      <a:pt x="204" y="136"/>
                    </a:lnTo>
                    <a:lnTo>
                      <a:pt x="181" y="103"/>
                    </a:lnTo>
                    <a:lnTo>
                      <a:pt x="153" y="79"/>
                    </a:lnTo>
                    <a:lnTo>
                      <a:pt x="124" y="58"/>
                    </a:lnTo>
                    <a:lnTo>
                      <a:pt x="79" y="43"/>
                    </a:lnTo>
                    <a:lnTo>
                      <a:pt x="27" y="57"/>
                    </a:lnTo>
                    <a:lnTo>
                      <a:pt x="14" y="83"/>
                    </a:lnTo>
                    <a:lnTo>
                      <a:pt x="9" y="127"/>
                    </a:lnTo>
                    <a:lnTo>
                      <a:pt x="9" y="207"/>
                    </a:lnTo>
                    <a:lnTo>
                      <a:pt x="2" y="14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31" name="Freeform 34"/>
              <p:cNvSpPr>
                <a:spLocks/>
              </p:cNvSpPr>
              <p:nvPr/>
            </p:nvSpPr>
            <p:spPr bwMode="auto">
              <a:xfrm>
                <a:off x="911" y="2711"/>
                <a:ext cx="198" cy="401"/>
              </a:xfrm>
              <a:custGeom>
                <a:avLst/>
                <a:gdLst>
                  <a:gd name="T0" fmla="*/ 0 w 198"/>
                  <a:gd name="T1" fmla="*/ 0 h 401"/>
                  <a:gd name="T2" fmla="*/ 96 w 198"/>
                  <a:gd name="T3" fmla="*/ 65 h 401"/>
                  <a:gd name="T4" fmla="*/ 139 w 198"/>
                  <a:gd name="T5" fmla="*/ 113 h 401"/>
                  <a:gd name="T6" fmla="*/ 165 w 198"/>
                  <a:gd name="T7" fmla="*/ 180 h 401"/>
                  <a:gd name="T8" fmla="*/ 175 w 198"/>
                  <a:gd name="T9" fmla="*/ 255 h 401"/>
                  <a:gd name="T10" fmla="*/ 168 w 198"/>
                  <a:gd name="T11" fmla="*/ 340 h 401"/>
                  <a:gd name="T12" fmla="*/ 153 w 198"/>
                  <a:gd name="T13" fmla="*/ 400 h 401"/>
                  <a:gd name="T14" fmla="*/ 185 w 198"/>
                  <a:gd name="T15" fmla="*/ 336 h 401"/>
                  <a:gd name="T16" fmla="*/ 197 w 198"/>
                  <a:gd name="T17" fmla="*/ 244 h 401"/>
                  <a:gd name="T18" fmla="*/ 183 w 198"/>
                  <a:gd name="T19" fmla="*/ 149 h 401"/>
                  <a:gd name="T20" fmla="*/ 145 w 198"/>
                  <a:gd name="T21" fmla="*/ 81 h 401"/>
                  <a:gd name="T22" fmla="*/ 87 w 198"/>
                  <a:gd name="T23" fmla="*/ 33 h 401"/>
                  <a:gd name="T24" fmla="*/ 0 w 198"/>
                  <a:gd name="T25" fmla="*/ 0 h 401"/>
                  <a:gd name="T26" fmla="*/ 0 w 198"/>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8" h="401">
                    <a:moveTo>
                      <a:pt x="0" y="0"/>
                    </a:moveTo>
                    <a:lnTo>
                      <a:pt x="96" y="65"/>
                    </a:lnTo>
                    <a:lnTo>
                      <a:pt x="139" y="113"/>
                    </a:lnTo>
                    <a:lnTo>
                      <a:pt x="165" y="180"/>
                    </a:lnTo>
                    <a:lnTo>
                      <a:pt x="175" y="255"/>
                    </a:lnTo>
                    <a:lnTo>
                      <a:pt x="168" y="340"/>
                    </a:lnTo>
                    <a:lnTo>
                      <a:pt x="153" y="400"/>
                    </a:lnTo>
                    <a:lnTo>
                      <a:pt x="185" y="336"/>
                    </a:lnTo>
                    <a:lnTo>
                      <a:pt x="197" y="244"/>
                    </a:lnTo>
                    <a:lnTo>
                      <a:pt x="183" y="149"/>
                    </a:lnTo>
                    <a:lnTo>
                      <a:pt x="145" y="81"/>
                    </a:lnTo>
                    <a:lnTo>
                      <a:pt x="87" y="33"/>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32" name="Freeform 35"/>
              <p:cNvSpPr>
                <a:spLocks/>
              </p:cNvSpPr>
              <p:nvPr/>
            </p:nvSpPr>
            <p:spPr bwMode="auto">
              <a:xfrm>
                <a:off x="920" y="2648"/>
                <a:ext cx="257" cy="447"/>
              </a:xfrm>
              <a:custGeom>
                <a:avLst/>
                <a:gdLst>
                  <a:gd name="T0" fmla="*/ 0 w 257"/>
                  <a:gd name="T1" fmla="*/ 0 h 447"/>
                  <a:gd name="T2" fmla="*/ 96 w 257"/>
                  <a:gd name="T3" fmla="*/ 31 h 447"/>
                  <a:gd name="T4" fmla="*/ 183 w 257"/>
                  <a:gd name="T5" fmla="*/ 101 h 447"/>
                  <a:gd name="T6" fmla="*/ 226 w 257"/>
                  <a:gd name="T7" fmla="*/ 170 h 447"/>
                  <a:gd name="T8" fmla="*/ 252 w 257"/>
                  <a:gd name="T9" fmla="*/ 254 h 447"/>
                  <a:gd name="T10" fmla="*/ 256 w 257"/>
                  <a:gd name="T11" fmla="*/ 354 h 447"/>
                  <a:gd name="T12" fmla="*/ 234 w 257"/>
                  <a:gd name="T13" fmla="*/ 446 h 447"/>
                  <a:gd name="T14" fmla="*/ 239 w 257"/>
                  <a:gd name="T15" fmla="*/ 331 h 447"/>
                  <a:gd name="T16" fmla="*/ 226 w 257"/>
                  <a:gd name="T17" fmla="*/ 228 h 447"/>
                  <a:gd name="T18" fmla="*/ 180 w 257"/>
                  <a:gd name="T19" fmla="*/ 129 h 447"/>
                  <a:gd name="T20" fmla="*/ 96 w 257"/>
                  <a:gd name="T21" fmla="*/ 50 h 447"/>
                  <a:gd name="T22" fmla="*/ 0 w 257"/>
                  <a:gd name="T23" fmla="*/ 0 h 447"/>
                  <a:gd name="T24" fmla="*/ 0 w 257"/>
                  <a:gd name="T25" fmla="*/ 0 h 4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7" h="447">
                    <a:moveTo>
                      <a:pt x="0" y="0"/>
                    </a:moveTo>
                    <a:lnTo>
                      <a:pt x="96" y="31"/>
                    </a:lnTo>
                    <a:lnTo>
                      <a:pt x="183" y="101"/>
                    </a:lnTo>
                    <a:lnTo>
                      <a:pt x="226" y="170"/>
                    </a:lnTo>
                    <a:lnTo>
                      <a:pt x="252" y="254"/>
                    </a:lnTo>
                    <a:lnTo>
                      <a:pt x="256" y="354"/>
                    </a:lnTo>
                    <a:lnTo>
                      <a:pt x="234" y="446"/>
                    </a:lnTo>
                    <a:lnTo>
                      <a:pt x="239" y="331"/>
                    </a:lnTo>
                    <a:lnTo>
                      <a:pt x="226" y="228"/>
                    </a:lnTo>
                    <a:lnTo>
                      <a:pt x="180" y="129"/>
                    </a:lnTo>
                    <a:lnTo>
                      <a:pt x="96" y="50"/>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122" name="Group 36"/>
            <p:cNvGrpSpPr>
              <a:grpSpLocks/>
            </p:cNvGrpSpPr>
            <p:nvPr/>
          </p:nvGrpSpPr>
          <p:grpSpPr bwMode="auto">
            <a:xfrm>
              <a:off x="4933" y="3133"/>
              <a:ext cx="598" cy="769"/>
              <a:chOff x="4909" y="2619"/>
              <a:chExt cx="598" cy="769"/>
            </a:xfrm>
          </p:grpSpPr>
          <p:sp>
            <p:nvSpPr>
              <p:cNvPr id="47199" name="Freeform 37"/>
              <p:cNvSpPr>
                <a:spLocks/>
              </p:cNvSpPr>
              <p:nvPr/>
            </p:nvSpPr>
            <p:spPr bwMode="auto">
              <a:xfrm>
                <a:off x="5286" y="3189"/>
                <a:ext cx="38" cy="195"/>
              </a:xfrm>
              <a:custGeom>
                <a:avLst/>
                <a:gdLst>
                  <a:gd name="T0" fmla="*/ 0 w 38"/>
                  <a:gd name="T1" fmla="*/ 194 h 195"/>
                  <a:gd name="T2" fmla="*/ 1 w 38"/>
                  <a:gd name="T3" fmla="*/ 7 h 195"/>
                  <a:gd name="T4" fmla="*/ 24 w 38"/>
                  <a:gd name="T5" fmla="*/ 0 h 195"/>
                  <a:gd name="T6" fmla="*/ 37 w 38"/>
                  <a:gd name="T7" fmla="*/ 88 h 195"/>
                  <a:gd name="T8" fmla="*/ 27 w 38"/>
                  <a:gd name="T9" fmla="*/ 181 h 195"/>
                  <a:gd name="T10" fmla="*/ 0 w 38"/>
                  <a:gd name="T11" fmla="*/ 194 h 195"/>
                  <a:gd name="T12" fmla="*/ 0 w 38"/>
                  <a:gd name="T13" fmla="*/ 194 h 19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95">
                    <a:moveTo>
                      <a:pt x="0" y="194"/>
                    </a:moveTo>
                    <a:lnTo>
                      <a:pt x="1" y="7"/>
                    </a:lnTo>
                    <a:lnTo>
                      <a:pt x="24" y="0"/>
                    </a:lnTo>
                    <a:lnTo>
                      <a:pt x="37" y="88"/>
                    </a:lnTo>
                    <a:lnTo>
                      <a:pt x="27" y="181"/>
                    </a:lnTo>
                    <a:lnTo>
                      <a:pt x="0" y="194"/>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0" name="Freeform 38"/>
              <p:cNvSpPr>
                <a:spLocks/>
              </p:cNvSpPr>
              <p:nvPr/>
            </p:nvSpPr>
            <p:spPr bwMode="auto">
              <a:xfrm>
                <a:off x="5067" y="2712"/>
                <a:ext cx="440" cy="432"/>
              </a:xfrm>
              <a:custGeom>
                <a:avLst/>
                <a:gdLst>
                  <a:gd name="T0" fmla="*/ 269 w 440"/>
                  <a:gd name="T1" fmla="*/ 329 h 432"/>
                  <a:gd name="T2" fmla="*/ 205 w 440"/>
                  <a:gd name="T3" fmla="*/ 406 h 432"/>
                  <a:gd name="T4" fmla="*/ 155 w 440"/>
                  <a:gd name="T5" fmla="*/ 425 h 432"/>
                  <a:gd name="T6" fmla="*/ 120 w 440"/>
                  <a:gd name="T7" fmla="*/ 431 h 432"/>
                  <a:gd name="T8" fmla="*/ 83 w 440"/>
                  <a:gd name="T9" fmla="*/ 428 h 432"/>
                  <a:gd name="T10" fmla="*/ 54 w 440"/>
                  <a:gd name="T11" fmla="*/ 407 h 432"/>
                  <a:gd name="T12" fmla="*/ 39 w 440"/>
                  <a:gd name="T13" fmla="*/ 377 h 432"/>
                  <a:gd name="T14" fmla="*/ 31 w 440"/>
                  <a:gd name="T15" fmla="*/ 338 h 432"/>
                  <a:gd name="T16" fmla="*/ 32 w 440"/>
                  <a:gd name="T17" fmla="*/ 294 h 432"/>
                  <a:gd name="T18" fmla="*/ 33 w 440"/>
                  <a:gd name="T19" fmla="*/ 258 h 432"/>
                  <a:gd name="T20" fmla="*/ 39 w 440"/>
                  <a:gd name="T21" fmla="*/ 217 h 432"/>
                  <a:gd name="T22" fmla="*/ 48 w 440"/>
                  <a:gd name="T23" fmla="*/ 188 h 432"/>
                  <a:gd name="T24" fmla="*/ 0 w 440"/>
                  <a:gd name="T25" fmla="*/ 164 h 432"/>
                  <a:gd name="T26" fmla="*/ 0 w 440"/>
                  <a:gd name="T27" fmla="*/ 145 h 432"/>
                  <a:gd name="T28" fmla="*/ 18 w 440"/>
                  <a:gd name="T29" fmla="*/ 125 h 432"/>
                  <a:gd name="T30" fmla="*/ 66 w 440"/>
                  <a:gd name="T31" fmla="*/ 140 h 432"/>
                  <a:gd name="T32" fmla="*/ 77 w 440"/>
                  <a:gd name="T33" fmla="*/ 106 h 432"/>
                  <a:gd name="T34" fmla="*/ 102 w 440"/>
                  <a:gd name="T35" fmla="*/ 69 h 432"/>
                  <a:gd name="T36" fmla="*/ 131 w 440"/>
                  <a:gd name="T37" fmla="*/ 36 h 432"/>
                  <a:gd name="T38" fmla="*/ 173 w 440"/>
                  <a:gd name="T39" fmla="*/ 9 h 432"/>
                  <a:gd name="T40" fmla="*/ 208 w 440"/>
                  <a:gd name="T41" fmla="*/ 0 h 432"/>
                  <a:gd name="T42" fmla="*/ 246 w 440"/>
                  <a:gd name="T43" fmla="*/ 0 h 432"/>
                  <a:gd name="T44" fmla="*/ 275 w 440"/>
                  <a:gd name="T45" fmla="*/ 18 h 432"/>
                  <a:gd name="T46" fmla="*/ 293 w 440"/>
                  <a:gd name="T47" fmla="*/ 48 h 432"/>
                  <a:gd name="T48" fmla="*/ 307 w 440"/>
                  <a:gd name="T49" fmla="*/ 113 h 432"/>
                  <a:gd name="T50" fmla="*/ 310 w 440"/>
                  <a:gd name="T51" fmla="*/ 200 h 432"/>
                  <a:gd name="T52" fmla="*/ 306 w 440"/>
                  <a:gd name="T53" fmla="*/ 279 h 432"/>
                  <a:gd name="T54" fmla="*/ 380 w 440"/>
                  <a:gd name="T55" fmla="*/ 326 h 432"/>
                  <a:gd name="T56" fmla="*/ 380 w 440"/>
                  <a:gd name="T57" fmla="*/ 342 h 432"/>
                  <a:gd name="T58" fmla="*/ 393 w 440"/>
                  <a:gd name="T59" fmla="*/ 348 h 432"/>
                  <a:gd name="T60" fmla="*/ 402 w 440"/>
                  <a:gd name="T61" fmla="*/ 339 h 432"/>
                  <a:gd name="T62" fmla="*/ 439 w 440"/>
                  <a:gd name="T63" fmla="*/ 357 h 432"/>
                  <a:gd name="T64" fmla="*/ 434 w 440"/>
                  <a:gd name="T65" fmla="*/ 375 h 432"/>
                  <a:gd name="T66" fmla="*/ 405 w 440"/>
                  <a:gd name="T67" fmla="*/ 376 h 432"/>
                  <a:gd name="T68" fmla="*/ 367 w 440"/>
                  <a:gd name="T69" fmla="*/ 346 h 432"/>
                  <a:gd name="T70" fmla="*/ 359 w 440"/>
                  <a:gd name="T71" fmla="*/ 331 h 432"/>
                  <a:gd name="T72" fmla="*/ 304 w 440"/>
                  <a:gd name="T73" fmla="*/ 297 h 432"/>
                  <a:gd name="T74" fmla="*/ 269 w 440"/>
                  <a:gd name="T75" fmla="*/ 329 h 432"/>
                  <a:gd name="T76" fmla="*/ 269 w 440"/>
                  <a:gd name="T77" fmla="*/ 329 h 43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40" h="432">
                    <a:moveTo>
                      <a:pt x="269" y="329"/>
                    </a:moveTo>
                    <a:lnTo>
                      <a:pt x="205" y="406"/>
                    </a:lnTo>
                    <a:lnTo>
                      <a:pt x="155" y="425"/>
                    </a:lnTo>
                    <a:lnTo>
                      <a:pt x="120" y="431"/>
                    </a:lnTo>
                    <a:lnTo>
                      <a:pt x="83" y="428"/>
                    </a:lnTo>
                    <a:lnTo>
                      <a:pt x="54" y="407"/>
                    </a:lnTo>
                    <a:lnTo>
                      <a:pt x="39" y="377"/>
                    </a:lnTo>
                    <a:lnTo>
                      <a:pt x="31" y="338"/>
                    </a:lnTo>
                    <a:lnTo>
                      <a:pt x="32" y="294"/>
                    </a:lnTo>
                    <a:lnTo>
                      <a:pt x="33" y="258"/>
                    </a:lnTo>
                    <a:lnTo>
                      <a:pt x="39" y="217"/>
                    </a:lnTo>
                    <a:lnTo>
                      <a:pt x="48" y="188"/>
                    </a:lnTo>
                    <a:lnTo>
                      <a:pt x="0" y="164"/>
                    </a:lnTo>
                    <a:lnTo>
                      <a:pt x="0" y="145"/>
                    </a:lnTo>
                    <a:lnTo>
                      <a:pt x="18" y="125"/>
                    </a:lnTo>
                    <a:lnTo>
                      <a:pt x="66" y="140"/>
                    </a:lnTo>
                    <a:lnTo>
                      <a:pt x="77" y="106"/>
                    </a:lnTo>
                    <a:lnTo>
                      <a:pt x="102" y="69"/>
                    </a:lnTo>
                    <a:lnTo>
                      <a:pt x="131" y="36"/>
                    </a:lnTo>
                    <a:lnTo>
                      <a:pt x="173" y="9"/>
                    </a:lnTo>
                    <a:lnTo>
                      <a:pt x="208" y="0"/>
                    </a:lnTo>
                    <a:lnTo>
                      <a:pt x="246" y="0"/>
                    </a:lnTo>
                    <a:lnTo>
                      <a:pt x="275" y="18"/>
                    </a:lnTo>
                    <a:lnTo>
                      <a:pt x="293" y="48"/>
                    </a:lnTo>
                    <a:lnTo>
                      <a:pt x="307" y="113"/>
                    </a:lnTo>
                    <a:lnTo>
                      <a:pt x="310" y="200"/>
                    </a:lnTo>
                    <a:lnTo>
                      <a:pt x="306" y="279"/>
                    </a:lnTo>
                    <a:lnTo>
                      <a:pt x="380" y="326"/>
                    </a:lnTo>
                    <a:lnTo>
                      <a:pt x="380" y="342"/>
                    </a:lnTo>
                    <a:lnTo>
                      <a:pt x="393" y="348"/>
                    </a:lnTo>
                    <a:lnTo>
                      <a:pt x="402" y="339"/>
                    </a:lnTo>
                    <a:lnTo>
                      <a:pt x="439" y="357"/>
                    </a:lnTo>
                    <a:lnTo>
                      <a:pt x="434" y="375"/>
                    </a:lnTo>
                    <a:lnTo>
                      <a:pt x="405" y="376"/>
                    </a:lnTo>
                    <a:lnTo>
                      <a:pt x="367" y="346"/>
                    </a:lnTo>
                    <a:lnTo>
                      <a:pt x="359" y="331"/>
                    </a:lnTo>
                    <a:lnTo>
                      <a:pt x="304" y="297"/>
                    </a:lnTo>
                    <a:lnTo>
                      <a:pt x="269" y="329"/>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1" name="Freeform 39"/>
              <p:cNvSpPr>
                <a:spLocks/>
              </p:cNvSpPr>
              <p:nvPr/>
            </p:nvSpPr>
            <p:spPr bwMode="auto">
              <a:xfrm>
                <a:off x="5122" y="2887"/>
                <a:ext cx="201" cy="229"/>
              </a:xfrm>
              <a:custGeom>
                <a:avLst/>
                <a:gdLst>
                  <a:gd name="T0" fmla="*/ 79 w 201"/>
                  <a:gd name="T1" fmla="*/ 48 h 229"/>
                  <a:gd name="T2" fmla="*/ 79 w 201"/>
                  <a:gd name="T3" fmla="*/ 57 h 229"/>
                  <a:gd name="T4" fmla="*/ 6 w 201"/>
                  <a:gd name="T5" fmla="*/ 110 h 229"/>
                  <a:gd name="T6" fmla="*/ 8 w 201"/>
                  <a:gd name="T7" fmla="*/ 122 h 229"/>
                  <a:gd name="T8" fmla="*/ 81 w 201"/>
                  <a:gd name="T9" fmla="*/ 75 h 229"/>
                  <a:gd name="T10" fmla="*/ 83 w 201"/>
                  <a:gd name="T11" fmla="*/ 104 h 229"/>
                  <a:gd name="T12" fmla="*/ 100 w 201"/>
                  <a:gd name="T13" fmla="*/ 142 h 229"/>
                  <a:gd name="T14" fmla="*/ 142 w 201"/>
                  <a:gd name="T15" fmla="*/ 166 h 229"/>
                  <a:gd name="T16" fmla="*/ 183 w 201"/>
                  <a:gd name="T17" fmla="*/ 132 h 229"/>
                  <a:gd name="T18" fmla="*/ 200 w 201"/>
                  <a:gd name="T19" fmla="*/ 100 h 229"/>
                  <a:gd name="T20" fmla="*/ 187 w 201"/>
                  <a:gd name="T21" fmla="*/ 133 h 229"/>
                  <a:gd name="T22" fmla="*/ 172 w 201"/>
                  <a:gd name="T23" fmla="*/ 156 h 229"/>
                  <a:gd name="T24" fmla="*/ 149 w 201"/>
                  <a:gd name="T25" fmla="*/ 182 h 229"/>
                  <a:gd name="T26" fmla="*/ 128 w 201"/>
                  <a:gd name="T27" fmla="*/ 199 h 229"/>
                  <a:gd name="T28" fmla="*/ 77 w 201"/>
                  <a:gd name="T29" fmla="*/ 226 h 229"/>
                  <a:gd name="T30" fmla="*/ 52 w 201"/>
                  <a:gd name="T31" fmla="*/ 228 h 229"/>
                  <a:gd name="T32" fmla="*/ 28 w 201"/>
                  <a:gd name="T33" fmla="*/ 221 h 229"/>
                  <a:gd name="T34" fmla="*/ 9 w 201"/>
                  <a:gd name="T35" fmla="*/ 201 h 229"/>
                  <a:gd name="T36" fmla="*/ 4 w 201"/>
                  <a:gd name="T37" fmla="*/ 168 h 229"/>
                  <a:gd name="T38" fmla="*/ 0 w 201"/>
                  <a:gd name="T39" fmla="*/ 132 h 229"/>
                  <a:gd name="T40" fmla="*/ 2 w 201"/>
                  <a:gd name="T41" fmla="*/ 80 h 229"/>
                  <a:gd name="T42" fmla="*/ 14 w 201"/>
                  <a:gd name="T43" fmla="*/ 19 h 229"/>
                  <a:gd name="T44" fmla="*/ 25 w 201"/>
                  <a:gd name="T45" fmla="*/ 0 h 229"/>
                  <a:gd name="T46" fmla="*/ 66 w 201"/>
                  <a:gd name="T47" fmla="*/ 19 h 229"/>
                  <a:gd name="T48" fmla="*/ 79 w 201"/>
                  <a:gd name="T49" fmla="*/ 48 h 229"/>
                  <a:gd name="T50" fmla="*/ 79 w 201"/>
                  <a:gd name="T51" fmla="*/ 48 h 22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01" h="229">
                    <a:moveTo>
                      <a:pt x="79" y="48"/>
                    </a:moveTo>
                    <a:lnTo>
                      <a:pt x="79" y="57"/>
                    </a:lnTo>
                    <a:lnTo>
                      <a:pt x="6" y="110"/>
                    </a:lnTo>
                    <a:lnTo>
                      <a:pt x="8" y="122"/>
                    </a:lnTo>
                    <a:lnTo>
                      <a:pt x="81" y="75"/>
                    </a:lnTo>
                    <a:lnTo>
                      <a:pt x="83" y="104"/>
                    </a:lnTo>
                    <a:lnTo>
                      <a:pt x="100" y="142"/>
                    </a:lnTo>
                    <a:lnTo>
                      <a:pt x="142" y="166"/>
                    </a:lnTo>
                    <a:lnTo>
                      <a:pt x="183" y="132"/>
                    </a:lnTo>
                    <a:lnTo>
                      <a:pt x="200" y="100"/>
                    </a:lnTo>
                    <a:lnTo>
                      <a:pt x="187" y="133"/>
                    </a:lnTo>
                    <a:lnTo>
                      <a:pt x="172" y="156"/>
                    </a:lnTo>
                    <a:lnTo>
                      <a:pt x="149" y="182"/>
                    </a:lnTo>
                    <a:lnTo>
                      <a:pt x="128" y="199"/>
                    </a:lnTo>
                    <a:lnTo>
                      <a:pt x="77" y="226"/>
                    </a:lnTo>
                    <a:lnTo>
                      <a:pt x="52" y="228"/>
                    </a:lnTo>
                    <a:lnTo>
                      <a:pt x="28" y="221"/>
                    </a:lnTo>
                    <a:lnTo>
                      <a:pt x="9" y="201"/>
                    </a:lnTo>
                    <a:lnTo>
                      <a:pt x="4" y="168"/>
                    </a:lnTo>
                    <a:lnTo>
                      <a:pt x="0" y="132"/>
                    </a:lnTo>
                    <a:lnTo>
                      <a:pt x="2" y="80"/>
                    </a:lnTo>
                    <a:lnTo>
                      <a:pt x="14" y="19"/>
                    </a:lnTo>
                    <a:lnTo>
                      <a:pt x="25" y="0"/>
                    </a:lnTo>
                    <a:lnTo>
                      <a:pt x="66" y="19"/>
                    </a:lnTo>
                    <a:lnTo>
                      <a:pt x="79" y="48"/>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2" name="Freeform 40"/>
              <p:cNvSpPr>
                <a:spLocks/>
              </p:cNvSpPr>
              <p:nvPr/>
            </p:nvSpPr>
            <p:spPr bwMode="auto">
              <a:xfrm>
                <a:off x="5160" y="2733"/>
                <a:ext cx="223" cy="411"/>
              </a:xfrm>
              <a:custGeom>
                <a:avLst/>
                <a:gdLst>
                  <a:gd name="T0" fmla="*/ 170 w 223"/>
                  <a:gd name="T1" fmla="*/ 0 h 411"/>
                  <a:gd name="T2" fmla="*/ 195 w 223"/>
                  <a:gd name="T3" fmla="*/ 23 h 411"/>
                  <a:gd name="T4" fmla="*/ 210 w 223"/>
                  <a:gd name="T5" fmla="*/ 64 h 411"/>
                  <a:gd name="T6" fmla="*/ 219 w 223"/>
                  <a:gd name="T7" fmla="*/ 121 h 411"/>
                  <a:gd name="T8" fmla="*/ 222 w 223"/>
                  <a:gd name="T9" fmla="*/ 169 h 411"/>
                  <a:gd name="T10" fmla="*/ 216 w 223"/>
                  <a:gd name="T11" fmla="*/ 231 h 411"/>
                  <a:gd name="T12" fmla="*/ 204 w 223"/>
                  <a:gd name="T13" fmla="*/ 293 h 411"/>
                  <a:gd name="T14" fmla="*/ 137 w 223"/>
                  <a:gd name="T15" fmla="*/ 351 h 411"/>
                  <a:gd name="T16" fmla="*/ 73 w 223"/>
                  <a:gd name="T17" fmla="*/ 403 h 411"/>
                  <a:gd name="T18" fmla="*/ 22 w 223"/>
                  <a:gd name="T19" fmla="*/ 410 h 411"/>
                  <a:gd name="T20" fmla="*/ 0 w 223"/>
                  <a:gd name="T21" fmla="*/ 408 h 411"/>
                  <a:gd name="T22" fmla="*/ 33 w 223"/>
                  <a:gd name="T23" fmla="*/ 402 h 411"/>
                  <a:gd name="T24" fmla="*/ 70 w 223"/>
                  <a:gd name="T25" fmla="*/ 388 h 411"/>
                  <a:gd name="T26" fmla="*/ 113 w 223"/>
                  <a:gd name="T27" fmla="*/ 356 h 411"/>
                  <a:gd name="T28" fmla="*/ 147 w 223"/>
                  <a:gd name="T29" fmla="*/ 310 h 411"/>
                  <a:gd name="T30" fmla="*/ 192 w 223"/>
                  <a:gd name="T31" fmla="*/ 205 h 411"/>
                  <a:gd name="T32" fmla="*/ 201 w 223"/>
                  <a:gd name="T33" fmla="*/ 107 h 411"/>
                  <a:gd name="T34" fmla="*/ 195 w 223"/>
                  <a:gd name="T35" fmla="*/ 44 h 411"/>
                  <a:gd name="T36" fmla="*/ 170 w 223"/>
                  <a:gd name="T37" fmla="*/ 0 h 411"/>
                  <a:gd name="T38" fmla="*/ 170 w 223"/>
                  <a:gd name="T39" fmla="*/ 0 h 41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23" h="411">
                    <a:moveTo>
                      <a:pt x="170" y="0"/>
                    </a:moveTo>
                    <a:lnTo>
                      <a:pt x="195" y="23"/>
                    </a:lnTo>
                    <a:lnTo>
                      <a:pt x="210" y="64"/>
                    </a:lnTo>
                    <a:lnTo>
                      <a:pt x="219" y="121"/>
                    </a:lnTo>
                    <a:lnTo>
                      <a:pt x="222" y="169"/>
                    </a:lnTo>
                    <a:lnTo>
                      <a:pt x="216" y="231"/>
                    </a:lnTo>
                    <a:lnTo>
                      <a:pt x="204" y="293"/>
                    </a:lnTo>
                    <a:lnTo>
                      <a:pt x="137" y="351"/>
                    </a:lnTo>
                    <a:lnTo>
                      <a:pt x="73" y="403"/>
                    </a:lnTo>
                    <a:lnTo>
                      <a:pt x="22" y="410"/>
                    </a:lnTo>
                    <a:lnTo>
                      <a:pt x="0" y="408"/>
                    </a:lnTo>
                    <a:lnTo>
                      <a:pt x="33" y="402"/>
                    </a:lnTo>
                    <a:lnTo>
                      <a:pt x="70" y="388"/>
                    </a:lnTo>
                    <a:lnTo>
                      <a:pt x="113" y="356"/>
                    </a:lnTo>
                    <a:lnTo>
                      <a:pt x="147" y="310"/>
                    </a:lnTo>
                    <a:lnTo>
                      <a:pt x="192" y="205"/>
                    </a:lnTo>
                    <a:lnTo>
                      <a:pt x="201" y="107"/>
                    </a:lnTo>
                    <a:lnTo>
                      <a:pt x="195" y="44"/>
                    </a:lnTo>
                    <a:lnTo>
                      <a:pt x="170"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3" name="Freeform 41"/>
              <p:cNvSpPr>
                <a:spLocks/>
              </p:cNvSpPr>
              <p:nvPr/>
            </p:nvSpPr>
            <p:spPr bwMode="auto">
              <a:xfrm>
                <a:off x="5286" y="3256"/>
                <a:ext cx="34" cy="129"/>
              </a:xfrm>
              <a:custGeom>
                <a:avLst/>
                <a:gdLst>
                  <a:gd name="T0" fmla="*/ 33 w 34"/>
                  <a:gd name="T1" fmla="*/ 125 h 129"/>
                  <a:gd name="T2" fmla="*/ 0 w 34"/>
                  <a:gd name="T3" fmla="*/ 128 h 129"/>
                  <a:gd name="T4" fmla="*/ 14 w 34"/>
                  <a:gd name="T5" fmla="*/ 0 h 129"/>
                  <a:gd name="T6" fmla="*/ 33 w 34"/>
                  <a:gd name="T7" fmla="*/ 8 h 129"/>
                  <a:gd name="T8" fmla="*/ 33 w 34"/>
                  <a:gd name="T9" fmla="*/ 125 h 129"/>
                  <a:gd name="T10" fmla="*/ 33 w 34"/>
                  <a:gd name="T11" fmla="*/ 125 h 1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4" h="129">
                    <a:moveTo>
                      <a:pt x="33" y="125"/>
                    </a:moveTo>
                    <a:lnTo>
                      <a:pt x="0" y="128"/>
                    </a:lnTo>
                    <a:lnTo>
                      <a:pt x="14" y="0"/>
                    </a:lnTo>
                    <a:lnTo>
                      <a:pt x="33" y="8"/>
                    </a:lnTo>
                    <a:lnTo>
                      <a:pt x="33"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4" name="Freeform 42"/>
              <p:cNvSpPr>
                <a:spLocks/>
              </p:cNvSpPr>
              <p:nvPr/>
            </p:nvSpPr>
            <p:spPr bwMode="auto">
              <a:xfrm>
                <a:off x="5142" y="2749"/>
                <a:ext cx="202" cy="152"/>
              </a:xfrm>
              <a:custGeom>
                <a:avLst/>
                <a:gdLst>
                  <a:gd name="T0" fmla="*/ 200 w 202"/>
                  <a:gd name="T1" fmla="*/ 130 h 152"/>
                  <a:gd name="T2" fmla="*/ 193 w 202"/>
                  <a:gd name="T3" fmla="*/ 96 h 152"/>
                  <a:gd name="T4" fmla="*/ 178 w 202"/>
                  <a:gd name="T5" fmla="*/ 73 h 152"/>
                  <a:gd name="T6" fmla="*/ 161 w 202"/>
                  <a:gd name="T7" fmla="*/ 64 h 152"/>
                  <a:gd name="T8" fmla="*/ 118 w 202"/>
                  <a:gd name="T9" fmla="*/ 64 h 152"/>
                  <a:gd name="T10" fmla="*/ 86 w 202"/>
                  <a:gd name="T11" fmla="*/ 85 h 152"/>
                  <a:gd name="T12" fmla="*/ 65 w 202"/>
                  <a:gd name="T13" fmla="*/ 118 h 152"/>
                  <a:gd name="T14" fmla="*/ 58 w 202"/>
                  <a:gd name="T15" fmla="*/ 151 h 152"/>
                  <a:gd name="T16" fmla="*/ 20 w 202"/>
                  <a:gd name="T17" fmla="*/ 135 h 152"/>
                  <a:gd name="T18" fmla="*/ 20 w 202"/>
                  <a:gd name="T19" fmla="*/ 118 h 152"/>
                  <a:gd name="T20" fmla="*/ 0 w 202"/>
                  <a:gd name="T21" fmla="*/ 106 h 152"/>
                  <a:gd name="T22" fmla="*/ 27 w 202"/>
                  <a:gd name="T23" fmla="*/ 51 h 152"/>
                  <a:gd name="T24" fmla="*/ 97 w 202"/>
                  <a:gd name="T25" fmla="*/ 6 h 152"/>
                  <a:gd name="T26" fmla="*/ 177 w 202"/>
                  <a:gd name="T27" fmla="*/ 0 h 152"/>
                  <a:gd name="T28" fmla="*/ 197 w 202"/>
                  <a:gd name="T29" fmla="*/ 39 h 152"/>
                  <a:gd name="T30" fmla="*/ 201 w 202"/>
                  <a:gd name="T31" fmla="*/ 76 h 152"/>
                  <a:gd name="T32" fmla="*/ 200 w 202"/>
                  <a:gd name="T33" fmla="*/ 130 h 152"/>
                  <a:gd name="T34" fmla="*/ 200 w 202"/>
                  <a:gd name="T35" fmla="*/ 130 h 15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02" h="152">
                    <a:moveTo>
                      <a:pt x="200" y="130"/>
                    </a:moveTo>
                    <a:lnTo>
                      <a:pt x="193" y="96"/>
                    </a:lnTo>
                    <a:lnTo>
                      <a:pt x="178" y="73"/>
                    </a:lnTo>
                    <a:lnTo>
                      <a:pt x="161" y="64"/>
                    </a:lnTo>
                    <a:lnTo>
                      <a:pt x="118" y="64"/>
                    </a:lnTo>
                    <a:lnTo>
                      <a:pt x="86" y="85"/>
                    </a:lnTo>
                    <a:lnTo>
                      <a:pt x="65" y="118"/>
                    </a:lnTo>
                    <a:lnTo>
                      <a:pt x="58" y="151"/>
                    </a:lnTo>
                    <a:lnTo>
                      <a:pt x="20" y="135"/>
                    </a:lnTo>
                    <a:lnTo>
                      <a:pt x="20" y="118"/>
                    </a:lnTo>
                    <a:lnTo>
                      <a:pt x="0" y="106"/>
                    </a:lnTo>
                    <a:lnTo>
                      <a:pt x="27" y="51"/>
                    </a:lnTo>
                    <a:lnTo>
                      <a:pt x="97" y="6"/>
                    </a:lnTo>
                    <a:lnTo>
                      <a:pt x="177" y="0"/>
                    </a:lnTo>
                    <a:lnTo>
                      <a:pt x="197" y="39"/>
                    </a:lnTo>
                    <a:lnTo>
                      <a:pt x="201" y="76"/>
                    </a:lnTo>
                    <a:lnTo>
                      <a:pt x="200" y="130"/>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5" name="Freeform 43"/>
              <p:cNvSpPr>
                <a:spLocks/>
              </p:cNvSpPr>
              <p:nvPr/>
            </p:nvSpPr>
            <p:spPr bwMode="auto">
              <a:xfrm>
                <a:off x="5069" y="2854"/>
                <a:ext cx="73" cy="41"/>
              </a:xfrm>
              <a:custGeom>
                <a:avLst/>
                <a:gdLst>
                  <a:gd name="T0" fmla="*/ 72 w 73"/>
                  <a:gd name="T1" fmla="*/ 26 h 41"/>
                  <a:gd name="T2" fmla="*/ 30 w 73"/>
                  <a:gd name="T3" fmla="*/ 0 h 41"/>
                  <a:gd name="T4" fmla="*/ 7 w 73"/>
                  <a:gd name="T5" fmla="*/ 6 h 41"/>
                  <a:gd name="T6" fmla="*/ 0 w 73"/>
                  <a:gd name="T7" fmla="*/ 21 h 41"/>
                  <a:gd name="T8" fmla="*/ 67 w 73"/>
                  <a:gd name="T9" fmla="*/ 40 h 41"/>
                  <a:gd name="T10" fmla="*/ 72 w 73"/>
                  <a:gd name="T11" fmla="*/ 26 h 41"/>
                  <a:gd name="T12" fmla="*/ 72 w 73"/>
                  <a:gd name="T13" fmla="*/ 26 h 4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73" h="41">
                    <a:moveTo>
                      <a:pt x="72" y="26"/>
                    </a:moveTo>
                    <a:lnTo>
                      <a:pt x="30" y="0"/>
                    </a:lnTo>
                    <a:lnTo>
                      <a:pt x="7" y="6"/>
                    </a:lnTo>
                    <a:lnTo>
                      <a:pt x="0" y="21"/>
                    </a:lnTo>
                    <a:lnTo>
                      <a:pt x="67" y="40"/>
                    </a:lnTo>
                    <a:lnTo>
                      <a:pt x="72" y="26"/>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6" name="Freeform 44"/>
              <p:cNvSpPr>
                <a:spLocks/>
              </p:cNvSpPr>
              <p:nvPr/>
            </p:nvSpPr>
            <p:spPr bwMode="auto">
              <a:xfrm>
                <a:off x="5066" y="2849"/>
                <a:ext cx="91" cy="63"/>
              </a:xfrm>
              <a:custGeom>
                <a:avLst/>
                <a:gdLst>
                  <a:gd name="T0" fmla="*/ 90 w 91"/>
                  <a:gd name="T1" fmla="*/ 27 h 63"/>
                  <a:gd name="T2" fmla="*/ 87 w 91"/>
                  <a:gd name="T3" fmla="*/ 40 h 63"/>
                  <a:gd name="T4" fmla="*/ 80 w 91"/>
                  <a:gd name="T5" fmla="*/ 55 h 63"/>
                  <a:gd name="T6" fmla="*/ 65 w 91"/>
                  <a:gd name="T7" fmla="*/ 62 h 63"/>
                  <a:gd name="T8" fmla="*/ 0 w 91"/>
                  <a:gd name="T9" fmla="*/ 29 h 63"/>
                  <a:gd name="T10" fmla="*/ 20 w 91"/>
                  <a:gd name="T11" fmla="*/ 24 h 63"/>
                  <a:gd name="T12" fmla="*/ 27 w 91"/>
                  <a:gd name="T13" fmla="*/ 16 h 63"/>
                  <a:gd name="T14" fmla="*/ 78 w 91"/>
                  <a:gd name="T15" fmla="*/ 37 h 63"/>
                  <a:gd name="T16" fmla="*/ 40 w 91"/>
                  <a:gd name="T17" fmla="*/ 0 h 63"/>
                  <a:gd name="T18" fmla="*/ 90 w 91"/>
                  <a:gd name="T19" fmla="*/ 27 h 63"/>
                  <a:gd name="T20" fmla="*/ 90 w 91"/>
                  <a:gd name="T21" fmla="*/ 27 h 6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91" h="63">
                    <a:moveTo>
                      <a:pt x="90" y="27"/>
                    </a:moveTo>
                    <a:lnTo>
                      <a:pt x="87" y="40"/>
                    </a:lnTo>
                    <a:lnTo>
                      <a:pt x="80" y="55"/>
                    </a:lnTo>
                    <a:lnTo>
                      <a:pt x="65" y="62"/>
                    </a:lnTo>
                    <a:lnTo>
                      <a:pt x="0" y="29"/>
                    </a:lnTo>
                    <a:lnTo>
                      <a:pt x="20" y="24"/>
                    </a:lnTo>
                    <a:lnTo>
                      <a:pt x="27" y="16"/>
                    </a:lnTo>
                    <a:lnTo>
                      <a:pt x="78" y="37"/>
                    </a:lnTo>
                    <a:lnTo>
                      <a:pt x="40" y="0"/>
                    </a:lnTo>
                    <a:lnTo>
                      <a:pt x="90" y="2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7" name="Freeform 45"/>
              <p:cNvSpPr>
                <a:spLocks/>
              </p:cNvSpPr>
              <p:nvPr/>
            </p:nvSpPr>
            <p:spPr bwMode="auto">
              <a:xfrm>
                <a:off x="5065" y="2844"/>
                <a:ext cx="27" cy="29"/>
              </a:xfrm>
              <a:custGeom>
                <a:avLst/>
                <a:gdLst>
                  <a:gd name="T0" fmla="*/ 26 w 27"/>
                  <a:gd name="T1" fmla="*/ 0 h 29"/>
                  <a:gd name="T2" fmla="*/ 12 w 27"/>
                  <a:gd name="T3" fmla="*/ 5 h 29"/>
                  <a:gd name="T4" fmla="*/ 4 w 27"/>
                  <a:gd name="T5" fmla="*/ 16 h 29"/>
                  <a:gd name="T6" fmla="*/ 0 w 27"/>
                  <a:gd name="T7" fmla="*/ 28 h 29"/>
                  <a:gd name="T8" fmla="*/ 16 w 27"/>
                  <a:gd name="T9" fmla="*/ 21 h 29"/>
                  <a:gd name="T10" fmla="*/ 26 w 27"/>
                  <a:gd name="T11" fmla="*/ 0 h 29"/>
                  <a:gd name="T12" fmla="*/ 26 w 27"/>
                  <a:gd name="T13" fmla="*/ 0 h 29"/>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 h="29">
                    <a:moveTo>
                      <a:pt x="26" y="0"/>
                    </a:moveTo>
                    <a:lnTo>
                      <a:pt x="12" y="5"/>
                    </a:lnTo>
                    <a:lnTo>
                      <a:pt x="4" y="16"/>
                    </a:lnTo>
                    <a:lnTo>
                      <a:pt x="0" y="28"/>
                    </a:lnTo>
                    <a:lnTo>
                      <a:pt x="16" y="21"/>
                    </a:lnTo>
                    <a:lnTo>
                      <a:pt x="26"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8" name="Freeform 46"/>
              <p:cNvSpPr>
                <a:spLocks/>
              </p:cNvSpPr>
              <p:nvPr/>
            </p:nvSpPr>
            <p:spPr bwMode="auto">
              <a:xfrm>
                <a:off x="5189" y="2752"/>
                <a:ext cx="199" cy="393"/>
              </a:xfrm>
              <a:custGeom>
                <a:avLst/>
                <a:gdLst>
                  <a:gd name="T0" fmla="*/ 182 w 199"/>
                  <a:gd name="T1" fmla="*/ 80 h 393"/>
                  <a:gd name="T2" fmla="*/ 181 w 199"/>
                  <a:gd name="T3" fmla="*/ 103 h 393"/>
                  <a:gd name="T4" fmla="*/ 177 w 199"/>
                  <a:gd name="T5" fmla="*/ 142 h 393"/>
                  <a:gd name="T6" fmla="*/ 169 w 199"/>
                  <a:gd name="T7" fmla="*/ 191 h 393"/>
                  <a:gd name="T8" fmla="*/ 149 w 199"/>
                  <a:gd name="T9" fmla="*/ 246 h 393"/>
                  <a:gd name="T10" fmla="*/ 127 w 199"/>
                  <a:gd name="T11" fmla="*/ 297 h 393"/>
                  <a:gd name="T12" fmla="*/ 86 w 199"/>
                  <a:gd name="T13" fmla="*/ 345 h 393"/>
                  <a:gd name="T14" fmla="*/ 45 w 199"/>
                  <a:gd name="T15" fmla="*/ 372 h 393"/>
                  <a:gd name="T16" fmla="*/ 0 w 199"/>
                  <a:gd name="T17" fmla="*/ 392 h 393"/>
                  <a:gd name="T18" fmla="*/ 48 w 199"/>
                  <a:gd name="T19" fmla="*/ 386 h 393"/>
                  <a:gd name="T20" fmla="*/ 95 w 199"/>
                  <a:gd name="T21" fmla="*/ 365 h 393"/>
                  <a:gd name="T22" fmla="*/ 137 w 199"/>
                  <a:gd name="T23" fmla="*/ 325 h 393"/>
                  <a:gd name="T24" fmla="*/ 176 w 199"/>
                  <a:gd name="T25" fmla="*/ 285 h 393"/>
                  <a:gd name="T26" fmla="*/ 191 w 199"/>
                  <a:gd name="T27" fmla="*/ 258 h 393"/>
                  <a:gd name="T28" fmla="*/ 198 w 199"/>
                  <a:gd name="T29" fmla="*/ 192 h 393"/>
                  <a:gd name="T30" fmla="*/ 197 w 199"/>
                  <a:gd name="T31" fmla="*/ 126 h 393"/>
                  <a:gd name="T32" fmla="*/ 191 w 199"/>
                  <a:gd name="T33" fmla="*/ 82 h 393"/>
                  <a:gd name="T34" fmla="*/ 182 w 199"/>
                  <a:gd name="T35" fmla="*/ 39 h 393"/>
                  <a:gd name="T36" fmla="*/ 164 w 199"/>
                  <a:gd name="T37" fmla="*/ 0 h 393"/>
                  <a:gd name="T38" fmla="*/ 176 w 199"/>
                  <a:gd name="T39" fmla="*/ 49 h 393"/>
                  <a:gd name="T40" fmla="*/ 182 w 199"/>
                  <a:gd name="T41" fmla="*/ 80 h 393"/>
                  <a:gd name="T42" fmla="*/ 182 w 199"/>
                  <a:gd name="T43" fmla="*/ 80 h 393"/>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99" h="393">
                    <a:moveTo>
                      <a:pt x="182" y="80"/>
                    </a:moveTo>
                    <a:lnTo>
                      <a:pt x="181" y="103"/>
                    </a:lnTo>
                    <a:lnTo>
                      <a:pt x="177" y="142"/>
                    </a:lnTo>
                    <a:lnTo>
                      <a:pt x="169" y="191"/>
                    </a:lnTo>
                    <a:lnTo>
                      <a:pt x="149" y="246"/>
                    </a:lnTo>
                    <a:lnTo>
                      <a:pt x="127" y="297"/>
                    </a:lnTo>
                    <a:lnTo>
                      <a:pt x="86" y="345"/>
                    </a:lnTo>
                    <a:lnTo>
                      <a:pt x="45" y="372"/>
                    </a:lnTo>
                    <a:lnTo>
                      <a:pt x="0" y="392"/>
                    </a:lnTo>
                    <a:lnTo>
                      <a:pt x="48" y="386"/>
                    </a:lnTo>
                    <a:lnTo>
                      <a:pt x="95" y="365"/>
                    </a:lnTo>
                    <a:lnTo>
                      <a:pt x="137" y="325"/>
                    </a:lnTo>
                    <a:lnTo>
                      <a:pt x="176" y="285"/>
                    </a:lnTo>
                    <a:lnTo>
                      <a:pt x="191" y="258"/>
                    </a:lnTo>
                    <a:lnTo>
                      <a:pt x="198" y="192"/>
                    </a:lnTo>
                    <a:lnTo>
                      <a:pt x="197" y="126"/>
                    </a:lnTo>
                    <a:lnTo>
                      <a:pt x="191" y="82"/>
                    </a:lnTo>
                    <a:lnTo>
                      <a:pt x="182" y="39"/>
                    </a:lnTo>
                    <a:lnTo>
                      <a:pt x="164" y="0"/>
                    </a:lnTo>
                    <a:lnTo>
                      <a:pt x="176" y="49"/>
                    </a:lnTo>
                    <a:lnTo>
                      <a:pt x="182" y="8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09" name="Freeform 47"/>
              <p:cNvSpPr>
                <a:spLocks/>
              </p:cNvSpPr>
              <p:nvPr/>
            </p:nvSpPr>
            <p:spPr bwMode="auto">
              <a:xfrm>
                <a:off x="5126" y="2892"/>
                <a:ext cx="183" cy="176"/>
              </a:xfrm>
              <a:custGeom>
                <a:avLst/>
                <a:gdLst>
                  <a:gd name="T0" fmla="*/ 74 w 183"/>
                  <a:gd name="T1" fmla="*/ 17 h 176"/>
                  <a:gd name="T2" fmla="*/ 182 w 183"/>
                  <a:gd name="T3" fmla="*/ 78 h 176"/>
                  <a:gd name="T4" fmla="*/ 178 w 183"/>
                  <a:gd name="T5" fmla="*/ 86 h 176"/>
                  <a:gd name="T6" fmla="*/ 113 w 183"/>
                  <a:gd name="T7" fmla="*/ 57 h 176"/>
                  <a:gd name="T8" fmla="*/ 156 w 183"/>
                  <a:gd name="T9" fmla="*/ 160 h 176"/>
                  <a:gd name="T10" fmla="*/ 136 w 183"/>
                  <a:gd name="T11" fmla="*/ 175 h 176"/>
                  <a:gd name="T12" fmla="*/ 101 w 183"/>
                  <a:gd name="T13" fmla="*/ 57 h 176"/>
                  <a:gd name="T14" fmla="*/ 0 w 183"/>
                  <a:gd name="T15" fmla="*/ 132 h 176"/>
                  <a:gd name="T16" fmla="*/ 0 w 183"/>
                  <a:gd name="T17" fmla="*/ 115 h 176"/>
                  <a:gd name="T18" fmla="*/ 89 w 183"/>
                  <a:gd name="T19" fmla="*/ 46 h 176"/>
                  <a:gd name="T20" fmla="*/ 15 w 183"/>
                  <a:gd name="T21" fmla="*/ 10 h 176"/>
                  <a:gd name="T22" fmla="*/ 21 w 183"/>
                  <a:gd name="T23" fmla="*/ 0 h 176"/>
                  <a:gd name="T24" fmla="*/ 74 w 183"/>
                  <a:gd name="T25" fmla="*/ 29 h 176"/>
                  <a:gd name="T26" fmla="*/ 74 w 183"/>
                  <a:gd name="T27" fmla="*/ 17 h 176"/>
                  <a:gd name="T28" fmla="*/ 74 w 183"/>
                  <a:gd name="T29" fmla="*/ 17 h 17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3" h="176">
                    <a:moveTo>
                      <a:pt x="74" y="17"/>
                    </a:moveTo>
                    <a:lnTo>
                      <a:pt x="182" y="78"/>
                    </a:lnTo>
                    <a:lnTo>
                      <a:pt x="178" y="86"/>
                    </a:lnTo>
                    <a:lnTo>
                      <a:pt x="113" y="57"/>
                    </a:lnTo>
                    <a:lnTo>
                      <a:pt x="156" y="160"/>
                    </a:lnTo>
                    <a:lnTo>
                      <a:pt x="136" y="175"/>
                    </a:lnTo>
                    <a:lnTo>
                      <a:pt x="101" y="57"/>
                    </a:lnTo>
                    <a:lnTo>
                      <a:pt x="0" y="132"/>
                    </a:lnTo>
                    <a:lnTo>
                      <a:pt x="0" y="115"/>
                    </a:lnTo>
                    <a:lnTo>
                      <a:pt x="89" y="46"/>
                    </a:lnTo>
                    <a:lnTo>
                      <a:pt x="15" y="10"/>
                    </a:lnTo>
                    <a:lnTo>
                      <a:pt x="21" y="0"/>
                    </a:lnTo>
                    <a:lnTo>
                      <a:pt x="74" y="29"/>
                    </a:lnTo>
                    <a:lnTo>
                      <a:pt x="74" y="1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10" name="Freeform 48"/>
              <p:cNvSpPr>
                <a:spLocks/>
              </p:cNvSpPr>
              <p:nvPr/>
            </p:nvSpPr>
            <p:spPr bwMode="auto">
              <a:xfrm>
                <a:off x="5101" y="2899"/>
                <a:ext cx="200" cy="237"/>
              </a:xfrm>
              <a:custGeom>
                <a:avLst/>
                <a:gdLst>
                  <a:gd name="T0" fmla="*/ 27 w 200"/>
                  <a:gd name="T1" fmla="*/ 8 h 237"/>
                  <a:gd name="T2" fmla="*/ 19 w 200"/>
                  <a:gd name="T3" fmla="*/ 37 h 237"/>
                  <a:gd name="T4" fmla="*/ 13 w 200"/>
                  <a:gd name="T5" fmla="*/ 75 h 237"/>
                  <a:gd name="T6" fmla="*/ 13 w 200"/>
                  <a:gd name="T7" fmla="*/ 120 h 237"/>
                  <a:gd name="T8" fmla="*/ 15 w 200"/>
                  <a:gd name="T9" fmla="*/ 153 h 237"/>
                  <a:gd name="T10" fmla="*/ 25 w 200"/>
                  <a:gd name="T11" fmla="*/ 192 h 237"/>
                  <a:gd name="T12" fmla="*/ 48 w 200"/>
                  <a:gd name="T13" fmla="*/ 219 h 237"/>
                  <a:gd name="T14" fmla="*/ 80 w 200"/>
                  <a:gd name="T15" fmla="*/ 219 h 237"/>
                  <a:gd name="T16" fmla="*/ 116 w 200"/>
                  <a:gd name="T17" fmla="*/ 199 h 237"/>
                  <a:gd name="T18" fmla="*/ 154 w 200"/>
                  <a:gd name="T19" fmla="*/ 175 h 237"/>
                  <a:gd name="T20" fmla="*/ 199 w 200"/>
                  <a:gd name="T21" fmla="*/ 136 h 237"/>
                  <a:gd name="T22" fmla="*/ 151 w 200"/>
                  <a:gd name="T23" fmla="*/ 189 h 237"/>
                  <a:gd name="T24" fmla="*/ 112 w 200"/>
                  <a:gd name="T25" fmla="*/ 214 h 237"/>
                  <a:gd name="T26" fmla="*/ 71 w 200"/>
                  <a:gd name="T27" fmla="*/ 232 h 237"/>
                  <a:gd name="T28" fmla="*/ 44 w 200"/>
                  <a:gd name="T29" fmla="*/ 236 h 237"/>
                  <a:gd name="T30" fmla="*/ 24 w 200"/>
                  <a:gd name="T31" fmla="*/ 222 h 237"/>
                  <a:gd name="T32" fmla="*/ 7 w 200"/>
                  <a:gd name="T33" fmla="*/ 187 h 237"/>
                  <a:gd name="T34" fmla="*/ 0 w 200"/>
                  <a:gd name="T35" fmla="*/ 140 h 237"/>
                  <a:gd name="T36" fmla="*/ 1 w 200"/>
                  <a:gd name="T37" fmla="*/ 84 h 237"/>
                  <a:gd name="T38" fmla="*/ 9 w 200"/>
                  <a:gd name="T39" fmla="*/ 33 h 237"/>
                  <a:gd name="T40" fmla="*/ 21 w 200"/>
                  <a:gd name="T41" fmla="*/ 0 h 237"/>
                  <a:gd name="T42" fmla="*/ 27 w 200"/>
                  <a:gd name="T43" fmla="*/ 8 h 237"/>
                  <a:gd name="T44" fmla="*/ 27 w 200"/>
                  <a:gd name="T45" fmla="*/ 8 h 23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00" h="237">
                    <a:moveTo>
                      <a:pt x="27" y="8"/>
                    </a:moveTo>
                    <a:lnTo>
                      <a:pt x="19" y="37"/>
                    </a:lnTo>
                    <a:lnTo>
                      <a:pt x="13" y="75"/>
                    </a:lnTo>
                    <a:lnTo>
                      <a:pt x="13" y="120"/>
                    </a:lnTo>
                    <a:lnTo>
                      <a:pt x="15" y="153"/>
                    </a:lnTo>
                    <a:lnTo>
                      <a:pt x="25" y="192"/>
                    </a:lnTo>
                    <a:lnTo>
                      <a:pt x="48" y="219"/>
                    </a:lnTo>
                    <a:lnTo>
                      <a:pt x="80" y="219"/>
                    </a:lnTo>
                    <a:lnTo>
                      <a:pt x="116" y="199"/>
                    </a:lnTo>
                    <a:lnTo>
                      <a:pt x="154" y="175"/>
                    </a:lnTo>
                    <a:lnTo>
                      <a:pt x="199" y="136"/>
                    </a:lnTo>
                    <a:lnTo>
                      <a:pt x="151" y="189"/>
                    </a:lnTo>
                    <a:lnTo>
                      <a:pt x="112" y="214"/>
                    </a:lnTo>
                    <a:lnTo>
                      <a:pt x="71" y="232"/>
                    </a:lnTo>
                    <a:lnTo>
                      <a:pt x="44" y="236"/>
                    </a:lnTo>
                    <a:lnTo>
                      <a:pt x="24" y="222"/>
                    </a:lnTo>
                    <a:lnTo>
                      <a:pt x="7" y="187"/>
                    </a:lnTo>
                    <a:lnTo>
                      <a:pt x="0" y="140"/>
                    </a:lnTo>
                    <a:lnTo>
                      <a:pt x="1" y="84"/>
                    </a:lnTo>
                    <a:lnTo>
                      <a:pt x="9" y="33"/>
                    </a:lnTo>
                    <a:lnTo>
                      <a:pt x="21" y="0"/>
                    </a:lnTo>
                    <a:lnTo>
                      <a:pt x="27" y="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11" name="Freeform 49"/>
              <p:cNvSpPr>
                <a:spLocks/>
              </p:cNvSpPr>
              <p:nvPr/>
            </p:nvSpPr>
            <p:spPr bwMode="auto">
              <a:xfrm>
                <a:off x="5285" y="3067"/>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12" name="Freeform 50"/>
              <p:cNvSpPr>
                <a:spLocks/>
              </p:cNvSpPr>
              <p:nvPr/>
            </p:nvSpPr>
            <p:spPr bwMode="auto">
              <a:xfrm>
                <a:off x="5372" y="3005"/>
                <a:ext cx="130" cy="96"/>
              </a:xfrm>
              <a:custGeom>
                <a:avLst/>
                <a:gdLst>
                  <a:gd name="T0" fmla="*/ 5 w 130"/>
                  <a:gd name="T1" fmla="*/ 0 h 96"/>
                  <a:gd name="T2" fmla="*/ 67 w 130"/>
                  <a:gd name="T3" fmla="*/ 36 h 96"/>
                  <a:gd name="T4" fmla="*/ 69 w 130"/>
                  <a:gd name="T5" fmla="*/ 54 h 96"/>
                  <a:gd name="T6" fmla="*/ 89 w 130"/>
                  <a:gd name="T7" fmla="*/ 63 h 96"/>
                  <a:gd name="T8" fmla="*/ 97 w 130"/>
                  <a:gd name="T9" fmla="*/ 58 h 96"/>
                  <a:gd name="T10" fmla="*/ 127 w 130"/>
                  <a:gd name="T11" fmla="*/ 76 h 96"/>
                  <a:gd name="T12" fmla="*/ 129 w 130"/>
                  <a:gd name="T13" fmla="*/ 88 h 96"/>
                  <a:gd name="T14" fmla="*/ 112 w 130"/>
                  <a:gd name="T15" fmla="*/ 95 h 96"/>
                  <a:gd name="T16" fmla="*/ 80 w 130"/>
                  <a:gd name="T17" fmla="*/ 79 h 96"/>
                  <a:gd name="T18" fmla="*/ 78 w 130"/>
                  <a:gd name="T19" fmla="*/ 69 h 96"/>
                  <a:gd name="T20" fmla="*/ 54 w 130"/>
                  <a:gd name="T21" fmla="*/ 58 h 96"/>
                  <a:gd name="T22" fmla="*/ 52 w 130"/>
                  <a:gd name="T23" fmla="*/ 38 h 96"/>
                  <a:gd name="T24" fmla="*/ 0 w 130"/>
                  <a:gd name="T25" fmla="*/ 11 h 96"/>
                  <a:gd name="T26" fmla="*/ 5 w 130"/>
                  <a:gd name="T27" fmla="*/ 0 h 96"/>
                  <a:gd name="T28" fmla="*/ 5 w 130"/>
                  <a:gd name="T29" fmla="*/ 0 h 9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30" h="96">
                    <a:moveTo>
                      <a:pt x="5" y="0"/>
                    </a:moveTo>
                    <a:lnTo>
                      <a:pt x="67" y="36"/>
                    </a:lnTo>
                    <a:lnTo>
                      <a:pt x="69" y="54"/>
                    </a:lnTo>
                    <a:lnTo>
                      <a:pt x="89" y="63"/>
                    </a:lnTo>
                    <a:lnTo>
                      <a:pt x="97" y="58"/>
                    </a:lnTo>
                    <a:lnTo>
                      <a:pt x="127" y="76"/>
                    </a:lnTo>
                    <a:lnTo>
                      <a:pt x="129" y="88"/>
                    </a:lnTo>
                    <a:lnTo>
                      <a:pt x="112" y="95"/>
                    </a:lnTo>
                    <a:lnTo>
                      <a:pt x="80" y="79"/>
                    </a:lnTo>
                    <a:lnTo>
                      <a:pt x="78" y="69"/>
                    </a:lnTo>
                    <a:lnTo>
                      <a:pt x="54" y="58"/>
                    </a:lnTo>
                    <a:lnTo>
                      <a:pt x="52" y="38"/>
                    </a:lnTo>
                    <a:lnTo>
                      <a:pt x="0" y="11"/>
                    </a:lnTo>
                    <a:lnTo>
                      <a:pt x="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13" name="Freeform 51"/>
              <p:cNvSpPr>
                <a:spLocks/>
              </p:cNvSpPr>
              <p:nvPr/>
            </p:nvSpPr>
            <p:spPr bwMode="auto">
              <a:xfrm>
                <a:off x="5136" y="2720"/>
                <a:ext cx="215" cy="208"/>
              </a:xfrm>
              <a:custGeom>
                <a:avLst/>
                <a:gdLst>
                  <a:gd name="T0" fmla="*/ 211 w 215"/>
                  <a:gd name="T1" fmla="*/ 148 h 208"/>
                  <a:gd name="T2" fmla="*/ 214 w 215"/>
                  <a:gd name="T3" fmla="*/ 99 h 208"/>
                  <a:gd name="T4" fmla="*/ 208 w 215"/>
                  <a:gd name="T5" fmla="*/ 52 h 208"/>
                  <a:gd name="T6" fmla="*/ 191 w 215"/>
                  <a:gd name="T7" fmla="*/ 20 h 208"/>
                  <a:gd name="T8" fmla="*/ 167 w 215"/>
                  <a:gd name="T9" fmla="*/ 4 h 208"/>
                  <a:gd name="T10" fmla="*/ 136 w 215"/>
                  <a:gd name="T11" fmla="*/ 0 h 208"/>
                  <a:gd name="T12" fmla="*/ 102 w 215"/>
                  <a:gd name="T13" fmla="*/ 9 h 208"/>
                  <a:gd name="T14" fmla="*/ 62 w 215"/>
                  <a:gd name="T15" fmla="*/ 39 h 208"/>
                  <a:gd name="T16" fmla="*/ 17 w 215"/>
                  <a:gd name="T17" fmla="*/ 93 h 208"/>
                  <a:gd name="T18" fmla="*/ 0 w 215"/>
                  <a:gd name="T19" fmla="*/ 134 h 208"/>
                  <a:gd name="T20" fmla="*/ 10 w 215"/>
                  <a:gd name="T21" fmla="*/ 137 h 208"/>
                  <a:gd name="T22" fmla="*/ 32 w 215"/>
                  <a:gd name="T23" fmla="*/ 104 h 208"/>
                  <a:gd name="T24" fmla="*/ 60 w 215"/>
                  <a:gd name="T25" fmla="*/ 80 h 208"/>
                  <a:gd name="T26" fmla="*/ 89 w 215"/>
                  <a:gd name="T27" fmla="*/ 59 h 208"/>
                  <a:gd name="T28" fmla="*/ 134 w 215"/>
                  <a:gd name="T29" fmla="*/ 44 h 208"/>
                  <a:gd name="T30" fmla="*/ 187 w 215"/>
                  <a:gd name="T31" fmla="*/ 58 h 208"/>
                  <a:gd name="T32" fmla="*/ 200 w 215"/>
                  <a:gd name="T33" fmla="*/ 84 h 208"/>
                  <a:gd name="T34" fmla="*/ 204 w 215"/>
                  <a:gd name="T35" fmla="*/ 128 h 208"/>
                  <a:gd name="T36" fmla="*/ 204 w 215"/>
                  <a:gd name="T37" fmla="*/ 207 h 208"/>
                  <a:gd name="T38" fmla="*/ 211 w 215"/>
                  <a:gd name="T39" fmla="*/ 148 h 208"/>
                  <a:gd name="T40" fmla="*/ 211 w 215"/>
                  <a:gd name="T41" fmla="*/ 148 h 20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5" h="208">
                    <a:moveTo>
                      <a:pt x="211" y="148"/>
                    </a:moveTo>
                    <a:lnTo>
                      <a:pt x="214" y="99"/>
                    </a:lnTo>
                    <a:lnTo>
                      <a:pt x="208" y="52"/>
                    </a:lnTo>
                    <a:lnTo>
                      <a:pt x="191" y="20"/>
                    </a:lnTo>
                    <a:lnTo>
                      <a:pt x="167" y="4"/>
                    </a:lnTo>
                    <a:lnTo>
                      <a:pt x="136" y="0"/>
                    </a:lnTo>
                    <a:lnTo>
                      <a:pt x="102" y="9"/>
                    </a:lnTo>
                    <a:lnTo>
                      <a:pt x="62" y="39"/>
                    </a:lnTo>
                    <a:lnTo>
                      <a:pt x="17" y="93"/>
                    </a:lnTo>
                    <a:lnTo>
                      <a:pt x="0" y="134"/>
                    </a:lnTo>
                    <a:lnTo>
                      <a:pt x="10" y="137"/>
                    </a:lnTo>
                    <a:lnTo>
                      <a:pt x="32" y="104"/>
                    </a:lnTo>
                    <a:lnTo>
                      <a:pt x="60" y="80"/>
                    </a:lnTo>
                    <a:lnTo>
                      <a:pt x="89" y="59"/>
                    </a:lnTo>
                    <a:lnTo>
                      <a:pt x="134" y="44"/>
                    </a:lnTo>
                    <a:lnTo>
                      <a:pt x="187" y="58"/>
                    </a:lnTo>
                    <a:lnTo>
                      <a:pt x="200" y="84"/>
                    </a:lnTo>
                    <a:lnTo>
                      <a:pt x="204" y="128"/>
                    </a:lnTo>
                    <a:lnTo>
                      <a:pt x="204" y="207"/>
                    </a:lnTo>
                    <a:lnTo>
                      <a:pt x="211" y="148"/>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14" name="Freeform 52"/>
              <p:cNvSpPr>
                <a:spLocks/>
              </p:cNvSpPr>
              <p:nvPr/>
            </p:nvSpPr>
            <p:spPr bwMode="auto">
              <a:xfrm>
                <a:off x="4977" y="2682"/>
                <a:ext cx="198" cy="401"/>
              </a:xfrm>
              <a:custGeom>
                <a:avLst/>
                <a:gdLst>
                  <a:gd name="T0" fmla="*/ 197 w 198"/>
                  <a:gd name="T1" fmla="*/ 0 h 401"/>
                  <a:gd name="T2" fmla="*/ 101 w 198"/>
                  <a:gd name="T3" fmla="*/ 66 h 401"/>
                  <a:gd name="T4" fmla="*/ 58 w 198"/>
                  <a:gd name="T5" fmla="*/ 113 h 401"/>
                  <a:gd name="T6" fmla="*/ 32 w 198"/>
                  <a:gd name="T7" fmla="*/ 180 h 401"/>
                  <a:gd name="T8" fmla="*/ 22 w 198"/>
                  <a:gd name="T9" fmla="*/ 256 h 401"/>
                  <a:gd name="T10" fmla="*/ 28 w 198"/>
                  <a:gd name="T11" fmla="*/ 341 h 401"/>
                  <a:gd name="T12" fmla="*/ 44 w 198"/>
                  <a:gd name="T13" fmla="*/ 400 h 401"/>
                  <a:gd name="T14" fmla="*/ 12 w 198"/>
                  <a:gd name="T15" fmla="*/ 336 h 401"/>
                  <a:gd name="T16" fmla="*/ 0 w 198"/>
                  <a:gd name="T17" fmla="*/ 244 h 401"/>
                  <a:gd name="T18" fmla="*/ 13 w 198"/>
                  <a:gd name="T19" fmla="*/ 149 h 401"/>
                  <a:gd name="T20" fmla="*/ 51 w 198"/>
                  <a:gd name="T21" fmla="*/ 82 h 401"/>
                  <a:gd name="T22" fmla="*/ 110 w 198"/>
                  <a:gd name="T23" fmla="*/ 33 h 401"/>
                  <a:gd name="T24" fmla="*/ 197 w 198"/>
                  <a:gd name="T25" fmla="*/ 0 h 401"/>
                  <a:gd name="T26" fmla="*/ 197 w 198"/>
                  <a:gd name="T27" fmla="*/ 0 h 40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98" h="401">
                    <a:moveTo>
                      <a:pt x="197" y="0"/>
                    </a:moveTo>
                    <a:lnTo>
                      <a:pt x="101" y="66"/>
                    </a:lnTo>
                    <a:lnTo>
                      <a:pt x="58" y="113"/>
                    </a:lnTo>
                    <a:lnTo>
                      <a:pt x="32" y="180"/>
                    </a:lnTo>
                    <a:lnTo>
                      <a:pt x="22" y="256"/>
                    </a:lnTo>
                    <a:lnTo>
                      <a:pt x="28" y="341"/>
                    </a:lnTo>
                    <a:lnTo>
                      <a:pt x="44" y="400"/>
                    </a:lnTo>
                    <a:lnTo>
                      <a:pt x="12" y="336"/>
                    </a:lnTo>
                    <a:lnTo>
                      <a:pt x="0" y="244"/>
                    </a:lnTo>
                    <a:lnTo>
                      <a:pt x="13" y="149"/>
                    </a:lnTo>
                    <a:lnTo>
                      <a:pt x="51" y="82"/>
                    </a:lnTo>
                    <a:lnTo>
                      <a:pt x="110" y="33"/>
                    </a:lnTo>
                    <a:lnTo>
                      <a:pt x="19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215" name="Freeform 53"/>
              <p:cNvSpPr>
                <a:spLocks/>
              </p:cNvSpPr>
              <p:nvPr/>
            </p:nvSpPr>
            <p:spPr bwMode="auto">
              <a:xfrm>
                <a:off x="4909" y="2619"/>
                <a:ext cx="257" cy="447"/>
              </a:xfrm>
              <a:custGeom>
                <a:avLst/>
                <a:gdLst>
                  <a:gd name="T0" fmla="*/ 256 w 257"/>
                  <a:gd name="T1" fmla="*/ 0 h 447"/>
                  <a:gd name="T2" fmla="*/ 160 w 257"/>
                  <a:gd name="T3" fmla="*/ 31 h 447"/>
                  <a:gd name="T4" fmla="*/ 72 w 257"/>
                  <a:gd name="T5" fmla="*/ 101 h 447"/>
                  <a:gd name="T6" fmla="*/ 29 w 257"/>
                  <a:gd name="T7" fmla="*/ 170 h 447"/>
                  <a:gd name="T8" fmla="*/ 3 w 257"/>
                  <a:gd name="T9" fmla="*/ 255 h 447"/>
                  <a:gd name="T10" fmla="*/ 0 w 257"/>
                  <a:gd name="T11" fmla="*/ 354 h 447"/>
                  <a:gd name="T12" fmla="*/ 21 w 257"/>
                  <a:gd name="T13" fmla="*/ 446 h 447"/>
                  <a:gd name="T14" fmla="*/ 16 w 257"/>
                  <a:gd name="T15" fmla="*/ 331 h 447"/>
                  <a:gd name="T16" fmla="*/ 29 w 257"/>
                  <a:gd name="T17" fmla="*/ 229 h 447"/>
                  <a:gd name="T18" fmla="*/ 76 w 257"/>
                  <a:gd name="T19" fmla="*/ 129 h 447"/>
                  <a:gd name="T20" fmla="*/ 160 w 257"/>
                  <a:gd name="T21" fmla="*/ 51 h 447"/>
                  <a:gd name="T22" fmla="*/ 256 w 257"/>
                  <a:gd name="T23" fmla="*/ 0 h 447"/>
                  <a:gd name="T24" fmla="*/ 256 w 257"/>
                  <a:gd name="T25" fmla="*/ 0 h 44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57" h="447">
                    <a:moveTo>
                      <a:pt x="256" y="0"/>
                    </a:moveTo>
                    <a:lnTo>
                      <a:pt x="160" y="31"/>
                    </a:lnTo>
                    <a:lnTo>
                      <a:pt x="72" y="101"/>
                    </a:lnTo>
                    <a:lnTo>
                      <a:pt x="29" y="170"/>
                    </a:lnTo>
                    <a:lnTo>
                      <a:pt x="3" y="255"/>
                    </a:lnTo>
                    <a:lnTo>
                      <a:pt x="0" y="354"/>
                    </a:lnTo>
                    <a:lnTo>
                      <a:pt x="21" y="446"/>
                    </a:lnTo>
                    <a:lnTo>
                      <a:pt x="16" y="331"/>
                    </a:lnTo>
                    <a:lnTo>
                      <a:pt x="29" y="229"/>
                    </a:lnTo>
                    <a:lnTo>
                      <a:pt x="76" y="129"/>
                    </a:lnTo>
                    <a:lnTo>
                      <a:pt x="160" y="51"/>
                    </a:lnTo>
                    <a:lnTo>
                      <a:pt x="256"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123" name="Group 72"/>
            <p:cNvGrpSpPr>
              <a:grpSpLocks/>
            </p:cNvGrpSpPr>
            <p:nvPr/>
          </p:nvGrpSpPr>
          <p:grpSpPr bwMode="auto">
            <a:xfrm>
              <a:off x="1744" y="2687"/>
              <a:ext cx="626" cy="606"/>
              <a:chOff x="1720" y="2173"/>
              <a:chExt cx="626" cy="606"/>
            </a:xfrm>
          </p:grpSpPr>
          <p:grpSp>
            <p:nvGrpSpPr>
              <p:cNvPr id="47180" name="Group 73"/>
              <p:cNvGrpSpPr>
                <a:grpSpLocks/>
              </p:cNvGrpSpPr>
              <p:nvPr/>
            </p:nvGrpSpPr>
            <p:grpSpPr bwMode="auto">
              <a:xfrm>
                <a:off x="2171" y="2458"/>
                <a:ext cx="40" cy="321"/>
                <a:chOff x="2171" y="2458"/>
                <a:chExt cx="40" cy="321"/>
              </a:xfrm>
            </p:grpSpPr>
            <p:sp>
              <p:nvSpPr>
                <p:cNvPr id="47196" name="Freeform 74"/>
                <p:cNvSpPr>
                  <a:spLocks/>
                </p:cNvSpPr>
                <p:nvPr/>
              </p:nvSpPr>
              <p:spPr bwMode="auto">
                <a:xfrm>
                  <a:off x="2172" y="2581"/>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94">
                      <a:moveTo>
                        <a:pt x="0" y="193"/>
                      </a:moveTo>
                      <a:lnTo>
                        <a:pt x="1" y="6"/>
                      </a:lnTo>
                      <a:lnTo>
                        <a:pt x="24" y="0"/>
                      </a:lnTo>
                      <a:lnTo>
                        <a:pt x="37" y="87"/>
                      </a:lnTo>
                      <a:lnTo>
                        <a:pt x="27" y="180"/>
                      </a:lnTo>
                      <a:lnTo>
                        <a:pt x="0"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7" name="Freeform 75"/>
                <p:cNvSpPr>
                  <a:spLocks/>
                </p:cNvSpPr>
                <p:nvPr/>
              </p:nvSpPr>
              <p:spPr bwMode="auto">
                <a:xfrm>
                  <a:off x="2171" y="2647"/>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29">
                      <a:moveTo>
                        <a:pt x="34" y="125"/>
                      </a:moveTo>
                      <a:lnTo>
                        <a:pt x="0" y="128"/>
                      </a:lnTo>
                      <a:lnTo>
                        <a:pt x="15" y="0"/>
                      </a:lnTo>
                      <a:lnTo>
                        <a:pt x="34" y="8"/>
                      </a:lnTo>
                      <a:lnTo>
                        <a:pt x="34"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8" name="Freeform 76"/>
                <p:cNvSpPr>
                  <a:spLocks/>
                </p:cNvSpPr>
                <p:nvPr/>
              </p:nvSpPr>
              <p:spPr bwMode="auto">
                <a:xfrm>
                  <a:off x="2171" y="2458"/>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181" name="Group 77"/>
              <p:cNvGrpSpPr>
                <a:grpSpLocks/>
              </p:cNvGrpSpPr>
              <p:nvPr/>
            </p:nvGrpSpPr>
            <p:grpSpPr bwMode="auto">
              <a:xfrm>
                <a:off x="1720" y="2173"/>
                <a:ext cx="626" cy="531"/>
                <a:chOff x="1720" y="2173"/>
                <a:chExt cx="626" cy="531"/>
              </a:xfrm>
            </p:grpSpPr>
            <p:sp>
              <p:nvSpPr>
                <p:cNvPr id="47182" name="Freeform 78"/>
                <p:cNvSpPr>
                  <a:spLocks/>
                </p:cNvSpPr>
                <p:nvPr/>
              </p:nvSpPr>
              <p:spPr bwMode="auto">
                <a:xfrm>
                  <a:off x="1877" y="2173"/>
                  <a:ext cx="465" cy="425"/>
                </a:xfrm>
                <a:custGeom>
                  <a:avLst/>
                  <a:gdLst>
                    <a:gd name="T0" fmla="*/ 319 w 465"/>
                    <a:gd name="T1" fmla="*/ 212 h 425"/>
                    <a:gd name="T2" fmla="*/ 334 w 465"/>
                    <a:gd name="T3" fmla="*/ 311 h 425"/>
                    <a:gd name="T4" fmla="*/ 314 w 465"/>
                    <a:gd name="T5" fmla="*/ 361 h 425"/>
                    <a:gd name="T6" fmla="*/ 296 w 465"/>
                    <a:gd name="T7" fmla="*/ 392 h 425"/>
                    <a:gd name="T8" fmla="*/ 268 w 465"/>
                    <a:gd name="T9" fmla="*/ 417 h 425"/>
                    <a:gd name="T10" fmla="*/ 233 w 465"/>
                    <a:gd name="T11" fmla="*/ 424 h 425"/>
                    <a:gd name="T12" fmla="*/ 201 w 465"/>
                    <a:gd name="T13" fmla="*/ 415 h 425"/>
                    <a:gd name="T14" fmla="*/ 167 w 465"/>
                    <a:gd name="T15" fmla="*/ 395 h 425"/>
                    <a:gd name="T16" fmla="*/ 135 w 465"/>
                    <a:gd name="T17" fmla="*/ 365 h 425"/>
                    <a:gd name="T18" fmla="*/ 109 w 465"/>
                    <a:gd name="T19" fmla="*/ 340 h 425"/>
                    <a:gd name="T20" fmla="*/ 82 w 465"/>
                    <a:gd name="T21" fmla="*/ 308 h 425"/>
                    <a:gd name="T22" fmla="*/ 67 w 465"/>
                    <a:gd name="T23" fmla="*/ 282 h 425"/>
                    <a:gd name="T24" fmla="*/ 17 w 465"/>
                    <a:gd name="T25" fmla="*/ 302 h 425"/>
                    <a:gd name="T26" fmla="*/ 2 w 465"/>
                    <a:gd name="T27" fmla="*/ 289 h 425"/>
                    <a:gd name="T28" fmla="*/ 0 w 465"/>
                    <a:gd name="T29" fmla="*/ 262 h 425"/>
                    <a:gd name="T30" fmla="*/ 43 w 465"/>
                    <a:gd name="T31" fmla="*/ 237 h 425"/>
                    <a:gd name="T32" fmla="*/ 25 w 465"/>
                    <a:gd name="T33" fmla="*/ 206 h 425"/>
                    <a:gd name="T34" fmla="*/ 14 w 465"/>
                    <a:gd name="T35" fmla="*/ 162 h 425"/>
                    <a:gd name="T36" fmla="*/ 9 w 465"/>
                    <a:gd name="T37" fmla="*/ 119 h 425"/>
                    <a:gd name="T38" fmla="*/ 17 w 465"/>
                    <a:gd name="T39" fmla="*/ 69 h 425"/>
                    <a:gd name="T40" fmla="*/ 34 w 465"/>
                    <a:gd name="T41" fmla="*/ 37 h 425"/>
                    <a:gd name="T42" fmla="*/ 59 w 465"/>
                    <a:gd name="T43" fmla="*/ 9 h 425"/>
                    <a:gd name="T44" fmla="*/ 92 w 465"/>
                    <a:gd name="T45" fmla="*/ 0 h 425"/>
                    <a:gd name="T46" fmla="*/ 126 w 465"/>
                    <a:gd name="T47" fmla="*/ 6 h 425"/>
                    <a:gd name="T48" fmla="*/ 184 w 465"/>
                    <a:gd name="T49" fmla="*/ 39 h 425"/>
                    <a:gd name="T50" fmla="*/ 251 w 465"/>
                    <a:gd name="T51" fmla="*/ 95 h 425"/>
                    <a:gd name="T52" fmla="*/ 307 w 465"/>
                    <a:gd name="T53" fmla="*/ 151 h 425"/>
                    <a:gd name="T54" fmla="*/ 391 w 465"/>
                    <a:gd name="T55" fmla="*/ 128 h 425"/>
                    <a:gd name="T56" fmla="*/ 403 w 465"/>
                    <a:gd name="T57" fmla="*/ 138 h 425"/>
                    <a:gd name="T58" fmla="*/ 416 w 465"/>
                    <a:gd name="T59" fmla="*/ 133 h 425"/>
                    <a:gd name="T60" fmla="*/ 416 w 465"/>
                    <a:gd name="T61" fmla="*/ 120 h 425"/>
                    <a:gd name="T62" fmla="*/ 454 w 465"/>
                    <a:gd name="T63" fmla="*/ 105 h 425"/>
                    <a:gd name="T64" fmla="*/ 464 w 465"/>
                    <a:gd name="T65" fmla="*/ 120 h 425"/>
                    <a:gd name="T66" fmla="*/ 445 w 465"/>
                    <a:gd name="T67" fmla="*/ 143 h 425"/>
                    <a:gd name="T68" fmla="*/ 397 w 465"/>
                    <a:gd name="T69" fmla="*/ 151 h 425"/>
                    <a:gd name="T70" fmla="*/ 381 w 465"/>
                    <a:gd name="T71" fmla="*/ 147 h 425"/>
                    <a:gd name="T72" fmla="*/ 319 w 465"/>
                    <a:gd name="T73" fmla="*/ 165 h 425"/>
                    <a:gd name="T74" fmla="*/ 319 w 465"/>
                    <a:gd name="T75" fmla="*/ 212 h 425"/>
                    <a:gd name="T76" fmla="*/ 319 w 465"/>
                    <a:gd name="T77" fmla="*/ 212 h 4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65" h="425">
                      <a:moveTo>
                        <a:pt x="319" y="212"/>
                      </a:moveTo>
                      <a:lnTo>
                        <a:pt x="334" y="311"/>
                      </a:lnTo>
                      <a:lnTo>
                        <a:pt x="314" y="361"/>
                      </a:lnTo>
                      <a:lnTo>
                        <a:pt x="296" y="392"/>
                      </a:lnTo>
                      <a:lnTo>
                        <a:pt x="268" y="417"/>
                      </a:lnTo>
                      <a:lnTo>
                        <a:pt x="233" y="424"/>
                      </a:lnTo>
                      <a:lnTo>
                        <a:pt x="201" y="415"/>
                      </a:lnTo>
                      <a:lnTo>
                        <a:pt x="167" y="395"/>
                      </a:lnTo>
                      <a:lnTo>
                        <a:pt x="135" y="365"/>
                      </a:lnTo>
                      <a:lnTo>
                        <a:pt x="109" y="340"/>
                      </a:lnTo>
                      <a:lnTo>
                        <a:pt x="82" y="308"/>
                      </a:lnTo>
                      <a:lnTo>
                        <a:pt x="67" y="282"/>
                      </a:lnTo>
                      <a:lnTo>
                        <a:pt x="17" y="302"/>
                      </a:lnTo>
                      <a:lnTo>
                        <a:pt x="2" y="289"/>
                      </a:lnTo>
                      <a:lnTo>
                        <a:pt x="0" y="262"/>
                      </a:lnTo>
                      <a:lnTo>
                        <a:pt x="43" y="237"/>
                      </a:lnTo>
                      <a:lnTo>
                        <a:pt x="25" y="206"/>
                      </a:lnTo>
                      <a:lnTo>
                        <a:pt x="14" y="162"/>
                      </a:lnTo>
                      <a:lnTo>
                        <a:pt x="9" y="119"/>
                      </a:lnTo>
                      <a:lnTo>
                        <a:pt x="17" y="69"/>
                      </a:lnTo>
                      <a:lnTo>
                        <a:pt x="34" y="37"/>
                      </a:lnTo>
                      <a:lnTo>
                        <a:pt x="59" y="9"/>
                      </a:lnTo>
                      <a:lnTo>
                        <a:pt x="92" y="0"/>
                      </a:lnTo>
                      <a:lnTo>
                        <a:pt x="126" y="6"/>
                      </a:lnTo>
                      <a:lnTo>
                        <a:pt x="184" y="39"/>
                      </a:lnTo>
                      <a:lnTo>
                        <a:pt x="251" y="95"/>
                      </a:lnTo>
                      <a:lnTo>
                        <a:pt x="307" y="151"/>
                      </a:lnTo>
                      <a:lnTo>
                        <a:pt x="391" y="128"/>
                      </a:lnTo>
                      <a:lnTo>
                        <a:pt x="403" y="138"/>
                      </a:lnTo>
                      <a:lnTo>
                        <a:pt x="416" y="133"/>
                      </a:lnTo>
                      <a:lnTo>
                        <a:pt x="416" y="120"/>
                      </a:lnTo>
                      <a:lnTo>
                        <a:pt x="454" y="105"/>
                      </a:lnTo>
                      <a:lnTo>
                        <a:pt x="464" y="120"/>
                      </a:lnTo>
                      <a:lnTo>
                        <a:pt x="445" y="143"/>
                      </a:lnTo>
                      <a:lnTo>
                        <a:pt x="397" y="151"/>
                      </a:lnTo>
                      <a:lnTo>
                        <a:pt x="381" y="147"/>
                      </a:lnTo>
                      <a:lnTo>
                        <a:pt x="319" y="165"/>
                      </a:lnTo>
                      <a:lnTo>
                        <a:pt x="319" y="21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3" name="Freeform 79"/>
                <p:cNvSpPr>
                  <a:spLocks/>
                </p:cNvSpPr>
                <p:nvPr/>
              </p:nvSpPr>
              <p:spPr bwMode="auto">
                <a:xfrm>
                  <a:off x="1955" y="2359"/>
                  <a:ext cx="220" cy="211"/>
                </a:xfrm>
                <a:custGeom>
                  <a:avLst/>
                  <a:gdLst>
                    <a:gd name="T0" fmla="*/ 72 w 220"/>
                    <a:gd name="T1" fmla="*/ 56 h 211"/>
                    <a:gd name="T2" fmla="*/ 79 w 220"/>
                    <a:gd name="T3" fmla="*/ 62 h 211"/>
                    <a:gd name="T4" fmla="*/ 69 w 220"/>
                    <a:gd name="T5" fmla="*/ 151 h 211"/>
                    <a:gd name="T6" fmla="*/ 80 w 220"/>
                    <a:gd name="T7" fmla="*/ 158 h 211"/>
                    <a:gd name="T8" fmla="*/ 94 w 220"/>
                    <a:gd name="T9" fmla="*/ 72 h 211"/>
                    <a:gd name="T10" fmla="*/ 116 w 220"/>
                    <a:gd name="T11" fmla="*/ 90 h 211"/>
                    <a:gd name="T12" fmla="*/ 156 w 220"/>
                    <a:gd name="T13" fmla="*/ 103 h 211"/>
                    <a:gd name="T14" fmla="*/ 202 w 220"/>
                    <a:gd name="T15" fmla="*/ 88 h 211"/>
                    <a:gd name="T16" fmla="*/ 204 w 220"/>
                    <a:gd name="T17" fmla="*/ 35 h 211"/>
                    <a:gd name="T18" fmla="*/ 192 w 220"/>
                    <a:gd name="T19" fmla="*/ 0 h 211"/>
                    <a:gd name="T20" fmla="*/ 208 w 220"/>
                    <a:gd name="T21" fmla="*/ 32 h 211"/>
                    <a:gd name="T22" fmla="*/ 215 w 220"/>
                    <a:gd name="T23" fmla="*/ 59 h 211"/>
                    <a:gd name="T24" fmla="*/ 219 w 220"/>
                    <a:gd name="T25" fmla="*/ 93 h 211"/>
                    <a:gd name="T26" fmla="*/ 217 w 220"/>
                    <a:gd name="T27" fmla="*/ 120 h 211"/>
                    <a:gd name="T28" fmla="*/ 203 w 220"/>
                    <a:gd name="T29" fmla="*/ 176 h 211"/>
                    <a:gd name="T30" fmla="*/ 188 w 220"/>
                    <a:gd name="T31" fmla="*/ 196 h 211"/>
                    <a:gd name="T32" fmla="*/ 167 w 220"/>
                    <a:gd name="T33" fmla="*/ 209 h 211"/>
                    <a:gd name="T34" fmla="*/ 139 w 220"/>
                    <a:gd name="T35" fmla="*/ 210 h 211"/>
                    <a:gd name="T36" fmla="*/ 111 w 220"/>
                    <a:gd name="T37" fmla="*/ 192 h 211"/>
                    <a:gd name="T38" fmla="*/ 82 w 220"/>
                    <a:gd name="T39" fmla="*/ 171 h 211"/>
                    <a:gd name="T40" fmla="*/ 44 w 220"/>
                    <a:gd name="T41" fmla="*/ 134 h 211"/>
                    <a:gd name="T42" fmla="*/ 7 w 220"/>
                    <a:gd name="T43" fmla="*/ 84 h 211"/>
                    <a:gd name="T44" fmla="*/ 0 w 220"/>
                    <a:gd name="T45" fmla="*/ 64 h 211"/>
                    <a:gd name="T46" fmla="*/ 42 w 220"/>
                    <a:gd name="T47" fmla="*/ 46 h 211"/>
                    <a:gd name="T48" fmla="*/ 72 w 220"/>
                    <a:gd name="T49" fmla="*/ 56 h 211"/>
                    <a:gd name="T50" fmla="*/ 72 w 220"/>
                    <a:gd name="T51" fmla="*/ 56 h 2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0" h="211">
                      <a:moveTo>
                        <a:pt x="72" y="56"/>
                      </a:moveTo>
                      <a:lnTo>
                        <a:pt x="79" y="62"/>
                      </a:lnTo>
                      <a:lnTo>
                        <a:pt x="69" y="151"/>
                      </a:lnTo>
                      <a:lnTo>
                        <a:pt x="80" y="158"/>
                      </a:lnTo>
                      <a:lnTo>
                        <a:pt x="94" y="72"/>
                      </a:lnTo>
                      <a:lnTo>
                        <a:pt x="116" y="90"/>
                      </a:lnTo>
                      <a:lnTo>
                        <a:pt x="156" y="103"/>
                      </a:lnTo>
                      <a:lnTo>
                        <a:pt x="202" y="88"/>
                      </a:lnTo>
                      <a:lnTo>
                        <a:pt x="204" y="35"/>
                      </a:lnTo>
                      <a:lnTo>
                        <a:pt x="192" y="0"/>
                      </a:lnTo>
                      <a:lnTo>
                        <a:pt x="208" y="32"/>
                      </a:lnTo>
                      <a:lnTo>
                        <a:pt x="215" y="59"/>
                      </a:lnTo>
                      <a:lnTo>
                        <a:pt x="219" y="93"/>
                      </a:lnTo>
                      <a:lnTo>
                        <a:pt x="217" y="120"/>
                      </a:lnTo>
                      <a:lnTo>
                        <a:pt x="203" y="176"/>
                      </a:lnTo>
                      <a:lnTo>
                        <a:pt x="188" y="196"/>
                      </a:lnTo>
                      <a:lnTo>
                        <a:pt x="167" y="209"/>
                      </a:lnTo>
                      <a:lnTo>
                        <a:pt x="139" y="210"/>
                      </a:lnTo>
                      <a:lnTo>
                        <a:pt x="111" y="192"/>
                      </a:lnTo>
                      <a:lnTo>
                        <a:pt x="82" y="171"/>
                      </a:lnTo>
                      <a:lnTo>
                        <a:pt x="44" y="134"/>
                      </a:lnTo>
                      <a:lnTo>
                        <a:pt x="7" y="84"/>
                      </a:lnTo>
                      <a:lnTo>
                        <a:pt x="0" y="64"/>
                      </a:lnTo>
                      <a:lnTo>
                        <a:pt x="42" y="46"/>
                      </a:lnTo>
                      <a:lnTo>
                        <a:pt x="72" y="56"/>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4" name="Freeform 80"/>
                <p:cNvSpPr>
                  <a:spLocks/>
                </p:cNvSpPr>
                <p:nvPr/>
              </p:nvSpPr>
              <p:spPr bwMode="auto">
                <a:xfrm>
                  <a:off x="1963" y="2180"/>
                  <a:ext cx="242" cy="404"/>
                </a:xfrm>
                <a:custGeom>
                  <a:avLst/>
                  <a:gdLst>
                    <a:gd name="T0" fmla="*/ 0 w 242"/>
                    <a:gd name="T1" fmla="*/ 4 h 404"/>
                    <a:gd name="T2" fmla="*/ 34 w 242"/>
                    <a:gd name="T3" fmla="*/ 0 h 404"/>
                    <a:gd name="T4" fmla="*/ 75 w 242"/>
                    <a:gd name="T5" fmla="*/ 17 h 404"/>
                    <a:gd name="T6" fmla="*/ 123 w 242"/>
                    <a:gd name="T7" fmla="*/ 48 h 404"/>
                    <a:gd name="T8" fmla="*/ 161 w 242"/>
                    <a:gd name="T9" fmla="*/ 78 h 404"/>
                    <a:gd name="T10" fmla="*/ 203 w 242"/>
                    <a:gd name="T11" fmla="*/ 124 h 404"/>
                    <a:gd name="T12" fmla="*/ 241 w 242"/>
                    <a:gd name="T13" fmla="*/ 174 h 404"/>
                    <a:gd name="T14" fmla="*/ 239 w 242"/>
                    <a:gd name="T15" fmla="*/ 263 h 404"/>
                    <a:gd name="T16" fmla="*/ 235 w 242"/>
                    <a:gd name="T17" fmla="*/ 345 h 404"/>
                    <a:gd name="T18" fmla="*/ 206 w 242"/>
                    <a:gd name="T19" fmla="*/ 388 h 404"/>
                    <a:gd name="T20" fmla="*/ 190 w 242"/>
                    <a:gd name="T21" fmla="*/ 403 h 404"/>
                    <a:gd name="T22" fmla="*/ 207 w 242"/>
                    <a:gd name="T23" fmla="*/ 374 h 404"/>
                    <a:gd name="T24" fmla="*/ 222 w 242"/>
                    <a:gd name="T25" fmla="*/ 337 h 404"/>
                    <a:gd name="T26" fmla="*/ 227 w 242"/>
                    <a:gd name="T27" fmla="*/ 284 h 404"/>
                    <a:gd name="T28" fmla="*/ 215 w 242"/>
                    <a:gd name="T29" fmla="*/ 228 h 404"/>
                    <a:gd name="T30" fmla="*/ 167 w 242"/>
                    <a:gd name="T31" fmla="*/ 124 h 404"/>
                    <a:gd name="T32" fmla="*/ 101 w 242"/>
                    <a:gd name="T33" fmla="*/ 52 h 404"/>
                    <a:gd name="T34" fmla="*/ 50 w 242"/>
                    <a:gd name="T35" fmla="*/ 14 h 404"/>
                    <a:gd name="T36" fmla="*/ 0 w 242"/>
                    <a:gd name="T37" fmla="*/ 4 h 404"/>
                    <a:gd name="T38" fmla="*/ 0 w 242"/>
                    <a:gd name="T39" fmla="*/ 4 h 4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2" h="404">
                      <a:moveTo>
                        <a:pt x="0" y="4"/>
                      </a:moveTo>
                      <a:lnTo>
                        <a:pt x="34" y="0"/>
                      </a:lnTo>
                      <a:lnTo>
                        <a:pt x="75" y="17"/>
                      </a:lnTo>
                      <a:lnTo>
                        <a:pt x="123" y="48"/>
                      </a:lnTo>
                      <a:lnTo>
                        <a:pt x="161" y="78"/>
                      </a:lnTo>
                      <a:lnTo>
                        <a:pt x="203" y="124"/>
                      </a:lnTo>
                      <a:lnTo>
                        <a:pt x="241" y="174"/>
                      </a:lnTo>
                      <a:lnTo>
                        <a:pt x="239" y="263"/>
                      </a:lnTo>
                      <a:lnTo>
                        <a:pt x="235" y="345"/>
                      </a:lnTo>
                      <a:lnTo>
                        <a:pt x="206" y="388"/>
                      </a:lnTo>
                      <a:lnTo>
                        <a:pt x="190" y="403"/>
                      </a:lnTo>
                      <a:lnTo>
                        <a:pt x="207" y="374"/>
                      </a:lnTo>
                      <a:lnTo>
                        <a:pt x="222" y="337"/>
                      </a:lnTo>
                      <a:lnTo>
                        <a:pt x="227" y="284"/>
                      </a:lnTo>
                      <a:lnTo>
                        <a:pt x="215" y="228"/>
                      </a:lnTo>
                      <a:lnTo>
                        <a:pt x="167" y="124"/>
                      </a:lnTo>
                      <a:lnTo>
                        <a:pt x="101" y="52"/>
                      </a:lnTo>
                      <a:lnTo>
                        <a:pt x="50" y="14"/>
                      </a:lnTo>
                      <a:lnTo>
                        <a:pt x="0"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5" name="Freeform 81"/>
                <p:cNvSpPr>
                  <a:spLocks/>
                </p:cNvSpPr>
                <p:nvPr/>
              </p:nvSpPr>
              <p:spPr bwMode="auto">
                <a:xfrm>
                  <a:off x="1905" y="2202"/>
                  <a:ext cx="176" cy="208"/>
                </a:xfrm>
                <a:custGeom>
                  <a:avLst/>
                  <a:gdLst>
                    <a:gd name="T0" fmla="*/ 175 w 176"/>
                    <a:gd name="T1" fmla="*/ 70 h 208"/>
                    <a:gd name="T2" fmla="*/ 145 w 176"/>
                    <a:gd name="T3" fmla="*/ 53 h 208"/>
                    <a:gd name="T4" fmla="*/ 118 w 176"/>
                    <a:gd name="T5" fmla="*/ 49 h 208"/>
                    <a:gd name="T6" fmla="*/ 100 w 176"/>
                    <a:gd name="T7" fmla="*/ 55 h 208"/>
                    <a:gd name="T8" fmla="*/ 71 w 176"/>
                    <a:gd name="T9" fmla="*/ 87 h 208"/>
                    <a:gd name="T10" fmla="*/ 65 w 176"/>
                    <a:gd name="T11" fmla="*/ 125 h 208"/>
                    <a:gd name="T12" fmla="*/ 76 w 176"/>
                    <a:gd name="T13" fmla="*/ 163 h 208"/>
                    <a:gd name="T14" fmla="*/ 95 w 176"/>
                    <a:gd name="T15" fmla="*/ 190 h 208"/>
                    <a:gd name="T16" fmla="*/ 58 w 176"/>
                    <a:gd name="T17" fmla="*/ 207 h 208"/>
                    <a:gd name="T18" fmla="*/ 45 w 176"/>
                    <a:gd name="T19" fmla="*/ 196 h 208"/>
                    <a:gd name="T20" fmla="*/ 23 w 176"/>
                    <a:gd name="T21" fmla="*/ 203 h 208"/>
                    <a:gd name="T22" fmla="*/ 0 w 176"/>
                    <a:gd name="T23" fmla="*/ 146 h 208"/>
                    <a:gd name="T24" fmla="*/ 14 w 176"/>
                    <a:gd name="T25" fmla="*/ 64 h 208"/>
                    <a:gd name="T26" fmla="*/ 63 w 176"/>
                    <a:gd name="T27" fmla="*/ 0 h 208"/>
                    <a:gd name="T28" fmla="*/ 105 w 176"/>
                    <a:gd name="T29" fmla="*/ 12 h 208"/>
                    <a:gd name="T30" fmla="*/ 135 w 176"/>
                    <a:gd name="T31" fmla="*/ 33 h 208"/>
                    <a:gd name="T32" fmla="*/ 175 w 176"/>
                    <a:gd name="T33" fmla="*/ 70 h 208"/>
                    <a:gd name="T34" fmla="*/ 175 w 176"/>
                    <a:gd name="T35" fmla="*/ 70 h 2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6" h="208">
                      <a:moveTo>
                        <a:pt x="175" y="70"/>
                      </a:moveTo>
                      <a:lnTo>
                        <a:pt x="145" y="53"/>
                      </a:lnTo>
                      <a:lnTo>
                        <a:pt x="118" y="49"/>
                      </a:lnTo>
                      <a:lnTo>
                        <a:pt x="100" y="55"/>
                      </a:lnTo>
                      <a:lnTo>
                        <a:pt x="71" y="87"/>
                      </a:lnTo>
                      <a:lnTo>
                        <a:pt x="65" y="125"/>
                      </a:lnTo>
                      <a:lnTo>
                        <a:pt x="76" y="163"/>
                      </a:lnTo>
                      <a:lnTo>
                        <a:pt x="95" y="190"/>
                      </a:lnTo>
                      <a:lnTo>
                        <a:pt x="58" y="207"/>
                      </a:lnTo>
                      <a:lnTo>
                        <a:pt x="45" y="196"/>
                      </a:lnTo>
                      <a:lnTo>
                        <a:pt x="23" y="203"/>
                      </a:lnTo>
                      <a:lnTo>
                        <a:pt x="0" y="146"/>
                      </a:lnTo>
                      <a:lnTo>
                        <a:pt x="14" y="64"/>
                      </a:lnTo>
                      <a:lnTo>
                        <a:pt x="63" y="0"/>
                      </a:lnTo>
                      <a:lnTo>
                        <a:pt x="105" y="12"/>
                      </a:lnTo>
                      <a:lnTo>
                        <a:pt x="135" y="33"/>
                      </a:lnTo>
                      <a:lnTo>
                        <a:pt x="175" y="70"/>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6" name="Freeform 82"/>
                <p:cNvSpPr>
                  <a:spLocks/>
                </p:cNvSpPr>
                <p:nvPr/>
              </p:nvSpPr>
              <p:spPr bwMode="auto">
                <a:xfrm>
                  <a:off x="1888" y="2422"/>
                  <a:ext cx="66" cy="52"/>
                </a:xfrm>
                <a:custGeom>
                  <a:avLst/>
                  <a:gdLst>
                    <a:gd name="T0" fmla="*/ 58 w 66"/>
                    <a:gd name="T1" fmla="*/ 0 h 52"/>
                    <a:gd name="T2" fmla="*/ 11 w 66"/>
                    <a:gd name="T3" fmla="*/ 14 h 52"/>
                    <a:gd name="T4" fmla="*/ 0 w 66"/>
                    <a:gd name="T5" fmla="*/ 35 h 52"/>
                    <a:gd name="T6" fmla="*/ 6 w 66"/>
                    <a:gd name="T7" fmla="*/ 51 h 52"/>
                    <a:gd name="T8" fmla="*/ 65 w 66"/>
                    <a:gd name="T9" fmla="*/ 13 h 52"/>
                    <a:gd name="T10" fmla="*/ 58 w 66"/>
                    <a:gd name="T11" fmla="*/ 0 h 52"/>
                    <a:gd name="T12" fmla="*/ 58 w 66"/>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52">
                      <a:moveTo>
                        <a:pt x="58" y="0"/>
                      </a:moveTo>
                      <a:lnTo>
                        <a:pt x="11" y="14"/>
                      </a:lnTo>
                      <a:lnTo>
                        <a:pt x="0" y="35"/>
                      </a:lnTo>
                      <a:lnTo>
                        <a:pt x="6" y="51"/>
                      </a:lnTo>
                      <a:lnTo>
                        <a:pt x="65" y="13"/>
                      </a:lnTo>
                      <a:lnTo>
                        <a:pt x="58"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7" name="Freeform 83"/>
                <p:cNvSpPr>
                  <a:spLocks/>
                </p:cNvSpPr>
                <p:nvPr/>
              </p:nvSpPr>
              <p:spPr bwMode="auto">
                <a:xfrm>
                  <a:off x="1895" y="2409"/>
                  <a:ext cx="73" cy="68"/>
                </a:xfrm>
                <a:custGeom>
                  <a:avLst/>
                  <a:gdLst>
                    <a:gd name="T0" fmla="*/ 58 w 73"/>
                    <a:gd name="T1" fmla="*/ 0 h 68"/>
                    <a:gd name="T2" fmla="*/ 66 w 73"/>
                    <a:gd name="T3" fmla="*/ 10 h 68"/>
                    <a:gd name="T4" fmla="*/ 72 w 73"/>
                    <a:gd name="T5" fmla="*/ 26 h 68"/>
                    <a:gd name="T6" fmla="*/ 67 w 73"/>
                    <a:gd name="T7" fmla="*/ 42 h 68"/>
                    <a:gd name="T8" fmla="*/ 0 w 73"/>
                    <a:gd name="T9" fmla="*/ 67 h 68"/>
                    <a:gd name="T10" fmla="*/ 9 w 73"/>
                    <a:gd name="T11" fmla="*/ 50 h 68"/>
                    <a:gd name="T12" fmla="*/ 8 w 73"/>
                    <a:gd name="T13" fmla="*/ 39 h 68"/>
                    <a:gd name="T14" fmla="*/ 58 w 73"/>
                    <a:gd name="T15" fmla="*/ 15 h 68"/>
                    <a:gd name="T16" fmla="*/ 5 w 73"/>
                    <a:gd name="T17" fmla="*/ 19 h 68"/>
                    <a:gd name="T18" fmla="*/ 58 w 73"/>
                    <a:gd name="T19" fmla="*/ 0 h 68"/>
                    <a:gd name="T20" fmla="*/ 58 w 73"/>
                    <a:gd name="T21" fmla="*/ 0 h 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68">
                      <a:moveTo>
                        <a:pt x="58" y="0"/>
                      </a:moveTo>
                      <a:lnTo>
                        <a:pt x="66" y="10"/>
                      </a:lnTo>
                      <a:lnTo>
                        <a:pt x="72" y="26"/>
                      </a:lnTo>
                      <a:lnTo>
                        <a:pt x="67" y="42"/>
                      </a:lnTo>
                      <a:lnTo>
                        <a:pt x="0" y="67"/>
                      </a:lnTo>
                      <a:lnTo>
                        <a:pt x="9" y="50"/>
                      </a:lnTo>
                      <a:lnTo>
                        <a:pt x="8" y="39"/>
                      </a:lnTo>
                      <a:lnTo>
                        <a:pt x="58" y="15"/>
                      </a:lnTo>
                      <a:lnTo>
                        <a:pt x="5" y="19"/>
                      </a:lnTo>
                      <a:lnTo>
                        <a:pt x="5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8" name="Freeform 84"/>
                <p:cNvSpPr>
                  <a:spLocks/>
                </p:cNvSpPr>
                <p:nvPr/>
              </p:nvSpPr>
              <p:spPr bwMode="auto">
                <a:xfrm>
                  <a:off x="1880" y="2435"/>
                  <a:ext cx="17" cy="40"/>
                </a:xfrm>
                <a:custGeom>
                  <a:avLst/>
                  <a:gdLst>
                    <a:gd name="T0" fmla="*/ 6 w 17"/>
                    <a:gd name="T1" fmla="*/ 0 h 40"/>
                    <a:gd name="T2" fmla="*/ 0 w 17"/>
                    <a:gd name="T3" fmla="*/ 14 h 40"/>
                    <a:gd name="T4" fmla="*/ 3 w 17"/>
                    <a:gd name="T5" fmla="*/ 27 h 40"/>
                    <a:gd name="T6" fmla="*/ 9 w 17"/>
                    <a:gd name="T7" fmla="*/ 39 h 40"/>
                    <a:gd name="T8" fmla="*/ 16 w 17"/>
                    <a:gd name="T9" fmla="*/ 22 h 40"/>
                    <a:gd name="T10" fmla="*/ 6 w 17"/>
                    <a:gd name="T11" fmla="*/ 0 h 40"/>
                    <a:gd name="T12" fmla="*/ 6 w 17"/>
                    <a:gd name="T13" fmla="*/ 0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40">
                      <a:moveTo>
                        <a:pt x="6" y="0"/>
                      </a:moveTo>
                      <a:lnTo>
                        <a:pt x="0" y="14"/>
                      </a:lnTo>
                      <a:lnTo>
                        <a:pt x="3" y="27"/>
                      </a:lnTo>
                      <a:lnTo>
                        <a:pt x="9" y="39"/>
                      </a:lnTo>
                      <a:lnTo>
                        <a:pt x="16" y="22"/>
                      </a:lnTo>
                      <a:lnTo>
                        <a:pt x="6"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89" name="Freeform 85"/>
                <p:cNvSpPr>
                  <a:spLocks/>
                </p:cNvSpPr>
                <p:nvPr/>
              </p:nvSpPr>
              <p:spPr bwMode="auto">
                <a:xfrm>
                  <a:off x="1993" y="2179"/>
                  <a:ext cx="226" cy="385"/>
                </a:xfrm>
                <a:custGeom>
                  <a:avLst/>
                  <a:gdLst>
                    <a:gd name="T0" fmla="*/ 71 w 226"/>
                    <a:gd name="T1" fmla="*/ 40 h 385"/>
                    <a:gd name="T2" fmla="*/ 88 w 226"/>
                    <a:gd name="T3" fmla="*/ 56 h 385"/>
                    <a:gd name="T4" fmla="*/ 114 w 226"/>
                    <a:gd name="T5" fmla="*/ 86 h 385"/>
                    <a:gd name="T6" fmla="*/ 145 w 226"/>
                    <a:gd name="T7" fmla="*/ 124 h 385"/>
                    <a:gd name="T8" fmla="*/ 173 w 226"/>
                    <a:gd name="T9" fmla="*/ 176 h 385"/>
                    <a:gd name="T10" fmla="*/ 196 w 226"/>
                    <a:gd name="T11" fmla="*/ 226 h 385"/>
                    <a:gd name="T12" fmla="*/ 204 w 226"/>
                    <a:gd name="T13" fmla="*/ 289 h 385"/>
                    <a:gd name="T14" fmla="*/ 197 w 226"/>
                    <a:gd name="T15" fmla="*/ 338 h 385"/>
                    <a:gd name="T16" fmla="*/ 181 w 226"/>
                    <a:gd name="T17" fmla="*/ 384 h 385"/>
                    <a:gd name="T18" fmla="*/ 209 w 226"/>
                    <a:gd name="T19" fmla="*/ 345 h 385"/>
                    <a:gd name="T20" fmla="*/ 225 w 226"/>
                    <a:gd name="T21" fmla="*/ 296 h 385"/>
                    <a:gd name="T22" fmla="*/ 223 w 226"/>
                    <a:gd name="T23" fmla="*/ 238 h 385"/>
                    <a:gd name="T24" fmla="*/ 220 w 226"/>
                    <a:gd name="T25" fmla="*/ 182 h 385"/>
                    <a:gd name="T26" fmla="*/ 210 w 226"/>
                    <a:gd name="T27" fmla="*/ 153 h 385"/>
                    <a:gd name="T28" fmla="*/ 165 w 226"/>
                    <a:gd name="T29" fmla="*/ 103 h 385"/>
                    <a:gd name="T30" fmla="*/ 116 w 226"/>
                    <a:gd name="T31" fmla="*/ 60 h 385"/>
                    <a:gd name="T32" fmla="*/ 79 w 226"/>
                    <a:gd name="T33" fmla="*/ 35 h 385"/>
                    <a:gd name="T34" fmla="*/ 41 w 226"/>
                    <a:gd name="T35" fmla="*/ 13 h 385"/>
                    <a:gd name="T36" fmla="*/ 0 w 226"/>
                    <a:gd name="T37" fmla="*/ 0 h 385"/>
                    <a:gd name="T38" fmla="*/ 44 w 226"/>
                    <a:gd name="T39" fmla="*/ 24 h 385"/>
                    <a:gd name="T40" fmla="*/ 71 w 226"/>
                    <a:gd name="T41" fmla="*/ 40 h 385"/>
                    <a:gd name="T42" fmla="*/ 71 w 226"/>
                    <a:gd name="T43" fmla="*/ 40 h 3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6" h="385">
                      <a:moveTo>
                        <a:pt x="71" y="40"/>
                      </a:moveTo>
                      <a:lnTo>
                        <a:pt x="88" y="56"/>
                      </a:lnTo>
                      <a:lnTo>
                        <a:pt x="114" y="86"/>
                      </a:lnTo>
                      <a:lnTo>
                        <a:pt x="145" y="124"/>
                      </a:lnTo>
                      <a:lnTo>
                        <a:pt x="173" y="176"/>
                      </a:lnTo>
                      <a:lnTo>
                        <a:pt x="196" y="226"/>
                      </a:lnTo>
                      <a:lnTo>
                        <a:pt x="204" y="289"/>
                      </a:lnTo>
                      <a:lnTo>
                        <a:pt x="197" y="338"/>
                      </a:lnTo>
                      <a:lnTo>
                        <a:pt x="181" y="384"/>
                      </a:lnTo>
                      <a:lnTo>
                        <a:pt x="209" y="345"/>
                      </a:lnTo>
                      <a:lnTo>
                        <a:pt x="225" y="296"/>
                      </a:lnTo>
                      <a:lnTo>
                        <a:pt x="223" y="238"/>
                      </a:lnTo>
                      <a:lnTo>
                        <a:pt x="220" y="182"/>
                      </a:lnTo>
                      <a:lnTo>
                        <a:pt x="210" y="153"/>
                      </a:lnTo>
                      <a:lnTo>
                        <a:pt x="165" y="103"/>
                      </a:lnTo>
                      <a:lnTo>
                        <a:pt x="116" y="60"/>
                      </a:lnTo>
                      <a:lnTo>
                        <a:pt x="79" y="35"/>
                      </a:lnTo>
                      <a:lnTo>
                        <a:pt x="41" y="13"/>
                      </a:lnTo>
                      <a:lnTo>
                        <a:pt x="0" y="0"/>
                      </a:lnTo>
                      <a:lnTo>
                        <a:pt x="44" y="24"/>
                      </a:lnTo>
                      <a:lnTo>
                        <a:pt x="71"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0" name="Freeform 86"/>
                <p:cNvSpPr>
                  <a:spLocks/>
                </p:cNvSpPr>
                <p:nvPr/>
              </p:nvSpPr>
              <p:spPr bwMode="auto">
                <a:xfrm>
                  <a:off x="1959" y="2358"/>
                  <a:ext cx="210" cy="173"/>
                </a:xfrm>
                <a:custGeom>
                  <a:avLst/>
                  <a:gdLst>
                    <a:gd name="T0" fmla="*/ 48 w 210"/>
                    <a:gd name="T1" fmla="*/ 40 h 173"/>
                    <a:gd name="T2" fmla="*/ 166 w 210"/>
                    <a:gd name="T3" fmla="*/ 0 h 173"/>
                    <a:gd name="T4" fmla="*/ 169 w 210"/>
                    <a:gd name="T5" fmla="*/ 9 h 173"/>
                    <a:gd name="T6" fmla="*/ 104 w 210"/>
                    <a:gd name="T7" fmla="*/ 38 h 173"/>
                    <a:gd name="T8" fmla="*/ 209 w 210"/>
                    <a:gd name="T9" fmla="*/ 75 h 173"/>
                    <a:gd name="T10" fmla="*/ 207 w 210"/>
                    <a:gd name="T11" fmla="*/ 100 h 173"/>
                    <a:gd name="T12" fmla="*/ 96 w 210"/>
                    <a:gd name="T13" fmla="*/ 47 h 173"/>
                    <a:gd name="T14" fmla="*/ 84 w 210"/>
                    <a:gd name="T15" fmla="*/ 172 h 173"/>
                    <a:gd name="T16" fmla="*/ 71 w 210"/>
                    <a:gd name="T17" fmla="*/ 161 h 173"/>
                    <a:gd name="T18" fmla="*/ 80 w 210"/>
                    <a:gd name="T19" fmla="*/ 48 h 173"/>
                    <a:gd name="T20" fmla="*/ 3 w 210"/>
                    <a:gd name="T21" fmla="*/ 79 h 173"/>
                    <a:gd name="T22" fmla="*/ 0 w 210"/>
                    <a:gd name="T23" fmla="*/ 68 h 173"/>
                    <a:gd name="T24" fmla="*/ 57 w 210"/>
                    <a:gd name="T25" fmla="*/ 48 h 173"/>
                    <a:gd name="T26" fmla="*/ 48 w 210"/>
                    <a:gd name="T27" fmla="*/ 40 h 173"/>
                    <a:gd name="T28" fmla="*/ 48 w 210"/>
                    <a:gd name="T29" fmla="*/ 40 h 1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0" h="173">
                      <a:moveTo>
                        <a:pt x="48" y="40"/>
                      </a:moveTo>
                      <a:lnTo>
                        <a:pt x="166" y="0"/>
                      </a:lnTo>
                      <a:lnTo>
                        <a:pt x="169" y="9"/>
                      </a:lnTo>
                      <a:lnTo>
                        <a:pt x="104" y="38"/>
                      </a:lnTo>
                      <a:lnTo>
                        <a:pt x="209" y="75"/>
                      </a:lnTo>
                      <a:lnTo>
                        <a:pt x="207" y="100"/>
                      </a:lnTo>
                      <a:lnTo>
                        <a:pt x="96" y="47"/>
                      </a:lnTo>
                      <a:lnTo>
                        <a:pt x="84" y="172"/>
                      </a:lnTo>
                      <a:lnTo>
                        <a:pt x="71" y="161"/>
                      </a:lnTo>
                      <a:lnTo>
                        <a:pt x="80" y="48"/>
                      </a:lnTo>
                      <a:lnTo>
                        <a:pt x="3" y="79"/>
                      </a:lnTo>
                      <a:lnTo>
                        <a:pt x="0" y="68"/>
                      </a:lnTo>
                      <a:lnTo>
                        <a:pt x="57" y="48"/>
                      </a:lnTo>
                      <a:lnTo>
                        <a:pt x="48"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1" name="Freeform 87"/>
                <p:cNvSpPr>
                  <a:spLocks/>
                </p:cNvSpPr>
                <p:nvPr/>
              </p:nvSpPr>
              <p:spPr bwMode="auto">
                <a:xfrm>
                  <a:off x="1948" y="2408"/>
                  <a:ext cx="228" cy="189"/>
                </a:xfrm>
                <a:custGeom>
                  <a:avLst/>
                  <a:gdLst>
                    <a:gd name="T0" fmla="*/ 9 w 228"/>
                    <a:gd name="T1" fmla="*/ 42 h 189"/>
                    <a:gd name="T2" fmla="*/ 26 w 228"/>
                    <a:gd name="T3" fmla="*/ 67 h 189"/>
                    <a:gd name="T4" fmla="*/ 50 w 228"/>
                    <a:gd name="T5" fmla="*/ 97 h 189"/>
                    <a:gd name="T6" fmla="*/ 83 w 228"/>
                    <a:gd name="T7" fmla="*/ 127 h 189"/>
                    <a:gd name="T8" fmla="*/ 109 w 228"/>
                    <a:gd name="T9" fmla="*/ 148 h 189"/>
                    <a:gd name="T10" fmla="*/ 145 w 228"/>
                    <a:gd name="T11" fmla="*/ 167 h 189"/>
                    <a:gd name="T12" fmla="*/ 180 w 228"/>
                    <a:gd name="T13" fmla="*/ 168 h 189"/>
                    <a:gd name="T14" fmla="*/ 202 w 228"/>
                    <a:gd name="T15" fmla="*/ 144 h 189"/>
                    <a:gd name="T16" fmla="*/ 211 w 228"/>
                    <a:gd name="T17" fmla="*/ 104 h 189"/>
                    <a:gd name="T18" fmla="*/ 219 w 228"/>
                    <a:gd name="T19" fmla="*/ 59 h 189"/>
                    <a:gd name="T20" fmla="*/ 220 w 228"/>
                    <a:gd name="T21" fmla="*/ 0 h 189"/>
                    <a:gd name="T22" fmla="*/ 227 w 228"/>
                    <a:gd name="T23" fmla="*/ 71 h 189"/>
                    <a:gd name="T24" fmla="*/ 219 w 228"/>
                    <a:gd name="T25" fmla="*/ 117 h 189"/>
                    <a:gd name="T26" fmla="*/ 205 w 228"/>
                    <a:gd name="T27" fmla="*/ 159 h 189"/>
                    <a:gd name="T28" fmla="*/ 190 w 228"/>
                    <a:gd name="T29" fmla="*/ 182 h 189"/>
                    <a:gd name="T30" fmla="*/ 166 w 228"/>
                    <a:gd name="T31" fmla="*/ 188 h 189"/>
                    <a:gd name="T32" fmla="*/ 129 w 228"/>
                    <a:gd name="T33" fmla="*/ 177 h 189"/>
                    <a:gd name="T34" fmla="*/ 89 w 228"/>
                    <a:gd name="T35" fmla="*/ 150 h 189"/>
                    <a:gd name="T36" fmla="*/ 49 w 228"/>
                    <a:gd name="T37" fmla="*/ 112 h 189"/>
                    <a:gd name="T38" fmla="*/ 16 w 228"/>
                    <a:gd name="T39" fmla="*/ 72 h 189"/>
                    <a:gd name="T40" fmla="*/ 0 w 228"/>
                    <a:gd name="T41" fmla="*/ 41 h 189"/>
                    <a:gd name="T42" fmla="*/ 9 w 228"/>
                    <a:gd name="T43" fmla="*/ 42 h 189"/>
                    <a:gd name="T44" fmla="*/ 9 w 228"/>
                    <a:gd name="T45" fmla="*/ 42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8" h="189">
                      <a:moveTo>
                        <a:pt x="9" y="42"/>
                      </a:moveTo>
                      <a:lnTo>
                        <a:pt x="26" y="67"/>
                      </a:lnTo>
                      <a:lnTo>
                        <a:pt x="50" y="97"/>
                      </a:lnTo>
                      <a:lnTo>
                        <a:pt x="83" y="127"/>
                      </a:lnTo>
                      <a:lnTo>
                        <a:pt x="109" y="148"/>
                      </a:lnTo>
                      <a:lnTo>
                        <a:pt x="145" y="167"/>
                      </a:lnTo>
                      <a:lnTo>
                        <a:pt x="180" y="168"/>
                      </a:lnTo>
                      <a:lnTo>
                        <a:pt x="202" y="144"/>
                      </a:lnTo>
                      <a:lnTo>
                        <a:pt x="211" y="104"/>
                      </a:lnTo>
                      <a:lnTo>
                        <a:pt x="219" y="59"/>
                      </a:lnTo>
                      <a:lnTo>
                        <a:pt x="220" y="0"/>
                      </a:lnTo>
                      <a:lnTo>
                        <a:pt x="227" y="71"/>
                      </a:lnTo>
                      <a:lnTo>
                        <a:pt x="219" y="117"/>
                      </a:lnTo>
                      <a:lnTo>
                        <a:pt x="205" y="159"/>
                      </a:lnTo>
                      <a:lnTo>
                        <a:pt x="190" y="182"/>
                      </a:lnTo>
                      <a:lnTo>
                        <a:pt x="166" y="188"/>
                      </a:lnTo>
                      <a:lnTo>
                        <a:pt x="129" y="177"/>
                      </a:lnTo>
                      <a:lnTo>
                        <a:pt x="89" y="150"/>
                      </a:lnTo>
                      <a:lnTo>
                        <a:pt x="49" y="112"/>
                      </a:lnTo>
                      <a:lnTo>
                        <a:pt x="16" y="72"/>
                      </a:lnTo>
                      <a:lnTo>
                        <a:pt x="0" y="41"/>
                      </a:lnTo>
                      <a:lnTo>
                        <a:pt x="9" y="4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2" name="Freeform 88"/>
                <p:cNvSpPr>
                  <a:spLocks/>
                </p:cNvSpPr>
                <p:nvPr/>
              </p:nvSpPr>
              <p:spPr bwMode="auto">
                <a:xfrm>
                  <a:off x="2197" y="2291"/>
                  <a:ext cx="149" cy="52"/>
                </a:xfrm>
                <a:custGeom>
                  <a:avLst/>
                  <a:gdLst>
                    <a:gd name="T0" fmla="*/ 0 w 149"/>
                    <a:gd name="T1" fmla="*/ 40 h 52"/>
                    <a:gd name="T2" fmla="*/ 68 w 149"/>
                    <a:gd name="T3" fmla="*/ 18 h 52"/>
                    <a:gd name="T4" fmla="*/ 83 w 149"/>
                    <a:gd name="T5" fmla="*/ 28 h 52"/>
                    <a:gd name="T6" fmla="*/ 103 w 149"/>
                    <a:gd name="T7" fmla="*/ 19 h 52"/>
                    <a:gd name="T8" fmla="*/ 105 w 149"/>
                    <a:gd name="T9" fmla="*/ 10 h 52"/>
                    <a:gd name="T10" fmla="*/ 138 w 149"/>
                    <a:gd name="T11" fmla="*/ 0 h 52"/>
                    <a:gd name="T12" fmla="*/ 148 w 149"/>
                    <a:gd name="T13" fmla="*/ 7 h 52"/>
                    <a:gd name="T14" fmla="*/ 142 w 149"/>
                    <a:gd name="T15" fmla="*/ 24 h 52"/>
                    <a:gd name="T16" fmla="*/ 109 w 149"/>
                    <a:gd name="T17" fmla="*/ 37 h 52"/>
                    <a:gd name="T18" fmla="*/ 100 w 149"/>
                    <a:gd name="T19" fmla="*/ 32 h 52"/>
                    <a:gd name="T20" fmla="*/ 76 w 149"/>
                    <a:gd name="T21" fmla="*/ 42 h 52"/>
                    <a:gd name="T22" fmla="*/ 60 w 149"/>
                    <a:gd name="T23" fmla="*/ 30 h 52"/>
                    <a:gd name="T24" fmla="*/ 4 w 149"/>
                    <a:gd name="T25" fmla="*/ 51 h 52"/>
                    <a:gd name="T26" fmla="*/ 0 w 149"/>
                    <a:gd name="T27" fmla="*/ 40 h 52"/>
                    <a:gd name="T28" fmla="*/ 0 w 149"/>
                    <a:gd name="T29" fmla="*/ 4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9" h="52">
                      <a:moveTo>
                        <a:pt x="0" y="40"/>
                      </a:moveTo>
                      <a:lnTo>
                        <a:pt x="68" y="18"/>
                      </a:lnTo>
                      <a:lnTo>
                        <a:pt x="83" y="28"/>
                      </a:lnTo>
                      <a:lnTo>
                        <a:pt x="103" y="19"/>
                      </a:lnTo>
                      <a:lnTo>
                        <a:pt x="105" y="10"/>
                      </a:lnTo>
                      <a:lnTo>
                        <a:pt x="138" y="0"/>
                      </a:lnTo>
                      <a:lnTo>
                        <a:pt x="148" y="7"/>
                      </a:lnTo>
                      <a:lnTo>
                        <a:pt x="142" y="24"/>
                      </a:lnTo>
                      <a:lnTo>
                        <a:pt x="109" y="37"/>
                      </a:lnTo>
                      <a:lnTo>
                        <a:pt x="100" y="32"/>
                      </a:lnTo>
                      <a:lnTo>
                        <a:pt x="76" y="42"/>
                      </a:lnTo>
                      <a:lnTo>
                        <a:pt x="60" y="30"/>
                      </a:lnTo>
                      <a:lnTo>
                        <a:pt x="4" y="51"/>
                      </a:lnTo>
                      <a:lnTo>
                        <a:pt x="0"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3" name="Freeform 89"/>
                <p:cNvSpPr>
                  <a:spLocks/>
                </p:cNvSpPr>
                <p:nvPr/>
              </p:nvSpPr>
              <p:spPr bwMode="auto">
                <a:xfrm>
                  <a:off x="1894" y="2190"/>
                  <a:ext cx="221" cy="220"/>
                </a:xfrm>
                <a:custGeom>
                  <a:avLst/>
                  <a:gdLst>
                    <a:gd name="T0" fmla="*/ 181 w 221"/>
                    <a:gd name="T1" fmla="*/ 71 h 220"/>
                    <a:gd name="T2" fmla="*/ 147 w 221"/>
                    <a:gd name="T3" fmla="*/ 36 h 220"/>
                    <a:gd name="T4" fmla="*/ 108 w 221"/>
                    <a:gd name="T5" fmla="*/ 9 h 220"/>
                    <a:gd name="T6" fmla="*/ 73 w 221"/>
                    <a:gd name="T7" fmla="*/ 0 h 220"/>
                    <a:gd name="T8" fmla="*/ 45 w 221"/>
                    <a:gd name="T9" fmla="*/ 8 h 220"/>
                    <a:gd name="T10" fmla="*/ 21 w 221"/>
                    <a:gd name="T11" fmla="*/ 28 h 220"/>
                    <a:gd name="T12" fmla="*/ 5 w 221"/>
                    <a:gd name="T13" fmla="*/ 59 h 220"/>
                    <a:gd name="T14" fmla="*/ 0 w 221"/>
                    <a:gd name="T15" fmla="*/ 109 h 220"/>
                    <a:gd name="T16" fmla="*/ 10 w 221"/>
                    <a:gd name="T17" fmla="*/ 179 h 220"/>
                    <a:gd name="T18" fmla="*/ 29 w 221"/>
                    <a:gd name="T19" fmla="*/ 219 h 220"/>
                    <a:gd name="T20" fmla="*/ 38 w 221"/>
                    <a:gd name="T21" fmla="*/ 213 h 220"/>
                    <a:gd name="T22" fmla="*/ 29 w 221"/>
                    <a:gd name="T23" fmla="*/ 175 h 220"/>
                    <a:gd name="T24" fmla="*/ 29 w 221"/>
                    <a:gd name="T25" fmla="*/ 138 h 220"/>
                    <a:gd name="T26" fmla="*/ 33 w 221"/>
                    <a:gd name="T27" fmla="*/ 102 h 220"/>
                    <a:gd name="T28" fmla="*/ 52 w 221"/>
                    <a:gd name="T29" fmla="*/ 59 h 220"/>
                    <a:gd name="T30" fmla="*/ 98 w 221"/>
                    <a:gd name="T31" fmla="*/ 29 h 220"/>
                    <a:gd name="T32" fmla="*/ 126 w 221"/>
                    <a:gd name="T33" fmla="*/ 37 h 220"/>
                    <a:gd name="T34" fmla="*/ 161 w 221"/>
                    <a:gd name="T35" fmla="*/ 63 h 220"/>
                    <a:gd name="T36" fmla="*/ 220 w 221"/>
                    <a:gd name="T37" fmla="*/ 116 h 220"/>
                    <a:gd name="T38" fmla="*/ 181 w 221"/>
                    <a:gd name="T39" fmla="*/ 71 h 220"/>
                    <a:gd name="T40" fmla="*/ 181 w 221"/>
                    <a:gd name="T41" fmla="*/ 71 h 2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1" h="220">
                      <a:moveTo>
                        <a:pt x="181" y="71"/>
                      </a:moveTo>
                      <a:lnTo>
                        <a:pt x="147" y="36"/>
                      </a:lnTo>
                      <a:lnTo>
                        <a:pt x="108" y="9"/>
                      </a:lnTo>
                      <a:lnTo>
                        <a:pt x="73" y="0"/>
                      </a:lnTo>
                      <a:lnTo>
                        <a:pt x="45" y="8"/>
                      </a:lnTo>
                      <a:lnTo>
                        <a:pt x="21" y="28"/>
                      </a:lnTo>
                      <a:lnTo>
                        <a:pt x="5" y="59"/>
                      </a:lnTo>
                      <a:lnTo>
                        <a:pt x="0" y="109"/>
                      </a:lnTo>
                      <a:lnTo>
                        <a:pt x="10" y="179"/>
                      </a:lnTo>
                      <a:lnTo>
                        <a:pt x="29" y="219"/>
                      </a:lnTo>
                      <a:lnTo>
                        <a:pt x="38" y="213"/>
                      </a:lnTo>
                      <a:lnTo>
                        <a:pt x="29" y="175"/>
                      </a:lnTo>
                      <a:lnTo>
                        <a:pt x="29" y="138"/>
                      </a:lnTo>
                      <a:lnTo>
                        <a:pt x="33" y="102"/>
                      </a:lnTo>
                      <a:lnTo>
                        <a:pt x="52" y="59"/>
                      </a:lnTo>
                      <a:lnTo>
                        <a:pt x="98" y="29"/>
                      </a:lnTo>
                      <a:lnTo>
                        <a:pt x="126" y="37"/>
                      </a:lnTo>
                      <a:lnTo>
                        <a:pt x="161" y="63"/>
                      </a:lnTo>
                      <a:lnTo>
                        <a:pt x="220" y="116"/>
                      </a:lnTo>
                      <a:lnTo>
                        <a:pt x="181" y="7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4" name="Freeform 90"/>
                <p:cNvSpPr>
                  <a:spLocks/>
                </p:cNvSpPr>
                <p:nvPr/>
              </p:nvSpPr>
              <p:spPr bwMode="auto">
                <a:xfrm>
                  <a:off x="1784" y="2265"/>
                  <a:ext cx="233" cy="383"/>
                </a:xfrm>
                <a:custGeom>
                  <a:avLst/>
                  <a:gdLst>
                    <a:gd name="T0" fmla="*/ 37 w 233"/>
                    <a:gd name="T1" fmla="*/ 0 h 383"/>
                    <a:gd name="T2" fmla="*/ 22 w 233"/>
                    <a:gd name="T3" fmla="*/ 116 h 383"/>
                    <a:gd name="T4" fmla="*/ 28 w 233"/>
                    <a:gd name="T5" fmla="*/ 179 h 383"/>
                    <a:gd name="T6" fmla="*/ 60 w 233"/>
                    <a:gd name="T7" fmla="*/ 243 h 383"/>
                    <a:gd name="T8" fmla="*/ 110 w 233"/>
                    <a:gd name="T9" fmla="*/ 302 h 383"/>
                    <a:gd name="T10" fmla="*/ 177 w 233"/>
                    <a:gd name="T11" fmla="*/ 354 h 383"/>
                    <a:gd name="T12" fmla="*/ 232 w 233"/>
                    <a:gd name="T13" fmla="*/ 382 h 383"/>
                    <a:gd name="T14" fmla="*/ 163 w 233"/>
                    <a:gd name="T15" fmla="*/ 363 h 383"/>
                    <a:gd name="T16" fmla="*/ 87 w 233"/>
                    <a:gd name="T17" fmla="*/ 310 h 383"/>
                    <a:gd name="T18" fmla="*/ 25 w 233"/>
                    <a:gd name="T19" fmla="*/ 237 h 383"/>
                    <a:gd name="T20" fmla="*/ 0 w 233"/>
                    <a:gd name="T21" fmla="*/ 164 h 383"/>
                    <a:gd name="T22" fmla="*/ 3 w 233"/>
                    <a:gd name="T23" fmla="*/ 87 h 383"/>
                    <a:gd name="T24" fmla="*/ 37 w 233"/>
                    <a:gd name="T25" fmla="*/ 0 h 383"/>
                    <a:gd name="T26" fmla="*/ 37 w 233"/>
                    <a:gd name="T27" fmla="*/ 0 h 3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383">
                      <a:moveTo>
                        <a:pt x="37" y="0"/>
                      </a:moveTo>
                      <a:lnTo>
                        <a:pt x="22" y="116"/>
                      </a:lnTo>
                      <a:lnTo>
                        <a:pt x="28" y="179"/>
                      </a:lnTo>
                      <a:lnTo>
                        <a:pt x="60" y="243"/>
                      </a:lnTo>
                      <a:lnTo>
                        <a:pt x="110" y="302"/>
                      </a:lnTo>
                      <a:lnTo>
                        <a:pt x="177" y="354"/>
                      </a:lnTo>
                      <a:lnTo>
                        <a:pt x="232" y="382"/>
                      </a:lnTo>
                      <a:lnTo>
                        <a:pt x="163" y="363"/>
                      </a:lnTo>
                      <a:lnTo>
                        <a:pt x="87" y="310"/>
                      </a:lnTo>
                      <a:lnTo>
                        <a:pt x="25" y="237"/>
                      </a:lnTo>
                      <a:lnTo>
                        <a:pt x="0" y="164"/>
                      </a:lnTo>
                      <a:lnTo>
                        <a:pt x="3" y="87"/>
                      </a:lnTo>
                      <a:lnTo>
                        <a:pt x="3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95" name="Freeform 91"/>
                <p:cNvSpPr>
                  <a:spLocks/>
                </p:cNvSpPr>
                <p:nvPr/>
              </p:nvSpPr>
              <p:spPr bwMode="auto">
                <a:xfrm>
                  <a:off x="1720" y="2230"/>
                  <a:ext cx="223" cy="474"/>
                </a:xfrm>
                <a:custGeom>
                  <a:avLst/>
                  <a:gdLst>
                    <a:gd name="T0" fmla="*/ 48 w 223"/>
                    <a:gd name="T1" fmla="*/ 0 h 474"/>
                    <a:gd name="T2" fmla="*/ 7 w 223"/>
                    <a:gd name="T3" fmla="*/ 92 h 474"/>
                    <a:gd name="T4" fmla="*/ 0 w 223"/>
                    <a:gd name="T5" fmla="*/ 204 h 474"/>
                    <a:gd name="T6" fmla="*/ 23 w 223"/>
                    <a:gd name="T7" fmla="*/ 282 h 474"/>
                    <a:gd name="T8" fmla="*/ 68 w 223"/>
                    <a:gd name="T9" fmla="*/ 359 h 474"/>
                    <a:gd name="T10" fmla="*/ 140 w 223"/>
                    <a:gd name="T11" fmla="*/ 427 h 474"/>
                    <a:gd name="T12" fmla="*/ 222 w 223"/>
                    <a:gd name="T13" fmla="*/ 473 h 474"/>
                    <a:gd name="T14" fmla="*/ 134 w 223"/>
                    <a:gd name="T15" fmla="*/ 400 h 474"/>
                    <a:gd name="T16" fmla="*/ 66 w 223"/>
                    <a:gd name="T17" fmla="*/ 322 h 474"/>
                    <a:gd name="T18" fmla="*/ 24 w 223"/>
                    <a:gd name="T19" fmla="*/ 220 h 474"/>
                    <a:gd name="T20" fmla="*/ 22 w 223"/>
                    <a:gd name="T21" fmla="*/ 105 h 474"/>
                    <a:gd name="T22" fmla="*/ 48 w 223"/>
                    <a:gd name="T23" fmla="*/ 0 h 474"/>
                    <a:gd name="T24" fmla="*/ 48 w 223"/>
                    <a:gd name="T25" fmla="*/ 0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474">
                      <a:moveTo>
                        <a:pt x="48" y="0"/>
                      </a:moveTo>
                      <a:lnTo>
                        <a:pt x="7" y="92"/>
                      </a:lnTo>
                      <a:lnTo>
                        <a:pt x="0" y="204"/>
                      </a:lnTo>
                      <a:lnTo>
                        <a:pt x="23" y="282"/>
                      </a:lnTo>
                      <a:lnTo>
                        <a:pt x="68" y="359"/>
                      </a:lnTo>
                      <a:lnTo>
                        <a:pt x="140" y="427"/>
                      </a:lnTo>
                      <a:lnTo>
                        <a:pt x="222" y="473"/>
                      </a:lnTo>
                      <a:lnTo>
                        <a:pt x="134" y="400"/>
                      </a:lnTo>
                      <a:lnTo>
                        <a:pt x="66" y="322"/>
                      </a:lnTo>
                      <a:lnTo>
                        <a:pt x="24" y="220"/>
                      </a:lnTo>
                      <a:lnTo>
                        <a:pt x="22" y="105"/>
                      </a:lnTo>
                      <a:lnTo>
                        <a:pt x="4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7124" name="Group 92"/>
            <p:cNvGrpSpPr>
              <a:grpSpLocks/>
            </p:cNvGrpSpPr>
            <p:nvPr/>
          </p:nvGrpSpPr>
          <p:grpSpPr bwMode="auto">
            <a:xfrm>
              <a:off x="3788" y="2732"/>
              <a:ext cx="626" cy="606"/>
              <a:chOff x="3764" y="2218"/>
              <a:chExt cx="626" cy="606"/>
            </a:xfrm>
          </p:grpSpPr>
          <p:grpSp>
            <p:nvGrpSpPr>
              <p:cNvPr id="47161" name="Group 93"/>
              <p:cNvGrpSpPr>
                <a:grpSpLocks/>
              </p:cNvGrpSpPr>
              <p:nvPr/>
            </p:nvGrpSpPr>
            <p:grpSpPr bwMode="auto">
              <a:xfrm>
                <a:off x="3899" y="2503"/>
                <a:ext cx="40" cy="321"/>
                <a:chOff x="3899" y="2503"/>
                <a:chExt cx="40" cy="321"/>
              </a:xfrm>
            </p:grpSpPr>
            <p:sp>
              <p:nvSpPr>
                <p:cNvPr id="47177" name="Freeform 94"/>
                <p:cNvSpPr>
                  <a:spLocks/>
                </p:cNvSpPr>
                <p:nvPr/>
              </p:nvSpPr>
              <p:spPr bwMode="auto">
                <a:xfrm>
                  <a:off x="3900" y="2626"/>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94">
                      <a:moveTo>
                        <a:pt x="37" y="193"/>
                      </a:moveTo>
                      <a:lnTo>
                        <a:pt x="36" y="6"/>
                      </a:lnTo>
                      <a:lnTo>
                        <a:pt x="13" y="0"/>
                      </a:lnTo>
                      <a:lnTo>
                        <a:pt x="0" y="87"/>
                      </a:lnTo>
                      <a:lnTo>
                        <a:pt x="10" y="180"/>
                      </a:lnTo>
                      <a:lnTo>
                        <a:pt x="37"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8" name="Freeform 95"/>
                <p:cNvSpPr>
                  <a:spLocks/>
                </p:cNvSpPr>
                <p:nvPr/>
              </p:nvSpPr>
              <p:spPr bwMode="auto">
                <a:xfrm>
                  <a:off x="3904" y="2692"/>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29">
                      <a:moveTo>
                        <a:pt x="0" y="125"/>
                      </a:moveTo>
                      <a:lnTo>
                        <a:pt x="34" y="128"/>
                      </a:lnTo>
                      <a:lnTo>
                        <a:pt x="19" y="0"/>
                      </a:lnTo>
                      <a:lnTo>
                        <a:pt x="0" y="8"/>
                      </a:lnTo>
                      <a:lnTo>
                        <a:pt x="0"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9" name="Freeform 96"/>
                <p:cNvSpPr>
                  <a:spLocks/>
                </p:cNvSpPr>
                <p:nvPr/>
              </p:nvSpPr>
              <p:spPr bwMode="auto">
                <a:xfrm>
                  <a:off x="3899" y="2503"/>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162" name="Group 97"/>
              <p:cNvGrpSpPr>
                <a:grpSpLocks/>
              </p:cNvGrpSpPr>
              <p:nvPr/>
            </p:nvGrpSpPr>
            <p:grpSpPr bwMode="auto">
              <a:xfrm>
                <a:off x="3764" y="2218"/>
                <a:ext cx="626" cy="531"/>
                <a:chOff x="3764" y="2218"/>
                <a:chExt cx="626" cy="531"/>
              </a:xfrm>
            </p:grpSpPr>
            <p:sp>
              <p:nvSpPr>
                <p:cNvPr id="47163" name="Freeform 98"/>
                <p:cNvSpPr>
                  <a:spLocks/>
                </p:cNvSpPr>
                <p:nvPr/>
              </p:nvSpPr>
              <p:spPr bwMode="auto">
                <a:xfrm>
                  <a:off x="3768" y="2218"/>
                  <a:ext cx="465" cy="425"/>
                </a:xfrm>
                <a:custGeom>
                  <a:avLst/>
                  <a:gdLst>
                    <a:gd name="T0" fmla="*/ 145 w 465"/>
                    <a:gd name="T1" fmla="*/ 212 h 425"/>
                    <a:gd name="T2" fmla="*/ 130 w 465"/>
                    <a:gd name="T3" fmla="*/ 311 h 425"/>
                    <a:gd name="T4" fmla="*/ 150 w 465"/>
                    <a:gd name="T5" fmla="*/ 361 h 425"/>
                    <a:gd name="T6" fmla="*/ 168 w 465"/>
                    <a:gd name="T7" fmla="*/ 392 h 425"/>
                    <a:gd name="T8" fmla="*/ 196 w 465"/>
                    <a:gd name="T9" fmla="*/ 417 h 425"/>
                    <a:gd name="T10" fmla="*/ 231 w 465"/>
                    <a:gd name="T11" fmla="*/ 424 h 425"/>
                    <a:gd name="T12" fmla="*/ 263 w 465"/>
                    <a:gd name="T13" fmla="*/ 415 h 425"/>
                    <a:gd name="T14" fmla="*/ 297 w 465"/>
                    <a:gd name="T15" fmla="*/ 395 h 425"/>
                    <a:gd name="T16" fmla="*/ 329 w 465"/>
                    <a:gd name="T17" fmla="*/ 365 h 425"/>
                    <a:gd name="T18" fmla="*/ 355 w 465"/>
                    <a:gd name="T19" fmla="*/ 340 h 425"/>
                    <a:gd name="T20" fmla="*/ 382 w 465"/>
                    <a:gd name="T21" fmla="*/ 308 h 425"/>
                    <a:gd name="T22" fmla="*/ 397 w 465"/>
                    <a:gd name="T23" fmla="*/ 282 h 425"/>
                    <a:gd name="T24" fmla="*/ 447 w 465"/>
                    <a:gd name="T25" fmla="*/ 302 h 425"/>
                    <a:gd name="T26" fmla="*/ 462 w 465"/>
                    <a:gd name="T27" fmla="*/ 289 h 425"/>
                    <a:gd name="T28" fmla="*/ 464 w 465"/>
                    <a:gd name="T29" fmla="*/ 262 h 425"/>
                    <a:gd name="T30" fmla="*/ 421 w 465"/>
                    <a:gd name="T31" fmla="*/ 237 h 425"/>
                    <a:gd name="T32" fmla="*/ 439 w 465"/>
                    <a:gd name="T33" fmla="*/ 206 h 425"/>
                    <a:gd name="T34" fmla="*/ 450 w 465"/>
                    <a:gd name="T35" fmla="*/ 162 h 425"/>
                    <a:gd name="T36" fmla="*/ 455 w 465"/>
                    <a:gd name="T37" fmla="*/ 119 h 425"/>
                    <a:gd name="T38" fmla="*/ 447 w 465"/>
                    <a:gd name="T39" fmla="*/ 69 h 425"/>
                    <a:gd name="T40" fmla="*/ 430 w 465"/>
                    <a:gd name="T41" fmla="*/ 37 h 425"/>
                    <a:gd name="T42" fmla="*/ 405 w 465"/>
                    <a:gd name="T43" fmla="*/ 9 h 425"/>
                    <a:gd name="T44" fmla="*/ 372 w 465"/>
                    <a:gd name="T45" fmla="*/ 0 h 425"/>
                    <a:gd name="T46" fmla="*/ 338 w 465"/>
                    <a:gd name="T47" fmla="*/ 6 h 425"/>
                    <a:gd name="T48" fmla="*/ 280 w 465"/>
                    <a:gd name="T49" fmla="*/ 39 h 425"/>
                    <a:gd name="T50" fmla="*/ 213 w 465"/>
                    <a:gd name="T51" fmla="*/ 95 h 425"/>
                    <a:gd name="T52" fmla="*/ 157 w 465"/>
                    <a:gd name="T53" fmla="*/ 151 h 425"/>
                    <a:gd name="T54" fmla="*/ 73 w 465"/>
                    <a:gd name="T55" fmla="*/ 128 h 425"/>
                    <a:gd name="T56" fmla="*/ 61 w 465"/>
                    <a:gd name="T57" fmla="*/ 138 h 425"/>
                    <a:gd name="T58" fmla="*/ 48 w 465"/>
                    <a:gd name="T59" fmla="*/ 133 h 425"/>
                    <a:gd name="T60" fmla="*/ 48 w 465"/>
                    <a:gd name="T61" fmla="*/ 120 h 425"/>
                    <a:gd name="T62" fmla="*/ 10 w 465"/>
                    <a:gd name="T63" fmla="*/ 105 h 425"/>
                    <a:gd name="T64" fmla="*/ 0 w 465"/>
                    <a:gd name="T65" fmla="*/ 120 h 425"/>
                    <a:gd name="T66" fmla="*/ 19 w 465"/>
                    <a:gd name="T67" fmla="*/ 143 h 425"/>
                    <a:gd name="T68" fmla="*/ 67 w 465"/>
                    <a:gd name="T69" fmla="*/ 151 h 425"/>
                    <a:gd name="T70" fmla="*/ 83 w 465"/>
                    <a:gd name="T71" fmla="*/ 147 h 425"/>
                    <a:gd name="T72" fmla="*/ 145 w 465"/>
                    <a:gd name="T73" fmla="*/ 165 h 425"/>
                    <a:gd name="T74" fmla="*/ 145 w 465"/>
                    <a:gd name="T75" fmla="*/ 212 h 425"/>
                    <a:gd name="T76" fmla="*/ 145 w 465"/>
                    <a:gd name="T77" fmla="*/ 212 h 4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65" h="425">
                      <a:moveTo>
                        <a:pt x="145" y="212"/>
                      </a:moveTo>
                      <a:lnTo>
                        <a:pt x="130" y="311"/>
                      </a:lnTo>
                      <a:lnTo>
                        <a:pt x="150" y="361"/>
                      </a:lnTo>
                      <a:lnTo>
                        <a:pt x="168" y="392"/>
                      </a:lnTo>
                      <a:lnTo>
                        <a:pt x="196" y="417"/>
                      </a:lnTo>
                      <a:lnTo>
                        <a:pt x="231" y="424"/>
                      </a:lnTo>
                      <a:lnTo>
                        <a:pt x="263" y="415"/>
                      </a:lnTo>
                      <a:lnTo>
                        <a:pt x="297" y="395"/>
                      </a:lnTo>
                      <a:lnTo>
                        <a:pt x="329" y="365"/>
                      </a:lnTo>
                      <a:lnTo>
                        <a:pt x="355" y="340"/>
                      </a:lnTo>
                      <a:lnTo>
                        <a:pt x="382" y="308"/>
                      </a:lnTo>
                      <a:lnTo>
                        <a:pt x="397" y="282"/>
                      </a:lnTo>
                      <a:lnTo>
                        <a:pt x="447" y="302"/>
                      </a:lnTo>
                      <a:lnTo>
                        <a:pt x="462" y="289"/>
                      </a:lnTo>
                      <a:lnTo>
                        <a:pt x="464" y="262"/>
                      </a:lnTo>
                      <a:lnTo>
                        <a:pt x="421" y="237"/>
                      </a:lnTo>
                      <a:lnTo>
                        <a:pt x="439" y="206"/>
                      </a:lnTo>
                      <a:lnTo>
                        <a:pt x="450" y="162"/>
                      </a:lnTo>
                      <a:lnTo>
                        <a:pt x="455" y="119"/>
                      </a:lnTo>
                      <a:lnTo>
                        <a:pt x="447" y="69"/>
                      </a:lnTo>
                      <a:lnTo>
                        <a:pt x="430" y="37"/>
                      </a:lnTo>
                      <a:lnTo>
                        <a:pt x="405" y="9"/>
                      </a:lnTo>
                      <a:lnTo>
                        <a:pt x="372" y="0"/>
                      </a:lnTo>
                      <a:lnTo>
                        <a:pt x="338" y="6"/>
                      </a:lnTo>
                      <a:lnTo>
                        <a:pt x="280" y="39"/>
                      </a:lnTo>
                      <a:lnTo>
                        <a:pt x="213" y="95"/>
                      </a:lnTo>
                      <a:lnTo>
                        <a:pt x="157" y="151"/>
                      </a:lnTo>
                      <a:lnTo>
                        <a:pt x="73" y="128"/>
                      </a:lnTo>
                      <a:lnTo>
                        <a:pt x="61" y="138"/>
                      </a:lnTo>
                      <a:lnTo>
                        <a:pt x="48" y="133"/>
                      </a:lnTo>
                      <a:lnTo>
                        <a:pt x="48" y="120"/>
                      </a:lnTo>
                      <a:lnTo>
                        <a:pt x="10" y="105"/>
                      </a:lnTo>
                      <a:lnTo>
                        <a:pt x="0" y="120"/>
                      </a:lnTo>
                      <a:lnTo>
                        <a:pt x="19" y="143"/>
                      </a:lnTo>
                      <a:lnTo>
                        <a:pt x="67" y="151"/>
                      </a:lnTo>
                      <a:lnTo>
                        <a:pt x="83" y="147"/>
                      </a:lnTo>
                      <a:lnTo>
                        <a:pt x="145" y="165"/>
                      </a:lnTo>
                      <a:lnTo>
                        <a:pt x="145" y="21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64" name="Freeform 99"/>
                <p:cNvSpPr>
                  <a:spLocks/>
                </p:cNvSpPr>
                <p:nvPr/>
              </p:nvSpPr>
              <p:spPr bwMode="auto">
                <a:xfrm>
                  <a:off x="3935" y="2404"/>
                  <a:ext cx="220" cy="211"/>
                </a:xfrm>
                <a:custGeom>
                  <a:avLst/>
                  <a:gdLst>
                    <a:gd name="T0" fmla="*/ 147 w 220"/>
                    <a:gd name="T1" fmla="*/ 56 h 211"/>
                    <a:gd name="T2" fmla="*/ 140 w 220"/>
                    <a:gd name="T3" fmla="*/ 62 h 211"/>
                    <a:gd name="T4" fmla="*/ 150 w 220"/>
                    <a:gd name="T5" fmla="*/ 151 h 211"/>
                    <a:gd name="T6" fmla="*/ 139 w 220"/>
                    <a:gd name="T7" fmla="*/ 158 h 211"/>
                    <a:gd name="T8" fmla="*/ 125 w 220"/>
                    <a:gd name="T9" fmla="*/ 72 h 211"/>
                    <a:gd name="T10" fmla="*/ 103 w 220"/>
                    <a:gd name="T11" fmla="*/ 90 h 211"/>
                    <a:gd name="T12" fmla="*/ 63 w 220"/>
                    <a:gd name="T13" fmla="*/ 103 h 211"/>
                    <a:gd name="T14" fmla="*/ 17 w 220"/>
                    <a:gd name="T15" fmla="*/ 88 h 211"/>
                    <a:gd name="T16" fmla="*/ 15 w 220"/>
                    <a:gd name="T17" fmla="*/ 35 h 211"/>
                    <a:gd name="T18" fmla="*/ 27 w 220"/>
                    <a:gd name="T19" fmla="*/ 0 h 211"/>
                    <a:gd name="T20" fmla="*/ 11 w 220"/>
                    <a:gd name="T21" fmla="*/ 32 h 211"/>
                    <a:gd name="T22" fmla="*/ 4 w 220"/>
                    <a:gd name="T23" fmla="*/ 59 h 211"/>
                    <a:gd name="T24" fmla="*/ 0 w 220"/>
                    <a:gd name="T25" fmla="*/ 93 h 211"/>
                    <a:gd name="T26" fmla="*/ 2 w 220"/>
                    <a:gd name="T27" fmla="*/ 120 h 211"/>
                    <a:gd name="T28" fmla="*/ 16 w 220"/>
                    <a:gd name="T29" fmla="*/ 176 h 211"/>
                    <a:gd name="T30" fmla="*/ 31 w 220"/>
                    <a:gd name="T31" fmla="*/ 196 h 211"/>
                    <a:gd name="T32" fmla="*/ 52 w 220"/>
                    <a:gd name="T33" fmla="*/ 209 h 211"/>
                    <a:gd name="T34" fmla="*/ 80 w 220"/>
                    <a:gd name="T35" fmla="*/ 210 h 211"/>
                    <a:gd name="T36" fmla="*/ 108 w 220"/>
                    <a:gd name="T37" fmla="*/ 192 h 211"/>
                    <a:gd name="T38" fmla="*/ 137 w 220"/>
                    <a:gd name="T39" fmla="*/ 171 h 211"/>
                    <a:gd name="T40" fmla="*/ 175 w 220"/>
                    <a:gd name="T41" fmla="*/ 134 h 211"/>
                    <a:gd name="T42" fmla="*/ 212 w 220"/>
                    <a:gd name="T43" fmla="*/ 84 h 211"/>
                    <a:gd name="T44" fmla="*/ 219 w 220"/>
                    <a:gd name="T45" fmla="*/ 64 h 211"/>
                    <a:gd name="T46" fmla="*/ 177 w 220"/>
                    <a:gd name="T47" fmla="*/ 46 h 211"/>
                    <a:gd name="T48" fmla="*/ 147 w 220"/>
                    <a:gd name="T49" fmla="*/ 56 h 211"/>
                    <a:gd name="T50" fmla="*/ 147 w 220"/>
                    <a:gd name="T51" fmla="*/ 56 h 21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20" h="211">
                      <a:moveTo>
                        <a:pt x="147" y="56"/>
                      </a:moveTo>
                      <a:lnTo>
                        <a:pt x="140" y="62"/>
                      </a:lnTo>
                      <a:lnTo>
                        <a:pt x="150" y="151"/>
                      </a:lnTo>
                      <a:lnTo>
                        <a:pt x="139" y="158"/>
                      </a:lnTo>
                      <a:lnTo>
                        <a:pt x="125" y="72"/>
                      </a:lnTo>
                      <a:lnTo>
                        <a:pt x="103" y="90"/>
                      </a:lnTo>
                      <a:lnTo>
                        <a:pt x="63" y="103"/>
                      </a:lnTo>
                      <a:lnTo>
                        <a:pt x="17" y="88"/>
                      </a:lnTo>
                      <a:lnTo>
                        <a:pt x="15" y="35"/>
                      </a:lnTo>
                      <a:lnTo>
                        <a:pt x="27" y="0"/>
                      </a:lnTo>
                      <a:lnTo>
                        <a:pt x="11" y="32"/>
                      </a:lnTo>
                      <a:lnTo>
                        <a:pt x="4" y="59"/>
                      </a:lnTo>
                      <a:lnTo>
                        <a:pt x="0" y="93"/>
                      </a:lnTo>
                      <a:lnTo>
                        <a:pt x="2" y="120"/>
                      </a:lnTo>
                      <a:lnTo>
                        <a:pt x="16" y="176"/>
                      </a:lnTo>
                      <a:lnTo>
                        <a:pt x="31" y="196"/>
                      </a:lnTo>
                      <a:lnTo>
                        <a:pt x="52" y="209"/>
                      </a:lnTo>
                      <a:lnTo>
                        <a:pt x="80" y="210"/>
                      </a:lnTo>
                      <a:lnTo>
                        <a:pt x="108" y="192"/>
                      </a:lnTo>
                      <a:lnTo>
                        <a:pt x="137" y="171"/>
                      </a:lnTo>
                      <a:lnTo>
                        <a:pt x="175" y="134"/>
                      </a:lnTo>
                      <a:lnTo>
                        <a:pt x="212" y="84"/>
                      </a:lnTo>
                      <a:lnTo>
                        <a:pt x="219" y="64"/>
                      </a:lnTo>
                      <a:lnTo>
                        <a:pt x="177" y="46"/>
                      </a:lnTo>
                      <a:lnTo>
                        <a:pt x="147" y="56"/>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65" name="Freeform 100"/>
                <p:cNvSpPr>
                  <a:spLocks/>
                </p:cNvSpPr>
                <p:nvPr/>
              </p:nvSpPr>
              <p:spPr bwMode="auto">
                <a:xfrm>
                  <a:off x="3905" y="2225"/>
                  <a:ext cx="242" cy="404"/>
                </a:xfrm>
                <a:custGeom>
                  <a:avLst/>
                  <a:gdLst>
                    <a:gd name="T0" fmla="*/ 241 w 242"/>
                    <a:gd name="T1" fmla="*/ 4 h 404"/>
                    <a:gd name="T2" fmla="*/ 207 w 242"/>
                    <a:gd name="T3" fmla="*/ 0 h 404"/>
                    <a:gd name="T4" fmla="*/ 166 w 242"/>
                    <a:gd name="T5" fmla="*/ 17 h 404"/>
                    <a:gd name="T6" fmla="*/ 118 w 242"/>
                    <a:gd name="T7" fmla="*/ 48 h 404"/>
                    <a:gd name="T8" fmla="*/ 80 w 242"/>
                    <a:gd name="T9" fmla="*/ 78 h 404"/>
                    <a:gd name="T10" fmla="*/ 38 w 242"/>
                    <a:gd name="T11" fmla="*/ 124 h 404"/>
                    <a:gd name="T12" fmla="*/ 0 w 242"/>
                    <a:gd name="T13" fmla="*/ 174 h 404"/>
                    <a:gd name="T14" fmla="*/ 2 w 242"/>
                    <a:gd name="T15" fmla="*/ 263 h 404"/>
                    <a:gd name="T16" fmla="*/ 6 w 242"/>
                    <a:gd name="T17" fmla="*/ 345 h 404"/>
                    <a:gd name="T18" fmla="*/ 35 w 242"/>
                    <a:gd name="T19" fmla="*/ 388 h 404"/>
                    <a:gd name="T20" fmla="*/ 51 w 242"/>
                    <a:gd name="T21" fmla="*/ 403 h 404"/>
                    <a:gd name="T22" fmla="*/ 34 w 242"/>
                    <a:gd name="T23" fmla="*/ 374 h 404"/>
                    <a:gd name="T24" fmla="*/ 19 w 242"/>
                    <a:gd name="T25" fmla="*/ 337 h 404"/>
                    <a:gd name="T26" fmla="*/ 14 w 242"/>
                    <a:gd name="T27" fmla="*/ 284 h 404"/>
                    <a:gd name="T28" fmla="*/ 26 w 242"/>
                    <a:gd name="T29" fmla="*/ 228 h 404"/>
                    <a:gd name="T30" fmla="*/ 74 w 242"/>
                    <a:gd name="T31" fmla="*/ 124 h 404"/>
                    <a:gd name="T32" fmla="*/ 140 w 242"/>
                    <a:gd name="T33" fmla="*/ 52 h 404"/>
                    <a:gd name="T34" fmla="*/ 191 w 242"/>
                    <a:gd name="T35" fmla="*/ 14 h 404"/>
                    <a:gd name="T36" fmla="*/ 241 w 242"/>
                    <a:gd name="T37" fmla="*/ 4 h 404"/>
                    <a:gd name="T38" fmla="*/ 241 w 242"/>
                    <a:gd name="T39" fmla="*/ 4 h 4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42" h="404">
                      <a:moveTo>
                        <a:pt x="241" y="4"/>
                      </a:moveTo>
                      <a:lnTo>
                        <a:pt x="207" y="0"/>
                      </a:lnTo>
                      <a:lnTo>
                        <a:pt x="166" y="17"/>
                      </a:lnTo>
                      <a:lnTo>
                        <a:pt x="118" y="48"/>
                      </a:lnTo>
                      <a:lnTo>
                        <a:pt x="80" y="78"/>
                      </a:lnTo>
                      <a:lnTo>
                        <a:pt x="38" y="124"/>
                      </a:lnTo>
                      <a:lnTo>
                        <a:pt x="0" y="174"/>
                      </a:lnTo>
                      <a:lnTo>
                        <a:pt x="2" y="263"/>
                      </a:lnTo>
                      <a:lnTo>
                        <a:pt x="6" y="345"/>
                      </a:lnTo>
                      <a:lnTo>
                        <a:pt x="35" y="388"/>
                      </a:lnTo>
                      <a:lnTo>
                        <a:pt x="51" y="403"/>
                      </a:lnTo>
                      <a:lnTo>
                        <a:pt x="34" y="374"/>
                      </a:lnTo>
                      <a:lnTo>
                        <a:pt x="19" y="337"/>
                      </a:lnTo>
                      <a:lnTo>
                        <a:pt x="14" y="284"/>
                      </a:lnTo>
                      <a:lnTo>
                        <a:pt x="26" y="228"/>
                      </a:lnTo>
                      <a:lnTo>
                        <a:pt x="74" y="124"/>
                      </a:lnTo>
                      <a:lnTo>
                        <a:pt x="140" y="52"/>
                      </a:lnTo>
                      <a:lnTo>
                        <a:pt x="191" y="14"/>
                      </a:lnTo>
                      <a:lnTo>
                        <a:pt x="241"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66" name="Freeform 101"/>
                <p:cNvSpPr>
                  <a:spLocks/>
                </p:cNvSpPr>
                <p:nvPr/>
              </p:nvSpPr>
              <p:spPr bwMode="auto">
                <a:xfrm>
                  <a:off x="4029" y="2247"/>
                  <a:ext cx="176" cy="208"/>
                </a:xfrm>
                <a:custGeom>
                  <a:avLst/>
                  <a:gdLst>
                    <a:gd name="T0" fmla="*/ 0 w 176"/>
                    <a:gd name="T1" fmla="*/ 70 h 208"/>
                    <a:gd name="T2" fmla="*/ 30 w 176"/>
                    <a:gd name="T3" fmla="*/ 53 h 208"/>
                    <a:gd name="T4" fmla="*/ 57 w 176"/>
                    <a:gd name="T5" fmla="*/ 49 h 208"/>
                    <a:gd name="T6" fmla="*/ 75 w 176"/>
                    <a:gd name="T7" fmla="*/ 55 h 208"/>
                    <a:gd name="T8" fmla="*/ 104 w 176"/>
                    <a:gd name="T9" fmla="*/ 87 h 208"/>
                    <a:gd name="T10" fmla="*/ 110 w 176"/>
                    <a:gd name="T11" fmla="*/ 125 h 208"/>
                    <a:gd name="T12" fmla="*/ 99 w 176"/>
                    <a:gd name="T13" fmla="*/ 163 h 208"/>
                    <a:gd name="T14" fmla="*/ 80 w 176"/>
                    <a:gd name="T15" fmla="*/ 190 h 208"/>
                    <a:gd name="T16" fmla="*/ 117 w 176"/>
                    <a:gd name="T17" fmla="*/ 207 h 208"/>
                    <a:gd name="T18" fmla="*/ 130 w 176"/>
                    <a:gd name="T19" fmla="*/ 196 h 208"/>
                    <a:gd name="T20" fmla="*/ 152 w 176"/>
                    <a:gd name="T21" fmla="*/ 203 h 208"/>
                    <a:gd name="T22" fmla="*/ 175 w 176"/>
                    <a:gd name="T23" fmla="*/ 146 h 208"/>
                    <a:gd name="T24" fmla="*/ 161 w 176"/>
                    <a:gd name="T25" fmla="*/ 64 h 208"/>
                    <a:gd name="T26" fmla="*/ 112 w 176"/>
                    <a:gd name="T27" fmla="*/ 0 h 208"/>
                    <a:gd name="T28" fmla="*/ 70 w 176"/>
                    <a:gd name="T29" fmla="*/ 12 h 208"/>
                    <a:gd name="T30" fmla="*/ 40 w 176"/>
                    <a:gd name="T31" fmla="*/ 33 h 208"/>
                    <a:gd name="T32" fmla="*/ 0 w 176"/>
                    <a:gd name="T33" fmla="*/ 70 h 208"/>
                    <a:gd name="T34" fmla="*/ 0 w 176"/>
                    <a:gd name="T35" fmla="*/ 70 h 20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76" h="208">
                      <a:moveTo>
                        <a:pt x="0" y="70"/>
                      </a:moveTo>
                      <a:lnTo>
                        <a:pt x="30" y="53"/>
                      </a:lnTo>
                      <a:lnTo>
                        <a:pt x="57" y="49"/>
                      </a:lnTo>
                      <a:lnTo>
                        <a:pt x="75" y="55"/>
                      </a:lnTo>
                      <a:lnTo>
                        <a:pt x="104" y="87"/>
                      </a:lnTo>
                      <a:lnTo>
                        <a:pt x="110" y="125"/>
                      </a:lnTo>
                      <a:lnTo>
                        <a:pt x="99" y="163"/>
                      </a:lnTo>
                      <a:lnTo>
                        <a:pt x="80" y="190"/>
                      </a:lnTo>
                      <a:lnTo>
                        <a:pt x="117" y="207"/>
                      </a:lnTo>
                      <a:lnTo>
                        <a:pt x="130" y="196"/>
                      </a:lnTo>
                      <a:lnTo>
                        <a:pt x="152" y="203"/>
                      </a:lnTo>
                      <a:lnTo>
                        <a:pt x="175" y="146"/>
                      </a:lnTo>
                      <a:lnTo>
                        <a:pt x="161" y="64"/>
                      </a:lnTo>
                      <a:lnTo>
                        <a:pt x="112" y="0"/>
                      </a:lnTo>
                      <a:lnTo>
                        <a:pt x="70" y="12"/>
                      </a:lnTo>
                      <a:lnTo>
                        <a:pt x="40" y="33"/>
                      </a:lnTo>
                      <a:lnTo>
                        <a:pt x="0" y="70"/>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67" name="Freeform 102"/>
                <p:cNvSpPr>
                  <a:spLocks/>
                </p:cNvSpPr>
                <p:nvPr/>
              </p:nvSpPr>
              <p:spPr bwMode="auto">
                <a:xfrm>
                  <a:off x="4156" y="2467"/>
                  <a:ext cx="66" cy="52"/>
                </a:xfrm>
                <a:custGeom>
                  <a:avLst/>
                  <a:gdLst>
                    <a:gd name="T0" fmla="*/ 7 w 66"/>
                    <a:gd name="T1" fmla="*/ 0 h 52"/>
                    <a:gd name="T2" fmla="*/ 54 w 66"/>
                    <a:gd name="T3" fmla="*/ 14 h 52"/>
                    <a:gd name="T4" fmla="*/ 65 w 66"/>
                    <a:gd name="T5" fmla="*/ 35 h 52"/>
                    <a:gd name="T6" fmla="*/ 59 w 66"/>
                    <a:gd name="T7" fmla="*/ 51 h 52"/>
                    <a:gd name="T8" fmla="*/ 0 w 66"/>
                    <a:gd name="T9" fmla="*/ 13 h 52"/>
                    <a:gd name="T10" fmla="*/ 7 w 66"/>
                    <a:gd name="T11" fmla="*/ 0 h 52"/>
                    <a:gd name="T12" fmla="*/ 7 w 66"/>
                    <a:gd name="T13" fmla="*/ 0 h 52"/>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6" h="52">
                      <a:moveTo>
                        <a:pt x="7" y="0"/>
                      </a:moveTo>
                      <a:lnTo>
                        <a:pt x="54" y="14"/>
                      </a:lnTo>
                      <a:lnTo>
                        <a:pt x="65" y="35"/>
                      </a:lnTo>
                      <a:lnTo>
                        <a:pt x="59" y="51"/>
                      </a:lnTo>
                      <a:lnTo>
                        <a:pt x="0" y="13"/>
                      </a:lnTo>
                      <a:lnTo>
                        <a:pt x="7"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68" name="Freeform 103"/>
                <p:cNvSpPr>
                  <a:spLocks/>
                </p:cNvSpPr>
                <p:nvPr/>
              </p:nvSpPr>
              <p:spPr bwMode="auto">
                <a:xfrm>
                  <a:off x="4142" y="2454"/>
                  <a:ext cx="73" cy="68"/>
                </a:xfrm>
                <a:custGeom>
                  <a:avLst/>
                  <a:gdLst>
                    <a:gd name="T0" fmla="*/ 14 w 73"/>
                    <a:gd name="T1" fmla="*/ 0 h 68"/>
                    <a:gd name="T2" fmla="*/ 6 w 73"/>
                    <a:gd name="T3" fmla="*/ 10 h 68"/>
                    <a:gd name="T4" fmla="*/ 0 w 73"/>
                    <a:gd name="T5" fmla="*/ 26 h 68"/>
                    <a:gd name="T6" fmla="*/ 5 w 73"/>
                    <a:gd name="T7" fmla="*/ 42 h 68"/>
                    <a:gd name="T8" fmla="*/ 72 w 73"/>
                    <a:gd name="T9" fmla="*/ 67 h 68"/>
                    <a:gd name="T10" fmla="*/ 63 w 73"/>
                    <a:gd name="T11" fmla="*/ 50 h 68"/>
                    <a:gd name="T12" fmla="*/ 64 w 73"/>
                    <a:gd name="T13" fmla="*/ 39 h 68"/>
                    <a:gd name="T14" fmla="*/ 14 w 73"/>
                    <a:gd name="T15" fmla="*/ 15 h 68"/>
                    <a:gd name="T16" fmla="*/ 67 w 73"/>
                    <a:gd name="T17" fmla="*/ 19 h 68"/>
                    <a:gd name="T18" fmla="*/ 14 w 73"/>
                    <a:gd name="T19" fmla="*/ 0 h 68"/>
                    <a:gd name="T20" fmla="*/ 14 w 73"/>
                    <a:gd name="T21" fmla="*/ 0 h 6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73" h="68">
                      <a:moveTo>
                        <a:pt x="14" y="0"/>
                      </a:moveTo>
                      <a:lnTo>
                        <a:pt x="6" y="10"/>
                      </a:lnTo>
                      <a:lnTo>
                        <a:pt x="0" y="26"/>
                      </a:lnTo>
                      <a:lnTo>
                        <a:pt x="5" y="42"/>
                      </a:lnTo>
                      <a:lnTo>
                        <a:pt x="72" y="67"/>
                      </a:lnTo>
                      <a:lnTo>
                        <a:pt x="63" y="50"/>
                      </a:lnTo>
                      <a:lnTo>
                        <a:pt x="64" y="39"/>
                      </a:lnTo>
                      <a:lnTo>
                        <a:pt x="14" y="15"/>
                      </a:lnTo>
                      <a:lnTo>
                        <a:pt x="67" y="19"/>
                      </a:lnTo>
                      <a:lnTo>
                        <a:pt x="1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69" name="Freeform 104"/>
                <p:cNvSpPr>
                  <a:spLocks/>
                </p:cNvSpPr>
                <p:nvPr/>
              </p:nvSpPr>
              <p:spPr bwMode="auto">
                <a:xfrm>
                  <a:off x="4212" y="2480"/>
                  <a:ext cx="17" cy="40"/>
                </a:xfrm>
                <a:custGeom>
                  <a:avLst/>
                  <a:gdLst>
                    <a:gd name="T0" fmla="*/ 10 w 17"/>
                    <a:gd name="T1" fmla="*/ 0 h 40"/>
                    <a:gd name="T2" fmla="*/ 16 w 17"/>
                    <a:gd name="T3" fmla="*/ 14 h 40"/>
                    <a:gd name="T4" fmla="*/ 13 w 17"/>
                    <a:gd name="T5" fmla="*/ 27 h 40"/>
                    <a:gd name="T6" fmla="*/ 7 w 17"/>
                    <a:gd name="T7" fmla="*/ 39 h 40"/>
                    <a:gd name="T8" fmla="*/ 0 w 17"/>
                    <a:gd name="T9" fmla="*/ 22 h 40"/>
                    <a:gd name="T10" fmla="*/ 10 w 17"/>
                    <a:gd name="T11" fmla="*/ 0 h 40"/>
                    <a:gd name="T12" fmla="*/ 10 w 17"/>
                    <a:gd name="T13" fmla="*/ 0 h 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40">
                      <a:moveTo>
                        <a:pt x="10" y="0"/>
                      </a:moveTo>
                      <a:lnTo>
                        <a:pt x="16" y="14"/>
                      </a:lnTo>
                      <a:lnTo>
                        <a:pt x="13" y="27"/>
                      </a:lnTo>
                      <a:lnTo>
                        <a:pt x="7" y="39"/>
                      </a:lnTo>
                      <a:lnTo>
                        <a:pt x="0" y="22"/>
                      </a:lnTo>
                      <a:lnTo>
                        <a:pt x="1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0" name="Freeform 105"/>
                <p:cNvSpPr>
                  <a:spLocks/>
                </p:cNvSpPr>
                <p:nvPr/>
              </p:nvSpPr>
              <p:spPr bwMode="auto">
                <a:xfrm>
                  <a:off x="3891" y="2224"/>
                  <a:ext cx="226" cy="385"/>
                </a:xfrm>
                <a:custGeom>
                  <a:avLst/>
                  <a:gdLst>
                    <a:gd name="T0" fmla="*/ 154 w 226"/>
                    <a:gd name="T1" fmla="*/ 40 h 385"/>
                    <a:gd name="T2" fmla="*/ 137 w 226"/>
                    <a:gd name="T3" fmla="*/ 56 h 385"/>
                    <a:gd name="T4" fmla="*/ 111 w 226"/>
                    <a:gd name="T5" fmla="*/ 86 h 385"/>
                    <a:gd name="T6" fmla="*/ 80 w 226"/>
                    <a:gd name="T7" fmla="*/ 124 h 385"/>
                    <a:gd name="T8" fmla="*/ 52 w 226"/>
                    <a:gd name="T9" fmla="*/ 176 h 385"/>
                    <a:gd name="T10" fmla="*/ 29 w 226"/>
                    <a:gd name="T11" fmla="*/ 226 h 385"/>
                    <a:gd name="T12" fmla="*/ 21 w 226"/>
                    <a:gd name="T13" fmla="*/ 289 h 385"/>
                    <a:gd name="T14" fmla="*/ 28 w 226"/>
                    <a:gd name="T15" fmla="*/ 338 h 385"/>
                    <a:gd name="T16" fmla="*/ 44 w 226"/>
                    <a:gd name="T17" fmla="*/ 384 h 385"/>
                    <a:gd name="T18" fmla="*/ 16 w 226"/>
                    <a:gd name="T19" fmla="*/ 345 h 385"/>
                    <a:gd name="T20" fmla="*/ 0 w 226"/>
                    <a:gd name="T21" fmla="*/ 296 h 385"/>
                    <a:gd name="T22" fmla="*/ 2 w 226"/>
                    <a:gd name="T23" fmla="*/ 238 h 385"/>
                    <a:gd name="T24" fmla="*/ 5 w 226"/>
                    <a:gd name="T25" fmla="*/ 182 h 385"/>
                    <a:gd name="T26" fmla="*/ 15 w 226"/>
                    <a:gd name="T27" fmla="*/ 153 h 385"/>
                    <a:gd name="T28" fmla="*/ 60 w 226"/>
                    <a:gd name="T29" fmla="*/ 103 h 385"/>
                    <a:gd name="T30" fmla="*/ 109 w 226"/>
                    <a:gd name="T31" fmla="*/ 60 h 385"/>
                    <a:gd name="T32" fmla="*/ 146 w 226"/>
                    <a:gd name="T33" fmla="*/ 35 h 385"/>
                    <a:gd name="T34" fmla="*/ 184 w 226"/>
                    <a:gd name="T35" fmla="*/ 13 h 385"/>
                    <a:gd name="T36" fmla="*/ 225 w 226"/>
                    <a:gd name="T37" fmla="*/ 0 h 385"/>
                    <a:gd name="T38" fmla="*/ 181 w 226"/>
                    <a:gd name="T39" fmla="*/ 24 h 385"/>
                    <a:gd name="T40" fmla="*/ 154 w 226"/>
                    <a:gd name="T41" fmla="*/ 40 h 385"/>
                    <a:gd name="T42" fmla="*/ 154 w 226"/>
                    <a:gd name="T43" fmla="*/ 40 h 38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26" h="385">
                      <a:moveTo>
                        <a:pt x="154" y="40"/>
                      </a:moveTo>
                      <a:lnTo>
                        <a:pt x="137" y="56"/>
                      </a:lnTo>
                      <a:lnTo>
                        <a:pt x="111" y="86"/>
                      </a:lnTo>
                      <a:lnTo>
                        <a:pt x="80" y="124"/>
                      </a:lnTo>
                      <a:lnTo>
                        <a:pt x="52" y="176"/>
                      </a:lnTo>
                      <a:lnTo>
                        <a:pt x="29" y="226"/>
                      </a:lnTo>
                      <a:lnTo>
                        <a:pt x="21" y="289"/>
                      </a:lnTo>
                      <a:lnTo>
                        <a:pt x="28" y="338"/>
                      </a:lnTo>
                      <a:lnTo>
                        <a:pt x="44" y="384"/>
                      </a:lnTo>
                      <a:lnTo>
                        <a:pt x="16" y="345"/>
                      </a:lnTo>
                      <a:lnTo>
                        <a:pt x="0" y="296"/>
                      </a:lnTo>
                      <a:lnTo>
                        <a:pt x="2" y="238"/>
                      </a:lnTo>
                      <a:lnTo>
                        <a:pt x="5" y="182"/>
                      </a:lnTo>
                      <a:lnTo>
                        <a:pt x="15" y="153"/>
                      </a:lnTo>
                      <a:lnTo>
                        <a:pt x="60" y="103"/>
                      </a:lnTo>
                      <a:lnTo>
                        <a:pt x="109" y="60"/>
                      </a:lnTo>
                      <a:lnTo>
                        <a:pt x="146" y="35"/>
                      </a:lnTo>
                      <a:lnTo>
                        <a:pt x="184" y="13"/>
                      </a:lnTo>
                      <a:lnTo>
                        <a:pt x="225" y="0"/>
                      </a:lnTo>
                      <a:lnTo>
                        <a:pt x="181" y="24"/>
                      </a:lnTo>
                      <a:lnTo>
                        <a:pt x="154"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1" name="Freeform 106"/>
                <p:cNvSpPr>
                  <a:spLocks/>
                </p:cNvSpPr>
                <p:nvPr/>
              </p:nvSpPr>
              <p:spPr bwMode="auto">
                <a:xfrm>
                  <a:off x="3941" y="2403"/>
                  <a:ext cx="210" cy="173"/>
                </a:xfrm>
                <a:custGeom>
                  <a:avLst/>
                  <a:gdLst>
                    <a:gd name="T0" fmla="*/ 161 w 210"/>
                    <a:gd name="T1" fmla="*/ 40 h 173"/>
                    <a:gd name="T2" fmla="*/ 43 w 210"/>
                    <a:gd name="T3" fmla="*/ 0 h 173"/>
                    <a:gd name="T4" fmla="*/ 40 w 210"/>
                    <a:gd name="T5" fmla="*/ 9 h 173"/>
                    <a:gd name="T6" fmla="*/ 105 w 210"/>
                    <a:gd name="T7" fmla="*/ 38 h 173"/>
                    <a:gd name="T8" fmla="*/ 0 w 210"/>
                    <a:gd name="T9" fmla="*/ 75 h 173"/>
                    <a:gd name="T10" fmla="*/ 2 w 210"/>
                    <a:gd name="T11" fmla="*/ 100 h 173"/>
                    <a:gd name="T12" fmla="*/ 113 w 210"/>
                    <a:gd name="T13" fmla="*/ 47 h 173"/>
                    <a:gd name="T14" fmla="*/ 125 w 210"/>
                    <a:gd name="T15" fmla="*/ 172 h 173"/>
                    <a:gd name="T16" fmla="*/ 138 w 210"/>
                    <a:gd name="T17" fmla="*/ 161 h 173"/>
                    <a:gd name="T18" fmla="*/ 129 w 210"/>
                    <a:gd name="T19" fmla="*/ 48 h 173"/>
                    <a:gd name="T20" fmla="*/ 206 w 210"/>
                    <a:gd name="T21" fmla="*/ 79 h 173"/>
                    <a:gd name="T22" fmla="*/ 209 w 210"/>
                    <a:gd name="T23" fmla="*/ 68 h 173"/>
                    <a:gd name="T24" fmla="*/ 152 w 210"/>
                    <a:gd name="T25" fmla="*/ 48 h 173"/>
                    <a:gd name="T26" fmla="*/ 161 w 210"/>
                    <a:gd name="T27" fmla="*/ 40 h 173"/>
                    <a:gd name="T28" fmla="*/ 161 w 210"/>
                    <a:gd name="T29" fmla="*/ 40 h 17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10" h="173">
                      <a:moveTo>
                        <a:pt x="161" y="40"/>
                      </a:moveTo>
                      <a:lnTo>
                        <a:pt x="43" y="0"/>
                      </a:lnTo>
                      <a:lnTo>
                        <a:pt x="40" y="9"/>
                      </a:lnTo>
                      <a:lnTo>
                        <a:pt x="105" y="38"/>
                      </a:lnTo>
                      <a:lnTo>
                        <a:pt x="0" y="75"/>
                      </a:lnTo>
                      <a:lnTo>
                        <a:pt x="2" y="100"/>
                      </a:lnTo>
                      <a:lnTo>
                        <a:pt x="113" y="47"/>
                      </a:lnTo>
                      <a:lnTo>
                        <a:pt x="125" y="172"/>
                      </a:lnTo>
                      <a:lnTo>
                        <a:pt x="138" y="161"/>
                      </a:lnTo>
                      <a:lnTo>
                        <a:pt x="129" y="48"/>
                      </a:lnTo>
                      <a:lnTo>
                        <a:pt x="206" y="79"/>
                      </a:lnTo>
                      <a:lnTo>
                        <a:pt x="209" y="68"/>
                      </a:lnTo>
                      <a:lnTo>
                        <a:pt x="152" y="48"/>
                      </a:lnTo>
                      <a:lnTo>
                        <a:pt x="161"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2" name="Freeform 107"/>
                <p:cNvSpPr>
                  <a:spLocks/>
                </p:cNvSpPr>
                <p:nvPr/>
              </p:nvSpPr>
              <p:spPr bwMode="auto">
                <a:xfrm>
                  <a:off x="3934" y="2453"/>
                  <a:ext cx="228" cy="189"/>
                </a:xfrm>
                <a:custGeom>
                  <a:avLst/>
                  <a:gdLst>
                    <a:gd name="T0" fmla="*/ 218 w 228"/>
                    <a:gd name="T1" fmla="*/ 42 h 189"/>
                    <a:gd name="T2" fmla="*/ 201 w 228"/>
                    <a:gd name="T3" fmla="*/ 67 h 189"/>
                    <a:gd name="T4" fmla="*/ 177 w 228"/>
                    <a:gd name="T5" fmla="*/ 97 h 189"/>
                    <a:gd name="T6" fmla="*/ 144 w 228"/>
                    <a:gd name="T7" fmla="*/ 127 h 189"/>
                    <a:gd name="T8" fmla="*/ 118 w 228"/>
                    <a:gd name="T9" fmla="*/ 148 h 189"/>
                    <a:gd name="T10" fmla="*/ 82 w 228"/>
                    <a:gd name="T11" fmla="*/ 167 h 189"/>
                    <a:gd name="T12" fmla="*/ 47 w 228"/>
                    <a:gd name="T13" fmla="*/ 168 h 189"/>
                    <a:gd name="T14" fmla="*/ 25 w 228"/>
                    <a:gd name="T15" fmla="*/ 144 h 189"/>
                    <a:gd name="T16" fmla="*/ 16 w 228"/>
                    <a:gd name="T17" fmla="*/ 104 h 189"/>
                    <a:gd name="T18" fmla="*/ 8 w 228"/>
                    <a:gd name="T19" fmla="*/ 59 h 189"/>
                    <a:gd name="T20" fmla="*/ 7 w 228"/>
                    <a:gd name="T21" fmla="*/ 0 h 189"/>
                    <a:gd name="T22" fmla="*/ 0 w 228"/>
                    <a:gd name="T23" fmla="*/ 71 h 189"/>
                    <a:gd name="T24" fmla="*/ 8 w 228"/>
                    <a:gd name="T25" fmla="*/ 117 h 189"/>
                    <a:gd name="T26" fmla="*/ 22 w 228"/>
                    <a:gd name="T27" fmla="*/ 159 h 189"/>
                    <a:gd name="T28" fmla="*/ 37 w 228"/>
                    <a:gd name="T29" fmla="*/ 182 h 189"/>
                    <a:gd name="T30" fmla="*/ 61 w 228"/>
                    <a:gd name="T31" fmla="*/ 188 h 189"/>
                    <a:gd name="T32" fmla="*/ 98 w 228"/>
                    <a:gd name="T33" fmla="*/ 177 h 189"/>
                    <a:gd name="T34" fmla="*/ 138 w 228"/>
                    <a:gd name="T35" fmla="*/ 150 h 189"/>
                    <a:gd name="T36" fmla="*/ 178 w 228"/>
                    <a:gd name="T37" fmla="*/ 112 h 189"/>
                    <a:gd name="T38" fmla="*/ 211 w 228"/>
                    <a:gd name="T39" fmla="*/ 72 h 189"/>
                    <a:gd name="T40" fmla="*/ 227 w 228"/>
                    <a:gd name="T41" fmla="*/ 41 h 189"/>
                    <a:gd name="T42" fmla="*/ 218 w 228"/>
                    <a:gd name="T43" fmla="*/ 42 h 189"/>
                    <a:gd name="T44" fmla="*/ 218 w 228"/>
                    <a:gd name="T45" fmla="*/ 42 h 18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8" h="189">
                      <a:moveTo>
                        <a:pt x="218" y="42"/>
                      </a:moveTo>
                      <a:lnTo>
                        <a:pt x="201" y="67"/>
                      </a:lnTo>
                      <a:lnTo>
                        <a:pt x="177" y="97"/>
                      </a:lnTo>
                      <a:lnTo>
                        <a:pt x="144" y="127"/>
                      </a:lnTo>
                      <a:lnTo>
                        <a:pt x="118" y="148"/>
                      </a:lnTo>
                      <a:lnTo>
                        <a:pt x="82" y="167"/>
                      </a:lnTo>
                      <a:lnTo>
                        <a:pt x="47" y="168"/>
                      </a:lnTo>
                      <a:lnTo>
                        <a:pt x="25" y="144"/>
                      </a:lnTo>
                      <a:lnTo>
                        <a:pt x="16" y="104"/>
                      </a:lnTo>
                      <a:lnTo>
                        <a:pt x="8" y="59"/>
                      </a:lnTo>
                      <a:lnTo>
                        <a:pt x="7" y="0"/>
                      </a:lnTo>
                      <a:lnTo>
                        <a:pt x="0" y="71"/>
                      </a:lnTo>
                      <a:lnTo>
                        <a:pt x="8" y="117"/>
                      </a:lnTo>
                      <a:lnTo>
                        <a:pt x="22" y="159"/>
                      </a:lnTo>
                      <a:lnTo>
                        <a:pt x="37" y="182"/>
                      </a:lnTo>
                      <a:lnTo>
                        <a:pt x="61" y="188"/>
                      </a:lnTo>
                      <a:lnTo>
                        <a:pt x="98" y="177"/>
                      </a:lnTo>
                      <a:lnTo>
                        <a:pt x="138" y="150"/>
                      </a:lnTo>
                      <a:lnTo>
                        <a:pt x="178" y="112"/>
                      </a:lnTo>
                      <a:lnTo>
                        <a:pt x="211" y="72"/>
                      </a:lnTo>
                      <a:lnTo>
                        <a:pt x="227" y="41"/>
                      </a:lnTo>
                      <a:lnTo>
                        <a:pt x="218" y="42"/>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3" name="Freeform 108"/>
                <p:cNvSpPr>
                  <a:spLocks/>
                </p:cNvSpPr>
                <p:nvPr/>
              </p:nvSpPr>
              <p:spPr bwMode="auto">
                <a:xfrm>
                  <a:off x="3764" y="2336"/>
                  <a:ext cx="149" cy="52"/>
                </a:xfrm>
                <a:custGeom>
                  <a:avLst/>
                  <a:gdLst>
                    <a:gd name="T0" fmla="*/ 148 w 149"/>
                    <a:gd name="T1" fmla="*/ 40 h 52"/>
                    <a:gd name="T2" fmla="*/ 80 w 149"/>
                    <a:gd name="T3" fmla="*/ 18 h 52"/>
                    <a:gd name="T4" fmla="*/ 65 w 149"/>
                    <a:gd name="T5" fmla="*/ 28 h 52"/>
                    <a:gd name="T6" fmla="*/ 45 w 149"/>
                    <a:gd name="T7" fmla="*/ 19 h 52"/>
                    <a:gd name="T8" fmla="*/ 43 w 149"/>
                    <a:gd name="T9" fmla="*/ 10 h 52"/>
                    <a:gd name="T10" fmla="*/ 10 w 149"/>
                    <a:gd name="T11" fmla="*/ 0 h 52"/>
                    <a:gd name="T12" fmla="*/ 0 w 149"/>
                    <a:gd name="T13" fmla="*/ 7 h 52"/>
                    <a:gd name="T14" fmla="*/ 6 w 149"/>
                    <a:gd name="T15" fmla="*/ 24 h 52"/>
                    <a:gd name="T16" fmla="*/ 39 w 149"/>
                    <a:gd name="T17" fmla="*/ 37 h 52"/>
                    <a:gd name="T18" fmla="*/ 48 w 149"/>
                    <a:gd name="T19" fmla="*/ 32 h 52"/>
                    <a:gd name="T20" fmla="*/ 72 w 149"/>
                    <a:gd name="T21" fmla="*/ 42 h 52"/>
                    <a:gd name="T22" fmla="*/ 88 w 149"/>
                    <a:gd name="T23" fmla="*/ 30 h 52"/>
                    <a:gd name="T24" fmla="*/ 144 w 149"/>
                    <a:gd name="T25" fmla="*/ 51 h 52"/>
                    <a:gd name="T26" fmla="*/ 148 w 149"/>
                    <a:gd name="T27" fmla="*/ 40 h 52"/>
                    <a:gd name="T28" fmla="*/ 148 w 149"/>
                    <a:gd name="T29" fmla="*/ 40 h 5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49" h="52">
                      <a:moveTo>
                        <a:pt x="148" y="40"/>
                      </a:moveTo>
                      <a:lnTo>
                        <a:pt x="80" y="18"/>
                      </a:lnTo>
                      <a:lnTo>
                        <a:pt x="65" y="28"/>
                      </a:lnTo>
                      <a:lnTo>
                        <a:pt x="45" y="19"/>
                      </a:lnTo>
                      <a:lnTo>
                        <a:pt x="43" y="10"/>
                      </a:lnTo>
                      <a:lnTo>
                        <a:pt x="10" y="0"/>
                      </a:lnTo>
                      <a:lnTo>
                        <a:pt x="0" y="7"/>
                      </a:lnTo>
                      <a:lnTo>
                        <a:pt x="6" y="24"/>
                      </a:lnTo>
                      <a:lnTo>
                        <a:pt x="39" y="37"/>
                      </a:lnTo>
                      <a:lnTo>
                        <a:pt x="48" y="32"/>
                      </a:lnTo>
                      <a:lnTo>
                        <a:pt x="72" y="42"/>
                      </a:lnTo>
                      <a:lnTo>
                        <a:pt x="88" y="30"/>
                      </a:lnTo>
                      <a:lnTo>
                        <a:pt x="144" y="51"/>
                      </a:lnTo>
                      <a:lnTo>
                        <a:pt x="148" y="4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4" name="Freeform 109"/>
                <p:cNvSpPr>
                  <a:spLocks/>
                </p:cNvSpPr>
                <p:nvPr/>
              </p:nvSpPr>
              <p:spPr bwMode="auto">
                <a:xfrm>
                  <a:off x="3995" y="2235"/>
                  <a:ext cx="221" cy="220"/>
                </a:xfrm>
                <a:custGeom>
                  <a:avLst/>
                  <a:gdLst>
                    <a:gd name="T0" fmla="*/ 39 w 221"/>
                    <a:gd name="T1" fmla="*/ 71 h 220"/>
                    <a:gd name="T2" fmla="*/ 73 w 221"/>
                    <a:gd name="T3" fmla="*/ 36 h 220"/>
                    <a:gd name="T4" fmla="*/ 112 w 221"/>
                    <a:gd name="T5" fmla="*/ 9 h 220"/>
                    <a:gd name="T6" fmla="*/ 147 w 221"/>
                    <a:gd name="T7" fmla="*/ 0 h 220"/>
                    <a:gd name="T8" fmla="*/ 175 w 221"/>
                    <a:gd name="T9" fmla="*/ 8 h 220"/>
                    <a:gd name="T10" fmla="*/ 199 w 221"/>
                    <a:gd name="T11" fmla="*/ 28 h 220"/>
                    <a:gd name="T12" fmla="*/ 215 w 221"/>
                    <a:gd name="T13" fmla="*/ 59 h 220"/>
                    <a:gd name="T14" fmla="*/ 220 w 221"/>
                    <a:gd name="T15" fmla="*/ 109 h 220"/>
                    <a:gd name="T16" fmla="*/ 210 w 221"/>
                    <a:gd name="T17" fmla="*/ 179 h 220"/>
                    <a:gd name="T18" fmla="*/ 191 w 221"/>
                    <a:gd name="T19" fmla="*/ 219 h 220"/>
                    <a:gd name="T20" fmla="*/ 182 w 221"/>
                    <a:gd name="T21" fmla="*/ 213 h 220"/>
                    <a:gd name="T22" fmla="*/ 191 w 221"/>
                    <a:gd name="T23" fmla="*/ 175 h 220"/>
                    <a:gd name="T24" fmla="*/ 191 w 221"/>
                    <a:gd name="T25" fmla="*/ 138 h 220"/>
                    <a:gd name="T26" fmla="*/ 187 w 221"/>
                    <a:gd name="T27" fmla="*/ 102 h 220"/>
                    <a:gd name="T28" fmla="*/ 168 w 221"/>
                    <a:gd name="T29" fmla="*/ 59 h 220"/>
                    <a:gd name="T30" fmla="*/ 122 w 221"/>
                    <a:gd name="T31" fmla="*/ 29 h 220"/>
                    <a:gd name="T32" fmla="*/ 94 w 221"/>
                    <a:gd name="T33" fmla="*/ 37 h 220"/>
                    <a:gd name="T34" fmla="*/ 59 w 221"/>
                    <a:gd name="T35" fmla="*/ 63 h 220"/>
                    <a:gd name="T36" fmla="*/ 0 w 221"/>
                    <a:gd name="T37" fmla="*/ 116 h 220"/>
                    <a:gd name="T38" fmla="*/ 39 w 221"/>
                    <a:gd name="T39" fmla="*/ 71 h 220"/>
                    <a:gd name="T40" fmla="*/ 39 w 221"/>
                    <a:gd name="T41" fmla="*/ 71 h 22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21" h="220">
                      <a:moveTo>
                        <a:pt x="39" y="71"/>
                      </a:moveTo>
                      <a:lnTo>
                        <a:pt x="73" y="36"/>
                      </a:lnTo>
                      <a:lnTo>
                        <a:pt x="112" y="9"/>
                      </a:lnTo>
                      <a:lnTo>
                        <a:pt x="147" y="0"/>
                      </a:lnTo>
                      <a:lnTo>
                        <a:pt x="175" y="8"/>
                      </a:lnTo>
                      <a:lnTo>
                        <a:pt x="199" y="28"/>
                      </a:lnTo>
                      <a:lnTo>
                        <a:pt x="215" y="59"/>
                      </a:lnTo>
                      <a:lnTo>
                        <a:pt x="220" y="109"/>
                      </a:lnTo>
                      <a:lnTo>
                        <a:pt x="210" y="179"/>
                      </a:lnTo>
                      <a:lnTo>
                        <a:pt x="191" y="219"/>
                      </a:lnTo>
                      <a:lnTo>
                        <a:pt x="182" y="213"/>
                      </a:lnTo>
                      <a:lnTo>
                        <a:pt x="191" y="175"/>
                      </a:lnTo>
                      <a:lnTo>
                        <a:pt x="191" y="138"/>
                      </a:lnTo>
                      <a:lnTo>
                        <a:pt x="187" y="102"/>
                      </a:lnTo>
                      <a:lnTo>
                        <a:pt x="168" y="59"/>
                      </a:lnTo>
                      <a:lnTo>
                        <a:pt x="122" y="29"/>
                      </a:lnTo>
                      <a:lnTo>
                        <a:pt x="94" y="37"/>
                      </a:lnTo>
                      <a:lnTo>
                        <a:pt x="59" y="63"/>
                      </a:lnTo>
                      <a:lnTo>
                        <a:pt x="0" y="116"/>
                      </a:lnTo>
                      <a:lnTo>
                        <a:pt x="39" y="7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5" name="Freeform 110"/>
                <p:cNvSpPr>
                  <a:spLocks/>
                </p:cNvSpPr>
                <p:nvPr/>
              </p:nvSpPr>
              <p:spPr bwMode="auto">
                <a:xfrm>
                  <a:off x="4093" y="2310"/>
                  <a:ext cx="233" cy="383"/>
                </a:xfrm>
                <a:custGeom>
                  <a:avLst/>
                  <a:gdLst>
                    <a:gd name="T0" fmla="*/ 195 w 233"/>
                    <a:gd name="T1" fmla="*/ 0 h 383"/>
                    <a:gd name="T2" fmla="*/ 210 w 233"/>
                    <a:gd name="T3" fmla="*/ 116 h 383"/>
                    <a:gd name="T4" fmla="*/ 204 w 233"/>
                    <a:gd name="T5" fmla="*/ 179 h 383"/>
                    <a:gd name="T6" fmla="*/ 172 w 233"/>
                    <a:gd name="T7" fmla="*/ 243 h 383"/>
                    <a:gd name="T8" fmla="*/ 122 w 233"/>
                    <a:gd name="T9" fmla="*/ 302 h 383"/>
                    <a:gd name="T10" fmla="*/ 55 w 233"/>
                    <a:gd name="T11" fmla="*/ 354 h 383"/>
                    <a:gd name="T12" fmla="*/ 0 w 233"/>
                    <a:gd name="T13" fmla="*/ 382 h 383"/>
                    <a:gd name="T14" fmla="*/ 69 w 233"/>
                    <a:gd name="T15" fmla="*/ 363 h 383"/>
                    <a:gd name="T16" fmla="*/ 145 w 233"/>
                    <a:gd name="T17" fmla="*/ 310 h 383"/>
                    <a:gd name="T18" fmla="*/ 207 w 233"/>
                    <a:gd name="T19" fmla="*/ 237 h 383"/>
                    <a:gd name="T20" fmla="*/ 232 w 233"/>
                    <a:gd name="T21" fmla="*/ 164 h 383"/>
                    <a:gd name="T22" fmla="*/ 229 w 233"/>
                    <a:gd name="T23" fmla="*/ 87 h 383"/>
                    <a:gd name="T24" fmla="*/ 195 w 233"/>
                    <a:gd name="T25" fmla="*/ 0 h 383"/>
                    <a:gd name="T26" fmla="*/ 195 w 233"/>
                    <a:gd name="T27" fmla="*/ 0 h 38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33" h="383">
                      <a:moveTo>
                        <a:pt x="195" y="0"/>
                      </a:moveTo>
                      <a:lnTo>
                        <a:pt x="210" y="116"/>
                      </a:lnTo>
                      <a:lnTo>
                        <a:pt x="204" y="179"/>
                      </a:lnTo>
                      <a:lnTo>
                        <a:pt x="172" y="243"/>
                      </a:lnTo>
                      <a:lnTo>
                        <a:pt x="122" y="302"/>
                      </a:lnTo>
                      <a:lnTo>
                        <a:pt x="55" y="354"/>
                      </a:lnTo>
                      <a:lnTo>
                        <a:pt x="0" y="382"/>
                      </a:lnTo>
                      <a:lnTo>
                        <a:pt x="69" y="363"/>
                      </a:lnTo>
                      <a:lnTo>
                        <a:pt x="145" y="310"/>
                      </a:lnTo>
                      <a:lnTo>
                        <a:pt x="207" y="237"/>
                      </a:lnTo>
                      <a:lnTo>
                        <a:pt x="232" y="164"/>
                      </a:lnTo>
                      <a:lnTo>
                        <a:pt x="229" y="87"/>
                      </a:lnTo>
                      <a:lnTo>
                        <a:pt x="19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76" name="Freeform 111"/>
                <p:cNvSpPr>
                  <a:spLocks/>
                </p:cNvSpPr>
                <p:nvPr/>
              </p:nvSpPr>
              <p:spPr bwMode="auto">
                <a:xfrm>
                  <a:off x="4167" y="2275"/>
                  <a:ext cx="223" cy="474"/>
                </a:xfrm>
                <a:custGeom>
                  <a:avLst/>
                  <a:gdLst>
                    <a:gd name="T0" fmla="*/ 174 w 223"/>
                    <a:gd name="T1" fmla="*/ 0 h 474"/>
                    <a:gd name="T2" fmla="*/ 215 w 223"/>
                    <a:gd name="T3" fmla="*/ 92 h 474"/>
                    <a:gd name="T4" fmla="*/ 222 w 223"/>
                    <a:gd name="T5" fmla="*/ 204 h 474"/>
                    <a:gd name="T6" fmla="*/ 199 w 223"/>
                    <a:gd name="T7" fmla="*/ 282 h 474"/>
                    <a:gd name="T8" fmla="*/ 154 w 223"/>
                    <a:gd name="T9" fmla="*/ 359 h 474"/>
                    <a:gd name="T10" fmla="*/ 82 w 223"/>
                    <a:gd name="T11" fmla="*/ 427 h 474"/>
                    <a:gd name="T12" fmla="*/ 0 w 223"/>
                    <a:gd name="T13" fmla="*/ 473 h 474"/>
                    <a:gd name="T14" fmla="*/ 88 w 223"/>
                    <a:gd name="T15" fmla="*/ 400 h 474"/>
                    <a:gd name="T16" fmla="*/ 156 w 223"/>
                    <a:gd name="T17" fmla="*/ 322 h 474"/>
                    <a:gd name="T18" fmla="*/ 198 w 223"/>
                    <a:gd name="T19" fmla="*/ 220 h 474"/>
                    <a:gd name="T20" fmla="*/ 200 w 223"/>
                    <a:gd name="T21" fmla="*/ 105 h 474"/>
                    <a:gd name="T22" fmla="*/ 174 w 223"/>
                    <a:gd name="T23" fmla="*/ 0 h 474"/>
                    <a:gd name="T24" fmla="*/ 174 w 223"/>
                    <a:gd name="T25" fmla="*/ 0 h 47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3" h="474">
                      <a:moveTo>
                        <a:pt x="174" y="0"/>
                      </a:moveTo>
                      <a:lnTo>
                        <a:pt x="215" y="92"/>
                      </a:lnTo>
                      <a:lnTo>
                        <a:pt x="222" y="204"/>
                      </a:lnTo>
                      <a:lnTo>
                        <a:pt x="199" y="282"/>
                      </a:lnTo>
                      <a:lnTo>
                        <a:pt x="154" y="359"/>
                      </a:lnTo>
                      <a:lnTo>
                        <a:pt x="82" y="427"/>
                      </a:lnTo>
                      <a:lnTo>
                        <a:pt x="0" y="473"/>
                      </a:lnTo>
                      <a:lnTo>
                        <a:pt x="88" y="400"/>
                      </a:lnTo>
                      <a:lnTo>
                        <a:pt x="156" y="322"/>
                      </a:lnTo>
                      <a:lnTo>
                        <a:pt x="198" y="220"/>
                      </a:lnTo>
                      <a:lnTo>
                        <a:pt x="200" y="105"/>
                      </a:lnTo>
                      <a:lnTo>
                        <a:pt x="17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47125" name="Group 112"/>
            <p:cNvGrpSpPr>
              <a:grpSpLocks/>
            </p:cNvGrpSpPr>
            <p:nvPr/>
          </p:nvGrpSpPr>
          <p:grpSpPr bwMode="auto">
            <a:xfrm>
              <a:off x="3410" y="2684"/>
              <a:ext cx="639" cy="631"/>
              <a:chOff x="3386" y="2170"/>
              <a:chExt cx="639" cy="631"/>
            </a:xfrm>
          </p:grpSpPr>
          <p:sp>
            <p:nvSpPr>
              <p:cNvPr id="47144" name="Freeform 113"/>
              <p:cNvSpPr>
                <a:spLocks/>
              </p:cNvSpPr>
              <p:nvPr/>
            </p:nvSpPr>
            <p:spPr bwMode="auto">
              <a:xfrm>
                <a:off x="3824" y="2603"/>
                <a:ext cx="38" cy="194"/>
              </a:xfrm>
              <a:custGeom>
                <a:avLst/>
                <a:gdLst>
                  <a:gd name="T0" fmla="*/ 0 w 38"/>
                  <a:gd name="T1" fmla="*/ 193 h 194"/>
                  <a:gd name="T2" fmla="*/ 1 w 38"/>
                  <a:gd name="T3" fmla="*/ 6 h 194"/>
                  <a:gd name="T4" fmla="*/ 24 w 38"/>
                  <a:gd name="T5" fmla="*/ 0 h 194"/>
                  <a:gd name="T6" fmla="*/ 37 w 38"/>
                  <a:gd name="T7" fmla="*/ 87 h 194"/>
                  <a:gd name="T8" fmla="*/ 27 w 38"/>
                  <a:gd name="T9" fmla="*/ 180 h 194"/>
                  <a:gd name="T10" fmla="*/ 0 w 38"/>
                  <a:gd name="T11" fmla="*/ 193 h 194"/>
                  <a:gd name="T12" fmla="*/ 0 w 38"/>
                  <a:gd name="T13" fmla="*/ 193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94">
                    <a:moveTo>
                      <a:pt x="0" y="193"/>
                    </a:moveTo>
                    <a:lnTo>
                      <a:pt x="1" y="6"/>
                    </a:lnTo>
                    <a:lnTo>
                      <a:pt x="24" y="0"/>
                    </a:lnTo>
                    <a:lnTo>
                      <a:pt x="37" y="87"/>
                    </a:lnTo>
                    <a:lnTo>
                      <a:pt x="27" y="180"/>
                    </a:lnTo>
                    <a:lnTo>
                      <a:pt x="0"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5" name="Freeform 114"/>
              <p:cNvSpPr>
                <a:spLocks/>
              </p:cNvSpPr>
              <p:nvPr/>
            </p:nvSpPr>
            <p:spPr bwMode="auto">
              <a:xfrm>
                <a:off x="3823" y="2669"/>
                <a:ext cx="35" cy="129"/>
              </a:xfrm>
              <a:custGeom>
                <a:avLst/>
                <a:gdLst>
                  <a:gd name="T0" fmla="*/ 34 w 35"/>
                  <a:gd name="T1" fmla="*/ 125 h 129"/>
                  <a:gd name="T2" fmla="*/ 0 w 35"/>
                  <a:gd name="T3" fmla="*/ 128 h 129"/>
                  <a:gd name="T4" fmla="*/ 15 w 35"/>
                  <a:gd name="T5" fmla="*/ 0 h 129"/>
                  <a:gd name="T6" fmla="*/ 34 w 35"/>
                  <a:gd name="T7" fmla="*/ 8 h 129"/>
                  <a:gd name="T8" fmla="*/ 34 w 35"/>
                  <a:gd name="T9" fmla="*/ 125 h 129"/>
                  <a:gd name="T10" fmla="*/ 34 w 35"/>
                  <a:gd name="T11" fmla="*/ 125 h 1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29">
                    <a:moveTo>
                      <a:pt x="34" y="125"/>
                    </a:moveTo>
                    <a:lnTo>
                      <a:pt x="0" y="128"/>
                    </a:lnTo>
                    <a:lnTo>
                      <a:pt x="15" y="0"/>
                    </a:lnTo>
                    <a:lnTo>
                      <a:pt x="34" y="8"/>
                    </a:lnTo>
                    <a:lnTo>
                      <a:pt x="34"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6" name="Freeform 115"/>
              <p:cNvSpPr>
                <a:spLocks/>
              </p:cNvSpPr>
              <p:nvPr/>
            </p:nvSpPr>
            <p:spPr bwMode="auto">
              <a:xfrm>
                <a:off x="3823" y="2480"/>
                <a:ext cx="40" cy="321"/>
              </a:xfrm>
              <a:custGeom>
                <a:avLst/>
                <a:gdLst>
                  <a:gd name="T0" fmla="*/ 30 w 40"/>
                  <a:gd name="T1" fmla="*/ 0 h 321"/>
                  <a:gd name="T2" fmla="*/ 13 w 40"/>
                  <a:gd name="T3" fmla="*/ 22 h 321"/>
                  <a:gd name="T4" fmla="*/ 13 w 40"/>
                  <a:gd name="T5" fmla="*/ 111 h 321"/>
                  <a:gd name="T6" fmla="*/ 0 w 40"/>
                  <a:gd name="T7" fmla="*/ 121 h 321"/>
                  <a:gd name="T8" fmla="*/ 0 w 40"/>
                  <a:gd name="T9" fmla="*/ 317 h 321"/>
                  <a:gd name="T10" fmla="*/ 8 w 40"/>
                  <a:gd name="T11" fmla="*/ 163 h 321"/>
                  <a:gd name="T12" fmla="*/ 27 w 40"/>
                  <a:gd name="T13" fmla="*/ 188 h 321"/>
                  <a:gd name="T14" fmla="*/ 30 w 40"/>
                  <a:gd name="T15" fmla="*/ 315 h 321"/>
                  <a:gd name="T16" fmla="*/ 39 w 40"/>
                  <a:gd name="T17" fmla="*/ 320 h 321"/>
                  <a:gd name="T18" fmla="*/ 39 w 40"/>
                  <a:gd name="T19" fmla="*/ 122 h 321"/>
                  <a:gd name="T20" fmla="*/ 30 w 40"/>
                  <a:gd name="T21" fmla="*/ 113 h 321"/>
                  <a:gd name="T22" fmla="*/ 30 w 40"/>
                  <a:gd name="T23" fmla="*/ 0 h 321"/>
                  <a:gd name="T24" fmla="*/ 30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1">
                    <a:moveTo>
                      <a:pt x="30" y="0"/>
                    </a:moveTo>
                    <a:lnTo>
                      <a:pt x="13" y="22"/>
                    </a:lnTo>
                    <a:lnTo>
                      <a:pt x="13" y="111"/>
                    </a:lnTo>
                    <a:lnTo>
                      <a:pt x="0" y="121"/>
                    </a:lnTo>
                    <a:lnTo>
                      <a:pt x="0" y="317"/>
                    </a:lnTo>
                    <a:lnTo>
                      <a:pt x="8" y="163"/>
                    </a:lnTo>
                    <a:lnTo>
                      <a:pt x="27" y="188"/>
                    </a:lnTo>
                    <a:lnTo>
                      <a:pt x="30" y="315"/>
                    </a:lnTo>
                    <a:lnTo>
                      <a:pt x="39" y="320"/>
                    </a:lnTo>
                    <a:lnTo>
                      <a:pt x="39" y="122"/>
                    </a:lnTo>
                    <a:lnTo>
                      <a:pt x="30" y="113"/>
                    </a:lnTo>
                    <a:lnTo>
                      <a:pt x="3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7" name="Freeform 116"/>
              <p:cNvSpPr>
                <a:spLocks/>
              </p:cNvSpPr>
              <p:nvPr/>
            </p:nvSpPr>
            <p:spPr bwMode="auto">
              <a:xfrm>
                <a:off x="3531" y="2185"/>
                <a:ext cx="493" cy="456"/>
              </a:xfrm>
              <a:custGeom>
                <a:avLst/>
                <a:gdLst>
                  <a:gd name="T0" fmla="*/ 323 w 493"/>
                  <a:gd name="T1" fmla="*/ 282 h 456"/>
                  <a:gd name="T2" fmla="*/ 302 w 493"/>
                  <a:gd name="T3" fmla="*/ 380 h 456"/>
                  <a:gd name="T4" fmla="*/ 265 w 493"/>
                  <a:gd name="T5" fmla="*/ 420 h 456"/>
                  <a:gd name="T6" fmla="*/ 238 w 493"/>
                  <a:gd name="T7" fmla="*/ 443 h 456"/>
                  <a:gd name="T8" fmla="*/ 203 w 493"/>
                  <a:gd name="T9" fmla="*/ 455 h 456"/>
                  <a:gd name="T10" fmla="*/ 167 w 493"/>
                  <a:gd name="T11" fmla="*/ 450 h 456"/>
                  <a:gd name="T12" fmla="*/ 140 w 493"/>
                  <a:gd name="T13" fmla="*/ 430 h 456"/>
                  <a:gd name="T14" fmla="*/ 115 w 493"/>
                  <a:gd name="T15" fmla="*/ 399 h 456"/>
                  <a:gd name="T16" fmla="*/ 97 w 493"/>
                  <a:gd name="T17" fmla="*/ 360 h 456"/>
                  <a:gd name="T18" fmla="*/ 81 w 493"/>
                  <a:gd name="T19" fmla="*/ 327 h 456"/>
                  <a:gd name="T20" fmla="*/ 68 w 493"/>
                  <a:gd name="T21" fmla="*/ 288 h 456"/>
                  <a:gd name="T22" fmla="*/ 63 w 493"/>
                  <a:gd name="T23" fmla="*/ 258 h 456"/>
                  <a:gd name="T24" fmla="*/ 9 w 493"/>
                  <a:gd name="T25" fmla="*/ 259 h 456"/>
                  <a:gd name="T26" fmla="*/ 0 w 493"/>
                  <a:gd name="T27" fmla="*/ 241 h 456"/>
                  <a:gd name="T28" fmla="*/ 8 w 493"/>
                  <a:gd name="T29" fmla="*/ 215 h 456"/>
                  <a:gd name="T30" fmla="*/ 57 w 493"/>
                  <a:gd name="T31" fmla="*/ 207 h 456"/>
                  <a:gd name="T32" fmla="*/ 51 w 493"/>
                  <a:gd name="T33" fmla="*/ 172 h 456"/>
                  <a:gd name="T34" fmla="*/ 56 w 493"/>
                  <a:gd name="T35" fmla="*/ 126 h 456"/>
                  <a:gd name="T36" fmla="*/ 67 w 493"/>
                  <a:gd name="T37" fmla="*/ 85 h 456"/>
                  <a:gd name="T38" fmla="*/ 92 w 493"/>
                  <a:gd name="T39" fmla="*/ 41 h 456"/>
                  <a:gd name="T40" fmla="*/ 120 w 493"/>
                  <a:gd name="T41" fmla="*/ 18 h 456"/>
                  <a:gd name="T42" fmla="*/ 153 w 493"/>
                  <a:gd name="T43" fmla="*/ 0 h 456"/>
                  <a:gd name="T44" fmla="*/ 187 w 493"/>
                  <a:gd name="T45" fmla="*/ 3 h 456"/>
                  <a:gd name="T46" fmla="*/ 217 w 493"/>
                  <a:gd name="T47" fmla="*/ 21 h 456"/>
                  <a:gd name="T48" fmla="*/ 260 w 493"/>
                  <a:gd name="T49" fmla="*/ 73 h 456"/>
                  <a:gd name="T50" fmla="*/ 302 w 493"/>
                  <a:gd name="T51" fmla="*/ 149 h 456"/>
                  <a:gd name="T52" fmla="*/ 334 w 493"/>
                  <a:gd name="T53" fmla="*/ 221 h 456"/>
                  <a:gd name="T54" fmla="*/ 421 w 493"/>
                  <a:gd name="T55" fmla="*/ 230 h 456"/>
                  <a:gd name="T56" fmla="*/ 428 w 493"/>
                  <a:gd name="T57" fmla="*/ 244 h 456"/>
                  <a:gd name="T58" fmla="*/ 442 w 493"/>
                  <a:gd name="T59" fmla="*/ 244 h 456"/>
                  <a:gd name="T60" fmla="*/ 447 w 493"/>
                  <a:gd name="T61" fmla="*/ 232 h 456"/>
                  <a:gd name="T62" fmla="*/ 488 w 493"/>
                  <a:gd name="T63" fmla="*/ 231 h 456"/>
                  <a:gd name="T64" fmla="*/ 492 w 493"/>
                  <a:gd name="T65" fmla="*/ 249 h 456"/>
                  <a:gd name="T66" fmla="*/ 466 w 493"/>
                  <a:gd name="T67" fmla="*/ 263 h 456"/>
                  <a:gd name="T68" fmla="*/ 418 w 493"/>
                  <a:gd name="T69" fmla="*/ 254 h 456"/>
                  <a:gd name="T70" fmla="*/ 405 w 493"/>
                  <a:gd name="T71" fmla="*/ 244 h 456"/>
                  <a:gd name="T72" fmla="*/ 340 w 493"/>
                  <a:gd name="T73" fmla="*/ 239 h 456"/>
                  <a:gd name="T74" fmla="*/ 323 w 493"/>
                  <a:gd name="T75" fmla="*/ 282 h 456"/>
                  <a:gd name="T76" fmla="*/ 323 w 493"/>
                  <a:gd name="T77" fmla="*/ 282 h 4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3" h="456">
                    <a:moveTo>
                      <a:pt x="323" y="282"/>
                    </a:moveTo>
                    <a:lnTo>
                      <a:pt x="302" y="380"/>
                    </a:lnTo>
                    <a:lnTo>
                      <a:pt x="265" y="420"/>
                    </a:lnTo>
                    <a:lnTo>
                      <a:pt x="238" y="443"/>
                    </a:lnTo>
                    <a:lnTo>
                      <a:pt x="203" y="455"/>
                    </a:lnTo>
                    <a:lnTo>
                      <a:pt x="167" y="450"/>
                    </a:lnTo>
                    <a:lnTo>
                      <a:pt x="140" y="430"/>
                    </a:lnTo>
                    <a:lnTo>
                      <a:pt x="115" y="399"/>
                    </a:lnTo>
                    <a:lnTo>
                      <a:pt x="97" y="360"/>
                    </a:lnTo>
                    <a:lnTo>
                      <a:pt x="81" y="327"/>
                    </a:lnTo>
                    <a:lnTo>
                      <a:pt x="68" y="288"/>
                    </a:lnTo>
                    <a:lnTo>
                      <a:pt x="63" y="258"/>
                    </a:lnTo>
                    <a:lnTo>
                      <a:pt x="9" y="259"/>
                    </a:lnTo>
                    <a:lnTo>
                      <a:pt x="0" y="241"/>
                    </a:lnTo>
                    <a:lnTo>
                      <a:pt x="8" y="215"/>
                    </a:lnTo>
                    <a:lnTo>
                      <a:pt x="57" y="207"/>
                    </a:lnTo>
                    <a:lnTo>
                      <a:pt x="51" y="172"/>
                    </a:lnTo>
                    <a:lnTo>
                      <a:pt x="56" y="126"/>
                    </a:lnTo>
                    <a:lnTo>
                      <a:pt x="67" y="85"/>
                    </a:lnTo>
                    <a:lnTo>
                      <a:pt x="92" y="41"/>
                    </a:lnTo>
                    <a:lnTo>
                      <a:pt x="120" y="18"/>
                    </a:lnTo>
                    <a:lnTo>
                      <a:pt x="153" y="0"/>
                    </a:lnTo>
                    <a:lnTo>
                      <a:pt x="187" y="3"/>
                    </a:lnTo>
                    <a:lnTo>
                      <a:pt x="217" y="21"/>
                    </a:lnTo>
                    <a:lnTo>
                      <a:pt x="260" y="73"/>
                    </a:lnTo>
                    <a:lnTo>
                      <a:pt x="302" y="149"/>
                    </a:lnTo>
                    <a:lnTo>
                      <a:pt x="334" y="221"/>
                    </a:lnTo>
                    <a:lnTo>
                      <a:pt x="421" y="230"/>
                    </a:lnTo>
                    <a:lnTo>
                      <a:pt x="428" y="244"/>
                    </a:lnTo>
                    <a:lnTo>
                      <a:pt x="442" y="244"/>
                    </a:lnTo>
                    <a:lnTo>
                      <a:pt x="447" y="232"/>
                    </a:lnTo>
                    <a:lnTo>
                      <a:pt x="488" y="231"/>
                    </a:lnTo>
                    <a:lnTo>
                      <a:pt x="492" y="249"/>
                    </a:lnTo>
                    <a:lnTo>
                      <a:pt x="466" y="263"/>
                    </a:lnTo>
                    <a:lnTo>
                      <a:pt x="418" y="254"/>
                    </a:lnTo>
                    <a:lnTo>
                      <a:pt x="405" y="244"/>
                    </a:lnTo>
                    <a:lnTo>
                      <a:pt x="340" y="239"/>
                    </a:lnTo>
                    <a:lnTo>
                      <a:pt x="323" y="28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8" name="Freeform 117"/>
              <p:cNvSpPr>
                <a:spLocks/>
              </p:cNvSpPr>
              <p:nvPr/>
            </p:nvSpPr>
            <p:spPr bwMode="auto">
              <a:xfrm>
                <a:off x="3616" y="2415"/>
                <a:ext cx="206" cy="198"/>
              </a:xfrm>
              <a:custGeom>
                <a:avLst/>
                <a:gdLst>
                  <a:gd name="T0" fmla="*/ 70 w 206"/>
                  <a:gd name="T1" fmla="*/ 21 h 198"/>
                  <a:gd name="T2" fmla="*/ 74 w 206"/>
                  <a:gd name="T3" fmla="*/ 28 h 198"/>
                  <a:gd name="T4" fmla="*/ 33 w 206"/>
                  <a:gd name="T5" fmla="*/ 108 h 198"/>
                  <a:gd name="T6" fmla="*/ 41 w 206"/>
                  <a:gd name="T7" fmla="*/ 118 h 198"/>
                  <a:gd name="T8" fmla="*/ 84 w 206"/>
                  <a:gd name="T9" fmla="*/ 43 h 198"/>
                  <a:gd name="T10" fmla="*/ 99 w 206"/>
                  <a:gd name="T11" fmla="*/ 68 h 198"/>
                  <a:gd name="T12" fmla="*/ 132 w 206"/>
                  <a:gd name="T13" fmla="*/ 94 h 198"/>
                  <a:gd name="T14" fmla="*/ 180 w 206"/>
                  <a:gd name="T15" fmla="*/ 97 h 198"/>
                  <a:gd name="T16" fmla="*/ 200 w 206"/>
                  <a:gd name="T17" fmla="*/ 48 h 198"/>
                  <a:gd name="T18" fmla="*/ 202 w 206"/>
                  <a:gd name="T19" fmla="*/ 11 h 198"/>
                  <a:gd name="T20" fmla="*/ 205 w 206"/>
                  <a:gd name="T21" fmla="*/ 46 h 198"/>
                  <a:gd name="T22" fmla="*/ 203 w 206"/>
                  <a:gd name="T23" fmla="*/ 74 h 198"/>
                  <a:gd name="T24" fmla="*/ 194 w 206"/>
                  <a:gd name="T25" fmla="*/ 108 h 198"/>
                  <a:gd name="T26" fmla="*/ 182 w 206"/>
                  <a:gd name="T27" fmla="*/ 132 h 198"/>
                  <a:gd name="T28" fmla="*/ 149 w 206"/>
                  <a:gd name="T29" fmla="*/ 180 h 198"/>
                  <a:gd name="T30" fmla="*/ 128 w 206"/>
                  <a:gd name="T31" fmla="*/ 192 h 198"/>
                  <a:gd name="T32" fmla="*/ 104 w 206"/>
                  <a:gd name="T33" fmla="*/ 197 h 198"/>
                  <a:gd name="T34" fmla="*/ 77 w 206"/>
                  <a:gd name="T35" fmla="*/ 188 h 198"/>
                  <a:gd name="T36" fmla="*/ 57 w 206"/>
                  <a:gd name="T37" fmla="*/ 161 h 198"/>
                  <a:gd name="T38" fmla="*/ 38 w 206"/>
                  <a:gd name="T39" fmla="*/ 131 h 198"/>
                  <a:gd name="T40" fmla="*/ 15 w 206"/>
                  <a:gd name="T41" fmla="*/ 83 h 198"/>
                  <a:gd name="T42" fmla="*/ 0 w 206"/>
                  <a:gd name="T43" fmla="*/ 23 h 198"/>
                  <a:gd name="T44" fmla="*/ 0 w 206"/>
                  <a:gd name="T45" fmla="*/ 2 h 198"/>
                  <a:gd name="T46" fmla="*/ 45 w 206"/>
                  <a:gd name="T47" fmla="*/ 0 h 198"/>
                  <a:gd name="T48" fmla="*/ 70 w 206"/>
                  <a:gd name="T49" fmla="*/ 21 h 198"/>
                  <a:gd name="T50" fmla="*/ 70 w 206"/>
                  <a:gd name="T51" fmla="*/ 21 h 19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06" h="198">
                    <a:moveTo>
                      <a:pt x="70" y="21"/>
                    </a:moveTo>
                    <a:lnTo>
                      <a:pt x="74" y="28"/>
                    </a:lnTo>
                    <a:lnTo>
                      <a:pt x="33" y="108"/>
                    </a:lnTo>
                    <a:lnTo>
                      <a:pt x="41" y="118"/>
                    </a:lnTo>
                    <a:lnTo>
                      <a:pt x="84" y="43"/>
                    </a:lnTo>
                    <a:lnTo>
                      <a:pt x="99" y="68"/>
                    </a:lnTo>
                    <a:lnTo>
                      <a:pt x="132" y="94"/>
                    </a:lnTo>
                    <a:lnTo>
                      <a:pt x="180" y="97"/>
                    </a:lnTo>
                    <a:lnTo>
                      <a:pt x="200" y="48"/>
                    </a:lnTo>
                    <a:lnTo>
                      <a:pt x="202" y="11"/>
                    </a:lnTo>
                    <a:lnTo>
                      <a:pt x="205" y="46"/>
                    </a:lnTo>
                    <a:lnTo>
                      <a:pt x="203" y="74"/>
                    </a:lnTo>
                    <a:lnTo>
                      <a:pt x="194" y="108"/>
                    </a:lnTo>
                    <a:lnTo>
                      <a:pt x="182" y="132"/>
                    </a:lnTo>
                    <a:lnTo>
                      <a:pt x="149" y="180"/>
                    </a:lnTo>
                    <a:lnTo>
                      <a:pt x="128" y="192"/>
                    </a:lnTo>
                    <a:lnTo>
                      <a:pt x="104" y="197"/>
                    </a:lnTo>
                    <a:lnTo>
                      <a:pt x="77" y="188"/>
                    </a:lnTo>
                    <a:lnTo>
                      <a:pt x="57" y="161"/>
                    </a:lnTo>
                    <a:lnTo>
                      <a:pt x="38" y="131"/>
                    </a:lnTo>
                    <a:lnTo>
                      <a:pt x="15" y="83"/>
                    </a:lnTo>
                    <a:lnTo>
                      <a:pt x="0" y="23"/>
                    </a:lnTo>
                    <a:lnTo>
                      <a:pt x="0" y="2"/>
                    </a:lnTo>
                    <a:lnTo>
                      <a:pt x="45" y="0"/>
                    </a:lnTo>
                    <a:lnTo>
                      <a:pt x="70" y="21"/>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9" name="Freeform 118"/>
              <p:cNvSpPr>
                <a:spLocks/>
              </p:cNvSpPr>
              <p:nvPr/>
            </p:nvSpPr>
            <p:spPr bwMode="auto">
              <a:xfrm>
                <a:off x="3709" y="2197"/>
                <a:ext cx="165" cy="441"/>
              </a:xfrm>
              <a:custGeom>
                <a:avLst/>
                <a:gdLst>
                  <a:gd name="T0" fmla="*/ 0 w 165"/>
                  <a:gd name="T1" fmla="*/ 0 h 441"/>
                  <a:gd name="T2" fmla="*/ 33 w 165"/>
                  <a:gd name="T3" fmla="*/ 8 h 441"/>
                  <a:gd name="T4" fmla="*/ 65 w 165"/>
                  <a:gd name="T5" fmla="*/ 38 h 441"/>
                  <a:gd name="T6" fmla="*/ 99 w 165"/>
                  <a:gd name="T7" fmla="*/ 85 h 441"/>
                  <a:gd name="T8" fmla="*/ 124 w 165"/>
                  <a:gd name="T9" fmla="*/ 127 h 441"/>
                  <a:gd name="T10" fmla="*/ 146 w 165"/>
                  <a:gd name="T11" fmla="*/ 184 h 441"/>
                  <a:gd name="T12" fmla="*/ 164 w 165"/>
                  <a:gd name="T13" fmla="*/ 245 h 441"/>
                  <a:gd name="T14" fmla="*/ 130 w 165"/>
                  <a:gd name="T15" fmla="*/ 327 h 441"/>
                  <a:gd name="T16" fmla="*/ 97 w 165"/>
                  <a:gd name="T17" fmla="*/ 402 h 441"/>
                  <a:gd name="T18" fmla="*/ 55 w 165"/>
                  <a:gd name="T19" fmla="*/ 432 h 441"/>
                  <a:gd name="T20" fmla="*/ 34 w 165"/>
                  <a:gd name="T21" fmla="*/ 440 h 441"/>
                  <a:gd name="T22" fmla="*/ 61 w 165"/>
                  <a:gd name="T23" fmla="*/ 419 h 441"/>
                  <a:gd name="T24" fmla="*/ 88 w 165"/>
                  <a:gd name="T25" fmla="*/ 390 h 441"/>
                  <a:gd name="T26" fmla="*/ 111 w 165"/>
                  <a:gd name="T27" fmla="*/ 342 h 441"/>
                  <a:gd name="T28" fmla="*/ 120 w 165"/>
                  <a:gd name="T29" fmla="*/ 286 h 441"/>
                  <a:gd name="T30" fmla="*/ 113 w 165"/>
                  <a:gd name="T31" fmla="*/ 172 h 441"/>
                  <a:gd name="T32" fmla="*/ 77 w 165"/>
                  <a:gd name="T33" fmla="*/ 80 h 441"/>
                  <a:gd name="T34" fmla="*/ 43 w 165"/>
                  <a:gd name="T35" fmla="*/ 27 h 441"/>
                  <a:gd name="T36" fmla="*/ 0 w 165"/>
                  <a:gd name="T37" fmla="*/ 0 h 441"/>
                  <a:gd name="T38" fmla="*/ 0 w 165"/>
                  <a:gd name="T39" fmla="*/ 0 h 4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5" h="441">
                    <a:moveTo>
                      <a:pt x="0" y="0"/>
                    </a:moveTo>
                    <a:lnTo>
                      <a:pt x="33" y="8"/>
                    </a:lnTo>
                    <a:lnTo>
                      <a:pt x="65" y="38"/>
                    </a:lnTo>
                    <a:lnTo>
                      <a:pt x="99" y="85"/>
                    </a:lnTo>
                    <a:lnTo>
                      <a:pt x="124" y="127"/>
                    </a:lnTo>
                    <a:lnTo>
                      <a:pt x="146" y="184"/>
                    </a:lnTo>
                    <a:lnTo>
                      <a:pt x="164" y="245"/>
                    </a:lnTo>
                    <a:lnTo>
                      <a:pt x="130" y="327"/>
                    </a:lnTo>
                    <a:lnTo>
                      <a:pt x="97" y="402"/>
                    </a:lnTo>
                    <a:lnTo>
                      <a:pt x="55" y="432"/>
                    </a:lnTo>
                    <a:lnTo>
                      <a:pt x="34" y="440"/>
                    </a:lnTo>
                    <a:lnTo>
                      <a:pt x="61" y="419"/>
                    </a:lnTo>
                    <a:lnTo>
                      <a:pt x="88" y="390"/>
                    </a:lnTo>
                    <a:lnTo>
                      <a:pt x="111" y="342"/>
                    </a:lnTo>
                    <a:lnTo>
                      <a:pt x="120" y="286"/>
                    </a:lnTo>
                    <a:lnTo>
                      <a:pt x="113" y="172"/>
                    </a:lnTo>
                    <a:lnTo>
                      <a:pt x="77" y="80"/>
                    </a:lnTo>
                    <a:lnTo>
                      <a:pt x="43" y="27"/>
                    </a:lnTo>
                    <a:lnTo>
                      <a:pt x="0"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0" name="Freeform 119"/>
              <p:cNvSpPr>
                <a:spLocks/>
              </p:cNvSpPr>
              <p:nvPr/>
            </p:nvSpPr>
            <p:spPr bwMode="auto">
              <a:xfrm>
                <a:off x="3596" y="2216"/>
                <a:ext cx="191" cy="192"/>
              </a:xfrm>
              <a:custGeom>
                <a:avLst/>
                <a:gdLst>
                  <a:gd name="T0" fmla="*/ 190 w 191"/>
                  <a:gd name="T1" fmla="*/ 104 h 192"/>
                  <a:gd name="T2" fmla="*/ 169 w 191"/>
                  <a:gd name="T3" fmla="*/ 78 h 192"/>
                  <a:gd name="T4" fmla="*/ 145 w 191"/>
                  <a:gd name="T5" fmla="*/ 65 h 192"/>
                  <a:gd name="T6" fmla="*/ 126 w 191"/>
                  <a:gd name="T7" fmla="*/ 64 h 192"/>
                  <a:gd name="T8" fmla="*/ 87 w 191"/>
                  <a:gd name="T9" fmla="*/ 83 h 192"/>
                  <a:gd name="T10" fmla="*/ 68 w 191"/>
                  <a:gd name="T11" fmla="*/ 117 h 192"/>
                  <a:gd name="T12" fmla="*/ 65 w 191"/>
                  <a:gd name="T13" fmla="*/ 156 h 192"/>
                  <a:gd name="T14" fmla="*/ 73 w 191"/>
                  <a:gd name="T15" fmla="*/ 188 h 192"/>
                  <a:gd name="T16" fmla="*/ 32 w 191"/>
                  <a:gd name="T17" fmla="*/ 191 h 192"/>
                  <a:gd name="T18" fmla="*/ 24 w 191"/>
                  <a:gd name="T19" fmla="*/ 176 h 192"/>
                  <a:gd name="T20" fmla="*/ 1 w 191"/>
                  <a:gd name="T21" fmla="*/ 174 h 192"/>
                  <a:gd name="T22" fmla="*/ 0 w 191"/>
                  <a:gd name="T23" fmla="*/ 113 h 192"/>
                  <a:gd name="T24" fmla="*/ 42 w 191"/>
                  <a:gd name="T25" fmla="*/ 41 h 192"/>
                  <a:gd name="T26" fmla="*/ 111 w 191"/>
                  <a:gd name="T27" fmla="*/ 0 h 192"/>
                  <a:gd name="T28" fmla="*/ 146 w 191"/>
                  <a:gd name="T29" fmla="*/ 25 h 192"/>
                  <a:gd name="T30" fmla="*/ 167 w 191"/>
                  <a:gd name="T31" fmla="*/ 56 h 192"/>
                  <a:gd name="T32" fmla="*/ 190 w 191"/>
                  <a:gd name="T33" fmla="*/ 104 h 192"/>
                  <a:gd name="T34" fmla="*/ 190 w 191"/>
                  <a:gd name="T35" fmla="*/ 104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1" h="192">
                    <a:moveTo>
                      <a:pt x="190" y="104"/>
                    </a:moveTo>
                    <a:lnTo>
                      <a:pt x="169" y="78"/>
                    </a:lnTo>
                    <a:lnTo>
                      <a:pt x="145" y="65"/>
                    </a:lnTo>
                    <a:lnTo>
                      <a:pt x="126" y="64"/>
                    </a:lnTo>
                    <a:lnTo>
                      <a:pt x="87" y="83"/>
                    </a:lnTo>
                    <a:lnTo>
                      <a:pt x="68" y="117"/>
                    </a:lnTo>
                    <a:lnTo>
                      <a:pt x="65" y="156"/>
                    </a:lnTo>
                    <a:lnTo>
                      <a:pt x="73" y="188"/>
                    </a:lnTo>
                    <a:lnTo>
                      <a:pt x="32" y="191"/>
                    </a:lnTo>
                    <a:lnTo>
                      <a:pt x="24" y="176"/>
                    </a:lnTo>
                    <a:lnTo>
                      <a:pt x="1" y="174"/>
                    </a:lnTo>
                    <a:lnTo>
                      <a:pt x="0" y="113"/>
                    </a:lnTo>
                    <a:lnTo>
                      <a:pt x="42" y="41"/>
                    </a:lnTo>
                    <a:lnTo>
                      <a:pt x="111" y="0"/>
                    </a:lnTo>
                    <a:lnTo>
                      <a:pt x="146" y="25"/>
                    </a:lnTo>
                    <a:lnTo>
                      <a:pt x="167" y="56"/>
                    </a:lnTo>
                    <a:lnTo>
                      <a:pt x="190" y="104"/>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1" name="Freeform 120"/>
              <p:cNvSpPr>
                <a:spLocks/>
              </p:cNvSpPr>
              <p:nvPr/>
            </p:nvSpPr>
            <p:spPr bwMode="auto">
              <a:xfrm>
                <a:off x="3541" y="2409"/>
                <a:ext cx="69" cy="34"/>
              </a:xfrm>
              <a:custGeom>
                <a:avLst/>
                <a:gdLst>
                  <a:gd name="T0" fmla="*/ 66 w 69"/>
                  <a:gd name="T1" fmla="*/ 4 h 34"/>
                  <a:gd name="T2" fmla="*/ 17 w 69"/>
                  <a:gd name="T3" fmla="*/ 0 h 34"/>
                  <a:gd name="T4" fmla="*/ 0 w 69"/>
                  <a:gd name="T5" fmla="*/ 16 h 34"/>
                  <a:gd name="T6" fmla="*/ 0 w 69"/>
                  <a:gd name="T7" fmla="*/ 33 h 34"/>
                  <a:gd name="T8" fmla="*/ 68 w 69"/>
                  <a:gd name="T9" fmla="*/ 18 h 34"/>
                  <a:gd name="T10" fmla="*/ 66 w 69"/>
                  <a:gd name="T11" fmla="*/ 4 h 34"/>
                  <a:gd name="T12" fmla="*/ 66 w 69"/>
                  <a:gd name="T13" fmla="*/ 4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34">
                    <a:moveTo>
                      <a:pt x="66" y="4"/>
                    </a:moveTo>
                    <a:lnTo>
                      <a:pt x="17" y="0"/>
                    </a:lnTo>
                    <a:lnTo>
                      <a:pt x="0" y="16"/>
                    </a:lnTo>
                    <a:lnTo>
                      <a:pt x="0" y="33"/>
                    </a:lnTo>
                    <a:lnTo>
                      <a:pt x="68" y="18"/>
                    </a:lnTo>
                    <a:lnTo>
                      <a:pt x="66"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2" name="Freeform 121"/>
              <p:cNvSpPr>
                <a:spLocks/>
              </p:cNvSpPr>
              <p:nvPr/>
            </p:nvSpPr>
            <p:spPr bwMode="auto">
              <a:xfrm>
                <a:off x="3541" y="2402"/>
                <a:ext cx="83" cy="45"/>
              </a:xfrm>
              <a:custGeom>
                <a:avLst/>
                <a:gdLst>
                  <a:gd name="T0" fmla="*/ 78 w 83"/>
                  <a:gd name="T1" fmla="*/ 1 h 45"/>
                  <a:gd name="T2" fmla="*/ 82 w 83"/>
                  <a:gd name="T3" fmla="*/ 13 h 45"/>
                  <a:gd name="T4" fmla="*/ 82 w 83"/>
                  <a:gd name="T5" fmla="*/ 30 h 45"/>
                  <a:gd name="T6" fmla="*/ 71 w 83"/>
                  <a:gd name="T7" fmla="*/ 44 h 45"/>
                  <a:gd name="T8" fmla="*/ 0 w 83"/>
                  <a:gd name="T9" fmla="*/ 43 h 45"/>
                  <a:gd name="T10" fmla="*/ 14 w 83"/>
                  <a:gd name="T11" fmla="*/ 31 h 45"/>
                  <a:gd name="T12" fmla="*/ 18 w 83"/>
                  <a:gd name="T13" fmla="*/ 20 h 45"/>
                  <a:gd name="T14" fmla="*/ 73 w 83"/>
                  <a:gd name="T15" fmla="*/ 16 h 45"/>
                  <a:gd name="T16" fmla="*/ 22 w 83"/>
                  <a:gd name="T17" fmla="*/ 0 h 45"/>
                  <a:gd name="T18" fmla="*/ 78 w 83"/>
                  <a:gd name="T19" fmla="*/ 1 h 45"/>
                  <a:gd name="T20" fmla="*/ 78 w 83"/>
                  <a:gd name="T21" fmla="*/ 1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 h="45">
                    <a:moveTo>
                      <a:pt x="78" y="1"/>
                    </a:moveTo>
                    <a:lnTo>
                      <a:pt x="82" y="13"/>
                    </a:lnTo>
                    <a:lnTo>
                      <a:pt x="82" y="30"/>
                    </a:lnTo>
                    <a:lnTo>
                      <a:pt x="71" y="44"/>
                    </a:lnTo>
                    <a:lnTo>
                      <a:pt x="0" y="43"/>
                    </a:lnTo>
                    <a:lnTo>
                      <a:pt x="14" y="31"/>
                    </a:lnTo>
                    <a:lnTo>
                      <a:pt x="18" y="20"/>
                    </a:lnTo>
                    <a:lnTo>
                      <a:pt x="73" y="16"/>
                    </a:lnTo>
                    <a:lnTo>
                      <a:pt x="22" y="0"/>
                    </a:lnTo>
                    <a:lnTo>
                      <a:pt x="78" y="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3" name="Freeform 122"/>
              <p:cNvSpPr>
                <a:spLocks/>
              </p:cNvSpPr>
              <p:nvPr/>
            </p:nvSpPr>
            <p:spPr bwMode="auto">
              <a:xfrm>
                <a:off x="3535" y="2404"/>
                <a:ext cx="17" cy="38"/>
              </a:xfrm>
              <a:custGeom>
                <a:avLst/>
                <a:gdLst>
                  <a:gd name="T0" fmla="*/ 14 w 17"/>
                  <a:gd name="T1" fmla="*/ 0 h 38"/>
                  <a:gd name="T2" fmla="*/ 2 w 17"/>
                  <a:gd name="T3" fmla="*/ 10 h 38"/>
                  <a:gd name="T4" fmla="*/ 0 w 17"/>
                  <a:gd name="T5" fmla="*/ 24 h 38"/>
                  <a:gd name="T6" fmla="*/ 3 w 17"/>
                  <a:gd name="T7" fmla="*/ 37 h 38"/>
                  <a:gd name="T8" fmla="*/ 16 w 17"/>
                  <a:gd name="T9" fmla="*/ 24 h 38"/>
                  <a:gd name="T10" fmla="*/ 14 w 17"/>
                  <a:gd name="T11" fmla="*/ 0 h 38"/>
                  <a:gd name="T12" fmla="*/ 14 w 1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8">
                    <a:moveTo>
                      <a:pt x="14" y="0"/>
                    </a:moveTo>
                    <a:lnTo>
                      <a:pt x="2" y="10"/>
                    </a:lnTo>
                    <a:lnTo>
                      <a:pt x="0" y="24"/>
                    </a:lnTo>
                    <a:lnTo>
                      <a:pt x="3" y="37"/>
                    </a:lnTo>
                    <a:lnTo>
                      <a:pt x="16" y="24"/>
                    </a:lnTo>
                    <a:lnTo>
                      <a:pt x="1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4" name="Freeform 123"/>
              <p:cNvSpPr>
                <a:spLocks/>
              </p:cNvSpPr>
              <p:nvPr/>
            </p:nvSpPr>
            <p:spPr bwMode="auto">
              <a:xfrm>
                <a:off x="3738" y="2203"/>
                <a:ext cx="143" cy="424"/>
              </a:xfrm>
              <a:custGeom>
                <a:avLst/>
                <a:gdLst>
                  <a:gd name="T0" fmla="*/ 53 w 143"/>
                  <a:gd name="T1" fmla="*/ 63 h 424"/>
                  <a:gd name="T2" fmla="*/ 63 w 143"/>
                  <a:gd name="T3" fmla="*/ 83 h 424"/>
                  <a:gd name="T4" fmla="*/ 76 w 143"/>
                  <a:gd name="T5" fmla="*/ 120 h 424"/>
                  <a:gd name="T6" fmla="*/ 92 w 143"/>
                  <a:gd name="T7" fmla="*/ 168 h 424"/>
                  <a:gd name="T8" fmla="*/ 99 w 143"/>
                  <a:gd name="T9" fmla="*/ 226 h 424"/>
                  <a:gd name="T10" fmla="*/ 103 w 143"/>
                  <a:gd name="T11" fmla="*/ 281 h 424"/>
                  <a:gd name="T12" fmla="*/ 88 w 143"/>
                  <a:gd name="T13" fmla="*/ 343 h 424"/>
                  <a:gd name="T14" fmla="*/ 63 w 143"/>
                  <a:gd name="T15" fmla="*/ 386 h 424"/>
                  <a:gd name="T16" fmla="*/ 32 w 143"/>
                  <a:gd name="T17" fmla="*/ 423 h 424"/>
                  <a:gd name="T18" fmla="*/ 72 w 143"/>
                  <a:gd name="T19" fmla="*/ 397 h 424"/>
                  <a:gd name="T20" fmla="*/ 105 w 143"/>
                  <a:gd name="T21" fmla="*/ 357 h 424"/>
                  <a:gd name="T22" fmla="*/ 123 w 143"/>
                  <a:gd name="T23" fmla="*/ 302 h 424"/>
                  <a:gd name="T24" fmla="*/ 141 w 143"/>
                  <a:gd name="T25" fmla="*/ 248 h 424"/>
                  <a:gd name="T26" fmla="*/ 142 w 143"/>
                  <a:gd name="T27" fmla="*/ 218 h 424"/>
                  <a:gd name="T28" fmla="*/ 118 w 143"/>
                  <a:gd name="T29" fmla="*/ 155 h 424"/>
                  <a:gd name="T30" fmla="*/ 88 w 143"/>
                  <a:gd name="T31" fmla="*/ 97 h 424"/>
                  <a:gd name="T32" fmla="*/ 62 w 143"/>
                  <a:gd name="T33" fmla="*/ 60 h 424"/>
                  <a:gd name="T34" fmla="*/ 35 w 143"/>
                  <a:gd name="T35" fmla="*/ 26 h 424"/>
                  <a:gd name="T36" fmla="*/ 0 w 143"/>
                  <a:gd name="T37" fmla="*/ 0 h 424"/>
                  <a:gd name="T38" fmla="*/ 33 w 143"/>
                  <a:gd name="T39" fmla="*/ 38 h 424"/>
                  <a:gd name="T40" fmla="*/ 53 w 143"/>
                  <a:gd name="T41" fmla="*/ 63 h 424"/>
                  <a:gd name="T42" fmla="*/ 53 w 143"/>
                  <a:gd name="T43" fmla="*/ 63 h 4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 h="424">
                    <a:moveTo>
                      <a:pt x="53" y="63"/>
                    </a:moveTo>
                    <a:lnTo>
                      <a:pt x="63" y="83"/>
                    </a:lnTo>
                    <a:lnTo>
                      <a:pt x="76" y="120"/>
                    </a:lnTo>
                    <a:lnTo>
                      <a:pt x="92" y="168"/>
                    </a:lnTo>
                    <a:lnTo>
                      <a:pt x="99" y="226"/>
                    </a:lnTo>
                    <a:lnTo>
                      <a:pt x="103" y="281"/>
                    </a:lnTo>
                    <a:lnTo>
                      <a:pt x="88" y="343"/>
                    </a:lnTo>
                    <a:lnTo>
                      <a:pt x="63" y="386"/>
                    </a:lnTo>
                    <a:lnTo>
                      <a:pt x="32" y="423"/>
                    </a:lnTo>
                    <a:lnTo>
                      <a:pt x="72" y="397"/>
                    </a:lnTo>
                    <a:lnTo>
                      <a:pt x="105" y="357"/>
                    </a:lnTo>
                    <a:lnTo>
                      <a:pt x="123" y="302"/>
                    </a:lnTo>
                    <a:lnTo>
                      <a:pt x="141" y="248"/>
                    </a:lnTo>
                    <a:lnTo>
                      <a:pt x="142" y="218"/>
                    </a:lnTo>
                    <a:lnTo>
                      <a:pt x="118" y="155"/>
                    </a:lnTo>
                    <a:lnTo>
                      <a:pt x="88" y="97"/>
                    </a:lnTo>
                    <a:lnTo>
                      <a:pt x="62" y="60"/>
                    </a:lnTo>
                    <a:lnTo>
                      <a:pt x="35" y="26"/>
                    </a:lnTo>
                    <a:lnTo>
                      <a:pt x="0" y="0"/>
                    </a:lnTo>
                    <a:lnTo>
                      <a:pt x="33" y="38"/>
                    </a:lnTo>
                    <a:lnTo>
                      <a:pt x="53" y="6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5" name="Freeform 124"/>
              <p:cNvSpPr>
                <a:spLocks/>
              </p:cNvSpPr>
              <p:nvPr/>
            </p:nvSpPr>
            <p:spPr bwMode="auto">
              <a:xfrm>
                <a:off x="3617" y="2412"/>
                <a:ext cx="196" cy="137"/>
              </a:xfrm>
              <a:custGeom>
                <a:avLst/>
                <a:gdLst>
                  <a:gd name="T0" fmla="*/ 57 w 196"/>
                  <a:gd name="T1" fmla="*/ 0 h 137"/>
                  <a:gd name="T2" fmla="*/ 180 w 196"/>
                  <a:gd name="T3" fmla="*/ 5 h 137"/>
                  <a:gd name="T4" fmla="*/ 181 w 196"/>
                  <a:gd name="T5" fmla="*/ 14 h 137"/>
                  <a:gd name="T6" fmla="*/ 109 w 196"/>
                  <a:gd name="T7" fmla="*/ 18 h 137"/>
                  <a:gd name="T8" fmla="*/ 195 w 196"/>
                  <a:gd name="T9" fmla="*/ 91 h 137"/>
                  <a:gd name="T10" fmla="*/ 183 w 196"/>
                  <a:gd name="T11" fmla="*/ 113 h 137"/>
                  <a:gd name="T12" fmla="*/ 99 w 196"/>
                  <a:gd name="T13" fmla="*/ 24 h 137"/>
                  <a:gd name="T14" fmla="*/ 43 w 196"/>
                  <a:gd name="T15" fmla="*/ 136 h 137"/>
                  <a:gd name="T16" fmla="*/ 34 w 196"/>
                  <a:gd name="T17" fmla="*/ 121 h 137"/>
                  <a:gd name="T18" fmla="*/ 83 w 196"/>
                  <a:gd name="T19" fmla="*/ 19 h 137"/>
                  <a:gd name="T20" fmla="*/ 0 w 196"/>
                  <a:gd name="T21" fmla="*/ 21 h 137"/>
                  <a:gd name="T22" fmla="*/ 2 w 196"/>
                  <a:gd name="T23" fmla="*/ 9 h 137"/>
                  <a:gd name="T24" fmla="*/ 62 w 196"/>
                  <a:gd name="T25" fmla="*/ 11 h 137"/>
                  <a:gd name="T26" fmla="*/ 57 w 196"/>
                  <a:gd name="T27" fmla="*/ 0 h 137"/>
                  <a:gd name="T28" fmla="*/ 57 w 196"/>
                  <a:gd name="T29" fmla="*/ 0 h 1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137">
                    <a:moveTo>
                      <a:pt x="57" y="0"/>
                    </a:moveTo>
                    <a:lnTo>
                      <a:pt x="180" y="5"/>
                    </a:lnTo>
                    <a:lnTo>
                      <a:pt x="181" y="14"/>
                    </a:lnTo>
                    <a:lnTo>
                      <a:pt x="109" y="18"/>
                    </a:lnTo>
                    <a:lnTo>
                      <a:pt x="195" y="91"/>
                    </a:lnTo>
                    <a:lnTo>
                      <a:pt x="183" y="113"/>
                    </a:lnTo>
                    <a:lnTo>
                      <a:pt x="99" y="24"/>
                    </a:lnTo>
                    <a:lnTo>
                      <a:pt x="43" y="136"/>
                    </a:lnTo>
                    <a:lnTo>
                      <a:pt x="34" y="121"/>
                    </a:lnTo>
                    <a:lnTo>
                      <a:pt x="83" y="19"/>
                    </a:lnTo>
                    <a:lnTo>
                      <a:pt x="0" y="21"/>
                    </a:lnTo>
                    <a:lnTo>
                      <a:pt x="2" y="9"/>
                    </a:lnTo>
                    <a:lnTo>
                      <a:pt x="62" y="11"/>
                    </a:lnTo>
                    <a:lnTo>
                      <a:pt x="5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6" name="Freeform 125"/>
              <p:cNvSpPr>
                <a:spLocks/>
              </p:cNvSpPr>
              <p:nvPr/>
            </p:nvSpPr>
            <p:spPr bwMode="auto">
              <a:xfrm>
                <a:off x="3599" y="2439"/>
                <a:ext cx="222" cy="200"/>
              </a:xfrm>
              <a:custGeom>
                <a:avLst/>
                <a:gdLst>
                  <a:gd name="T0" fmla="*/ 9 w 222"/>
                  <a:gd name="T1" fmla="*/ 4 h 200"/>
                  <a:gd name="T2" fmla="*/ 16 w 222"/>
                  <a:gd name="T3" fmla="*/ 33 h 200"/>
                  <a:gd name="T4" fmla="*/ 28 w 222"/>
                  <a:gd name="T5" fmla="*/ 70 h 200"/>
                  <a:gd name="T6" fmla="*/ 48 w 222"/>
                  <a:gd name="T7" fmla="*/ 109 h 200"/>
                  <a:gd name="T8" fmla="*/ 64 w 222"/>
                  <a:gd name="T9" fmla="*/ 138 h 200"/>
                  <a:gd name="T10" fmla="*/ 91 w 222"/>
                  <a:gd name="T11" fmla="*/ 169 h 200"/>
                  <a:gd name="T12" fmla="*/ 123 w 222"/>
                  <a:gd name="T13" fmla="*/ 183 h 200"/>
                  <a:gd name="T14" fmla="*/ 153 w 222"/>
                  <a:gd name="T15" fmla="*/ 169 h 200"/>
                  <a:gd name="T16" fmla="*/ 176 w 222"/>
                  <a:gd name="T17" fmla="*/ 134 h 200"/>
                  <a:gd name="T18" fmla="*/ 199 w 222"/>
                  <a:gd name="T19" fmla="*/ 95 h 200"/>
                  <a:gd name="T20" fmla="*/ 221 w 222"/>
                  <a:gd name="T21" fmla="*/ 40 h 200"/>
                  <a:gd name="T22" fmla="*/ 202 w 222"/>
                  <a:gd name="T23" fmla="*/ 109 h 200"/>
                  <a:gd name="T24" fmla="*/ 178 w 222"/>
                  <a:gd name="T25" fmla="*/ 149 h 200"/>
                  <a:gd name="T26" fmla="*/ 150 w 222"/>
                  <a:gd name="T27" fmla="*/ 184 h 200"/>
                  <a:gd name="T28" fmla="*/ 128 w 222"/>
                  <a:gd name="T29" fmla="*/ 199 h 200"/>
                  <a:gd name="T30" fmla="*/ 103 w 222"/>
                  <a:gd name="T31" fmla="*/ 196 h 200"/>
                  <a:gd name="T32" fmla="*/ 73 w 222"/>
                  <a:gd name="T33" fmla="*/ 173 h 200"/>
                  <a:gd name="T34" fmla="*/ 45 w 222"/>
                  <a:gd name="T35" fmla="*/ 133 h 200"/>
                  <a:gd name="T36" fmla="*/ 22 w 222"/>
                  <a:gd name="T37" fmla="*/ 83 h 200"/>
                  <a:gd name="T38" fmla="*/ 5 w 222"/>
                  <a:gd name="T39" fmla="*/ 34 h 200"/>
                  <a:gd name="T40" fmla="*/ 0 w 222"/>
                  <a:gd name="T41" fmla="*/ 0 h 200"/>
                  <a:gd name="T42" fmla="*/ 9 w 222"/>
                  <a:gd name="T43" fmla="*/ 4 h 200"/>
                  <a:gd name="T44" fmla="*/ 9 w 222"/>
                  <a:gd name="T45" fmla="*/ 4 h 2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2" h="200">
                    <a:moveTo>
                      <a:pt x="9" y="4"/>
                    </a:moveTo>
                    <a:lnTo>
                      <a:pt x="16" y="33"/>
                    </a:lnTo>
                    <a:lnTo>
                      <a:pt x="28" y="70"/>
                    </a:lnTo>
                    <a:lnTo>
                      <a:pt x="48" y="109"/>
                    </a:lnTo>
                    <a:lnTo>
                      <a:pt x="64" y="138"/>
                    </a:lnTo>
                    <a:lnTo>
                      <a:pt x="91" y="169"/>
                    </a:lnTo>
                    <a:lnTo>
                      <a:pt x="123" y="183"/>
                    </a:lnTo>
                    <a:lnTo>
                      <a:pt x="153" y="169"/>
                    </a:lnTo>
                    <a:lnTo>
                      <a:pt x="176" y="134"/>
                    </a:lnTo>
                    <a:lnTo>
                      <a:pt x="199" y="95"/>
                    </a:lnTo>
                    <a:lnTo>
                      <a:pt x="221" y="40"/>
                    </a:lnTo>
                    <a:lnTo>
                      <a:pt x="202" y="109"/>
                    </a:lnTo>
                    <a:lnTo>
                      <a:pt x="178" y="149"/>
                    </a:lnTo>
                    <a:lnTo>
                      <a:pt x="150" y="184"/>
                    </a:lnTo>
                    <a:lnTo>
                      <a:pt x="128" y="199"/>
                    </a:lnTo>
                    <a:lnTo>
                      <a:pt x="103" y="196"/>
                    </a:lnTo>
                    <a:lnTo>
                      <a:pt x="73" y="173"/>
                    </a:lnTo>
                    <a:lnTo>
                      <a:pt x="45" y="133"/>
                    </a:lnTo>
                    <a:lnTo>
                      <a:pt x="22" y="83"/>
                    </a:lnTo>
                    <a:lnTo>
                      <a:pt x="5" y="34"/>
                    </a:lnTo>
                    <a:lnTo>
                      <a:pt x="0" y="0"/>
                    </a:lnTo>
                    <a:lnTo>
                      <a:pt x="9" y="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7" name="Freeform 126"/>
              <p:cNvSpPr>
                <a:spLocks/>
              </p:cNvSpPr>
              <p:nvPr/>
            </p:nvSpPr>
            <p:spPr bwMode="auto">
              <a:xfrm>
                <a:off x="3875" y="2418"/>
                <a:ext cx="150" cy="37"/>
              </a:xfrm>
              <a:custGeom>
                <a:avLst/>
                <a:gdLst>
                  <a:gd name="T0" fmla="*/ 0 w 150"/>
                  <a:gd name="T1" fmla="*/ 0 h 37"/>
                  <a:gd name="T2" fmla="*/ 72 w 150"/>
                  <a:gd name="T3" fmla="*/ 4 h 37"/>
                  <a:gd name="T4" fmla="*/ 81 w 150"/>
                  <a:gd name="T5" fmla="*/ 19 h 37"/>
                  <a:gd name="T6" fmla="*/ 104 w 150"/>
                  <a:gd name="T7" fmla="*/ 17 h 37"/>
                  <a:gd name="T8" fmla="*/ 108 w 150"/>
                  <a:gd name="T9" fmla="*/ 9 h 37"/>
                  <a:gd name="T10" fmla="*/ 143 w 150"/>
                  <a:gd name="T11" fmla="*/ 12 h 37"/>
                  <a:gd name="T12" fmla="*/ 149 w 150"/>
                  <a:gd name="T13" fmla="*/ 22 h 37"/>
                  <a:gd name="T14" fmla="*/ 138 w 150"/>
                  <a:gd name="T15" fmla="*/ 36 h 37"/>
                  <a:gd name="T16" fmla="*/ 102 w 150"/>
                  <a:gd name="T17" fmla="*/ 36 h 37"/>
                  <a:gd name="T18" fmla="*/ 96 w 150"/>
                  <a:gd name="T19" fmla="*/ 29 h 37"/>
                  <a:gd name="T20" fmla="*/ 70 w 150"/>
                  <a:gd name="T21" fmla="*/ 29 h 37"/>
                  <a:gd name="T22" fmla="*/ 59 w 150"/>
                  <a:gd name="T23" fmla="*/ 12 h 37"/>
                  <a:gd name="T24" fmla="*/ 0 w 150"/>
                  <a:gd name="T25" fmla="*/ 12 h 37"/>
                  <a:gd name="T26" fmla="*/ 0 w 150"/>
                  <a:gd name="T27" fmla="*/ 0 h 37"/>
                  <a:gd name="T28" fmla="*/ 0 w 150"/>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0" h="37">
                    <a:moveTo>
                      <a:pt x="0" y="0"/>
                    </a:moveTo>
                    <a:lnTo>
                      <a:pt x="72" y="4"/>
                    </a:lnTo>
                    <a:lnTo>
                      <a:pt x="81" y="19"/>
                    </a:lnTo>
                    <a:lnTo>
                      <a:pt x="104" y="17"/>
                    </a:lnTo>
                    <a:lnTo>
                      <a:pt x="108" y="9"/>
                    </a:lnTo>
                    <a:lnTo>
                      <a:pt x="143" y="12"/>
                    </a:lnTo>
                    <a:lnTo>
                      <a:pt x="149" y="22"/>
                    </a:lnTo>
                    <a:lnTo>
                      <a:pt x="138" y="36"/>
                    </a:lnTo>
                    <a:lnTo>
                      <a:pt x="102" y="36"/>
                    </a:lnTo>
                    <a:lnTo>
                      <a:pt x="96" y="29"/>
                    </a:lnTo>
                    <a:lnTo>
                      <a:pt x="70" y="29"/>
                    </a:lnTo>
                    <a:lnTo>
                      <a:pt x="59" y="12"/>
                    </a:lnTo>
                    <a:lnTo>
                      <a:pt x="0" y="12"/>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8" name="Freeform 127"/>
              <p:cNvSpPr>
                <a:spLocks/>
              </p:cNvSpPr>
              <p:nvPr/>
            </p:nvSpPr>
            <p:spPr bwMode="auto">
              <a:xfrm>
                <a:off x="3588" y="2201"/>
                <a:ext cx="219" cy="192"/>
              </a:xfrm>
              <a:custGeom>
                <a:avLst/>
                <a:gdLst>
                  <a:gd name="T0" fmla="*/ 198 w 219"/>
                  <a:gd name="T1" fmla="*/ 107 h 192"/>
                  <a:gd name="T2" fmla="*/ 179 w 219"/>
                  <a:gd name="T3" fmla="*/ 63 h 192"/>
                  <a:gd name="T4" fmla="*/ 152 w 219"/>
                  <a:gd name="T5" fmla="*/ 24 h 192"/>
                  <a:gd name="T6" fmla="*/ 122 w 219"/>
                  <a:gd name="T7" fmla="*/ 3 h 192"/>
                  <a:gd name="T8" fmla="*/ 93 w 219"/>
                  <a:gd name="T9" fmla="*/ 0 h 192"/>
                  <a:gd name="T10" fmla="*/ 64 w 219"/>
                  <a:gd name="T11" fmla="*/ 10 h 192"/>
                  <a:gd name="T12" fmla="*/ 38 w 219"/>
                  <a:gd name="T13" fmla="*/ 33 h 192"/>
                  <a:gd name="T14" fmla="*/ 16 w 219"/>
                  <a:gd name="T15" fmla="*/ 79 h 192"/>
                  <a:gd name="T16" fmla="*/ 0 w 219"/>
                  <a:gd name="T17" fmla="*/ 148 h 192"/>
                  <a:gd name="T18" fmla="*/ 3 w 219"/>
                  <a:gd name="T19" fmla="*/ 191 h 192"/>
                  <a:gd name="T20" fmla="*/ 14 w 219"/>
                  <a:gd name="T21" fmla="*/ 189 h 192"/>
                  <a:gd name="T22" fmla="*/ 19 w 219"/>
                  <a:gd name="T23" fmla="*/ 150 h 192"/>
                  <a:gd name="T24" fmla="*/ 32 w 219"/>
                  <a:gd name="T25" fmla="*/ 116 h 192"/>
                  <a:gd name="T26" fmla="*/ 48 w 219"/>
                  <a:gd name="T27" fmla="*/ 84 h 192"/>
                  <a:gd name="T28" fmla="*/ 82 w 219"/>
                  <a:gd name="T29" fmla="*/ 50 h 192"/>
                  <a:gd name="T30" fmla="*/ 136 w 219"/>
                  <a:gd name="T31" fmla="*/ 39 h 192"/>
                  <a:gd name="T32" fmla="*/ 158 w 219"/>
                  <a:gd name="T33" fmla="*/ 56 h 192"/>
                  <a:gd name="T34" fmla="*/ 182 w 219"/>
                  <a:gd name="T35" fmla="*/ 93 h 192"/>
                  <a:gd name="T36" fmla="*/ 218 w 219"/>
                  <a:gd name="T37" fmla="*/ 164 h 192"/>
                  <a:gd name="T38" fmla="*/ 198 w 219"/>
                  <a:gd name="T39" fmla="*/ 107 h 192"/>
                  <a:gd name="T40" fmla="*/ 198 w 219"/>
                  <a:gd name="T41" fmla="*/ 107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9" h="192">
                    <a:moveTo>
                      <a:pt x="198" y="107"/>
                    </a:moveTo>
                    <a:lnTo>
                      <a:pt x="179" y="63"/>
                    </a:lnTo>
                    <a:lnTo>
                      <a:pt x="152" y="24"/>
                    </a:lnTo>
                    <a:lnTo>
                      <a:pt x="122" y="3"/>
                    </a:lnTo>
                    <a:lnTo>
                      <a:pt x="93" y="0"/>
                    </a:lnTo>
                    <a:lnTo>
                      <a:pt x="64" y="10"/>
                    </a:lnTo>
                    <a:lnTo>
                      <a:pt x="38" y="33"/>
                    </a:lnTo>
                    <a:lnTo>
                      <a:pt x="16" y="79"/>
                    </a:lnTo>
                    <a:lnTo>
                      <a:pt x="0" y="148"/>
                    </a:lnTo>
                    <a:lnTo>
                      <a:pt x="3" y="191"/>
                    </a:lnTo>
                    <a:lnTo>
                      <a:pt x="14" y="189"/>
                    </a:lnTo>
                    <a:lnTo>
                      <a:pt x="19" y="150"/>
                    </a:lnTo>
                    <a:lnTo>
                      <a:pt x="32" y="116"/>
                    </a:lnTo>
                    <a:lnTo>
                      <a:pt x="48" y="84"/>
                    </a:lnTo>
                    <a:lnTo>
                      <a:pt x="82" y="50"/>
                    </a:lnTo>
                    <a:lnTo>
                      <a:pt x="136" y="39"/>
                    </a:lnTo>
                    <a:lnTo>
                      <a:pt x="158" y="56"/>
                    </a:lnTo>
                    <a:lnTo>
                      <a:pt x="182" y="93"/>
                    </a:lnTo>
                    <a:lnTo>
                      <a:pt x="218" y="164"/>
                    </a:lnTo>
                    <a:lnTo>
                      <a:pt x="198" y="10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59" name="Freeform 128"/>
              <p:cNvSpPr>
                <a:spLocks/>
              </p:cNvSpPr>
              <p:nvPr/>
            </p:nvSpPr>
            <p:spPr bwMode="auto">
              <a:xfrm>
                <a:off x="3451" y="2222"/>
                <a:ext cx="143" cy="427"/>
              </a:xfrm>
              <a:custGeom>
                <a:avLst/>
                <a:gdLst>
                  <a:gd name="T0" fmla="*/ 97 w 143"/>
                  <a:gd name="T1" fmla="*/ 0 h 427"/>
                  <a:gd name="T2" fmla="*/ 41 w 143"/>
                  <a:gd name="T3" fmla="*/ 102 h 427"/>
                  <a:gd name="T4" fmla="*/ 24 w 143"/>
                  <a:gd name="T5" fmla="*/ 163 h 427"/>
                  <a:gd name="T6" fmla="*/ 31 w 143"/>
                  <a:gd name="T7" fmla="*/ 234 h 427"/>
                  <a:gd name="T8" fmla="*/ 56 w 143"/>
                  <a:gd name="T9" fmla="*/ 307 h 427"/>
                  <a:gd name="T10" fmla="*/ 100 w 143"/>
                  <a:gd name="T11" fmla="*/ 380 h 427"/>
                  <a:gd name="T12" fmla="*/ 142 w 143"/>
                  <a:gd name="T13" fmla="*/ 426 h 427"/>
                  <a:gd name="T14" fmla="*/ 84 w 143"/>
                  <a:gd name="T15" fmla="*/ 384 h 427"/>
                  <a:gd name="T16" fmla="*/ 32 w 143"/>
                  <a:gd name="T17" fmla="*/ 307 h 427"/>
                  <a:gd name="T18" fmla="*/ 0 w 143"/>
                  <a:gd name="T19" fmla="*/ 216 h 427"/>
                  <a:gd name="T20" fmla="*/ 3 w 143"/>
                  <a:gd name="T21" fmla="*/ 139 h 427"/>
                  <a:gd name="T22" fmla="*/ 34 w 143"/>
                  <a:gd name="T23" fmla="*/ 68 h 427"/>
                  <a:gd name="T24" fmla="*/ 97 w 143"/>
                  <a:gd name="T25" fmla="*/ 0 h 427"/>
                  <a:gd name="T26" fmla="*/ 97 w 143"/>
                  <a:gd name="T27" fmla="*/ 0 h 4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3" h="427">
                    <a:moveTo>
                      <a:pt x="97" y="0"/>
                    </a:moveTo>
                    <a:lnTo>
                      <a:pt x="41" y="102"/>
                    </a:lnTo>
                    <a:lnTo>
                      <a:pt x="24" y="163"/>
                    </a:lnTo>
                    <a:lnTo>
                      <a:pt x="31" y="234"/>
                    </a:lnTo>
                    <a:lnTo>
                      <a:pt x="56" y="307"/>
                    </a:lnTo>
                    <a:lnTo>
                      <a:pt x="100" y="380"/>
                    </a:lnTo>
                    <a:lnTo>
                      <a:pt x="142" y="426"/>
                    </a:lnTo>
                    <a:lnTo>
                      <a:pt x="84" y="384"/>
                    </a:lnTo>
                    <a:lnTo>
                      <a:pt x="32" y="307"/>
                    </a:lnTo>
                    <a:lnTo>
                      <a:pt x="0" y="216"/>
                    </a:lnTo>
                    <a:lnTo>
                      <a:pt x="3" y="139"/>
                    </a:lnTo>
                    <a:lnTo>
                      <a:pt x="34" y="68"/>
                    </a:lnTo>
                    <a:lnTo>
                      <a:pt x="97"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60" name="Freeform 129"/>
              <p:cNvSpPr>
                <a:spLocks/>
              </p:cNvSpPr>
              <p:nvPr/>
            </p:nvSpPr>
            <p:spPr bwMode="auto">
              <a:xfrm>
                <a:off x="3386" y="2170"/>
                <a:ext cx="125" cy="504"/>
              </a:xfrm>
              <a:custGeom>
                <a:avLst/>
                <a:gdLst>
                  <a:gd name="T0" fmla="*/ 124 w 125"/>
                  <a:gd name="T1" fmla="*/ 0 h 504"/>
                  <a:gd name="T2" fmla="*/ 53 w 125"/>
                  <a:gd name="T3" fmla="*/ 71 h 504"/>
                  <a:gd name="T4" fmla="*/ 7 w 125"/>
                  <a:gd name="T5" fmla="*/ 173 h 504"/>
                  <a:gd name="T6" fmla="*/ 0 w 125"/>
                  <a:gd name="T7" fmla="*/ 254 h 504"/>
                  <a:gd name="T8" fmla="*/ 15 w 125"/>
                  <a:gd name="T9" fmla="*/ 342 h 504"/>
                  <a:gd name="T10" fmla="*/ 57 w 125"/>
                  <a:gd name="T11" fmla="*/ 431 h 504"/>
                  <a:gd name="T12" fmla="*/ 117 w 125"/>
                  <a:gd name="T13" fmla="*/ 503 h 504"/>
                  <a:gd name="T14" fmla="*/ 62 w 125"/>
                  <a:gd name="T15" fmla="*/ 404 h 504"/>
                  <a:gd name="T16" fmla="*/ 25 w 125"/>
                  <a:gd name="T17" fmla="*/ 307 h 504"/>
                  <a:gd name="T18" fmla="*/ 23 w 125"/>
                  <a:gd name="T19" fmla="*/ 196 h 504"/>
                  <a:gd name="T20" fmla="*/ 63 w 125"/>
                  <a:gd name="T21" fmla="*/ 89 h 504"/>
                  <a:gd name="T22" fmla="*/ 124 w 125"/>
                  <a:gd name="T23" fmla="*/ 0 h 504"/>
                  <a:gd name="T24" fmla="*/ 124 w 125"/>
                  <a:gd name="T25" fmla="*/ 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 h="504">
                    <a:moveTo>
                      <a:pt x="124" y="0"/>
                    </a:moveTo>
                    <a:lnTo>
                      <a:pt x="53" y="71"/>
                    </a:lnTo>
                    <a:lnTo>
                      <a:pt x="7" y="173"/>
                    </a:lnTo>
                    <a:lnTo>
                      <a:pt x="0" y="254"/>
                    </a:lnTo>
                    <a:lnTo>
                      <a:pt x="15" y="342"/>
                    </a:lnTo>
                    <a:lnTo>
                      <a:pt x="57" y="431"/>
                    </a:lnTo>
                    <a:lnTo>
                      <a:pt x="117" y="503"/>
                    </a:lnTo>
                    <a:lnTo>
                      <a:pt x="62" y="404"/>
                    </a:lnTo>
                    <a:lnTo>
                      <a:pt x="25" y="307"/>
                    </a:lnTo>
                    <a:lnTo>
                      <a:pt x="23" y="196"/>
                    </a:lnTo>
                    <a:lnTo>
                      <a:pt x="63" y="89"/>
                    </a:lnTo>
                    <a:lnTo>
                      <a:pt x="124"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7126" name="Group 130"/>
            <p:cNvGrpSpPr>
              <a:grpSpLocks/>
            </p:cNvGrpSpPr>
            <p:nvPr/>
          </p:nvGrpSpPr>
          <p:grpSpPr bwMode="auto">
            <a:xfrm>
              <a:off x="2076" y="2638"/>
              <a:ext cx="639" cy="631"/>
              <a:chOff x="2052" y="2124"/>
              <a:chExt cx="639" cy="631"/>
            </a:xfrm>
          </p:grpSpPr>
          <p:sp>
            <p:nvSpPr>
              <p:cNvPr id="47127" name="Freeform 131"/>
              <p:cNvSpPr>
                <a:spLocks/>
              </p:cNvSpPr>
              <p:nvPr/>
            </p:nvSpPr>
            <p:spPr bwMode="auto">
              <a:xfrm>
                <a:off x="2215" y="2557"/>
                <a:ext cx="38" cy="194"/>
              </a:xfrm>
              <a:custGeom>
                <a:avLst/>
                <a:gdLst>
                  <a:gd name="T0" fmla="*/ 37 w 38"/>
                  <a:gd name="T1" fmla="*/ 193 h 194"/>
                  <a:gd name="T2" fmla="*/ 36 w 38"/>
                  <a:gd name="T3" fmla="*/ 6 h 194"/>
                  <a:gd name="T4" fmla="*/ 13 w 38"/>
                  <a:gd name="T5" fmla="*/ 0 h 194"/>
                  <a:gd name="T6" fmla="*/ 0 w 38"/>
                  <a:gd name="T7" fmla="*/ 87 h 194"/>
                  <a:gd name="T8" fmla="*/ 10 w 38"/>
                  <a:gd name="T9" fmla="*/ 180 h 194"/>
                  <a:gd name="T10" fmla="*/ 37 w 38"/>
                  <a:gd name="T11" fmla="*/ 193 h 194"/>
                  <a:gd name="T12" fmla="*/ 37 w 38"/>
                  <a:gd name="T13" fmla="*/ 193 h 19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8" h="194">
                    <a:moveTo>
                      <a:pt x="37" y="193"/>
                    </a:moveTo>
                    <a:lnTo>
                      <a:pt x="36" y="6"/>
                    </a:lnTo>
                    <a:lnTo>
                      <a:pt x="13" y="0"/>
                    </a:lnTo>
                    <a:lnTo>
                      <a:pt x="0" y="87"/>
                    </a:lnTo>
                    <a:lnTo>
                      <a:pt x="10" y="180"/>
                    </a:lnTo>
                    <a:lnTo>
                      <a:pt x="37" y="193"/>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8" name="Freeform 132"/>
              <p:cNvSpPr>
                <a:spLocks/>
              </p:cNvSpPr>
              <p:nvPr/>
            </p:nvSpPr>
            <p:spPr bwMode="auto">
              <a:xfrm>
                <a:off x="2219" y="2623"/>
                <a:ext cx="35" cy="129"/>
              </a:xfrm>
              <a:custGeom>
                <a:avLst/>
                <a:gdLst>
                  <a:gd name="T0" fmla="*/ 0 w 35"/>
                  <a:gd name="T1" fmla="*/ 125 h 129"/>
                  <a:gd name="T2" fmla="*/ 34 w 35"/>
                  <a:gd name="T3" fmla="*/ 128 h 129"/>
                  <a:gd name="T4" fmla="*/ 19 w 35"/>
                  <a:gd name="T5" fmla="*/ 0 h 129"/>
                  <a:gd name="T6" fmla="*/ 0 w 35"/>
                  <a:gd name="T7" fmla="*/ 8 h 129"/>
                  <a:gd name="T8" fmla="*/ 0 w 35"/>
                  <a:gd name="T9" fmla="*/ 125 h 129"/>
                  <a:gd name="T10" fmla="*/ 0 w 35"/>
                  <a:gd name="T11" fmla="*/ 125 h 12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 h="129">
                    <a:moveTo>
                      <a:pt x="0" y="125"/>
                    </a:moveTo>
                    <a:lnTo>
                      <a:pt x="34" y="128"/>
                    </a:lnTo>
                    <a:lnTo>
                      <a:pt x="19" y="0"/>
                    </a:lnTo>
                    <a:lnTo>
                      <a:pt x="0" y="8"/>
                    </a:lnTo>
                    <a:lnTo>
                      <a:pt x="0" y="125"/>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29" name="Freeform 133"/>
              <p:cNvSpPr>
                <a:spLocks/>
              </p:cNvSpPr>
              <p:nvPr/>
            </p:nvSpPr>
            <p:spPr bwMode="auto">
              <a:xfrm>
                <a:off x="2214" y="2434"/>
                <a:ext cx="40" cy="321"/>
              </a:xfrm>
              <a:custGeom>
                <a:avLst/>
                <a:gdLst>
                  <a:gd name="T0" fmla="*/ 9 w 40"/>
                  <a:gd name="T1" fmla="*/ 0 h 321"/>
                  <a:gd name="T2" fmla="*/ 26 w 40"/>
                  <a:gd name="T3" fmla="*/ 22 h 321"/>
                  <a:gd name="T4" fmla="*/ 26 w 40"/>
                  <a:gd name="T5" fmla="*/ 111 h 321"/>
                  <a:gd name="T6" fmla="*/ 39 w 40"/>
                  <a:gd name="T7" fmla="*/ 121 h 321"/>
                  <a:gd name="T8" fmla="*/ 39 w 40"/>
                  <a:gd name="T9" fmla="*/ 317 h 321"/>
                  <a:gd name="T10" fmla="*/ 31 w 40"/>
                  <a:gd name="T11" fmla="*/ 163 h 321"/>
                  <a:gd name="T12" fmla="*/ 12 w 40"/>
                  <a:gd name="T13" fmla="*/ 188 h 321"/>
                  <a:gd name="T14" fmla="*/ 9 w 40"/>
                  <a:gd name="T15" fmla="*/ 315 h 321"/>
                  <a:gd name="T16" fmla="*/ 0 w 40"/>
                  <a:gd name="T17" fmla="*/ 320 h 321"/>
                  <a:gd name="T18" fmla="*/ 0 w 40"/>
                  <a:gd name="T19" fmla="*/ 122 h 321"/>
                  <a:gd name="T20" fmla="*/ 9 w 40"/>
                  <a:gd name="T21" fmla="*/ 113 h 321"/>
                  <a:gd name="T22" fmla="*/ 9 w 40"/>
                  <a:gd name="T23" fmla="*/ 0 h 321"/>
                  <a:gd name="T24" fmla="*/ 9 w 40"/>
                  <a:gd name="T25" fmla="*/ 0 h 32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0" h="321">
                    <a:moveTo>
                      <a:pt x="9" y="0"/>
                    </a:moveTo>
                    <a:lnTo>
                      <a:pt x="26" y="22"/>
                    </a:lnTo>
                    <a:lnTo>
                      <a:pt x="26" y="111"/>
                    </a:lnTo>
                    <a:lnTo>
                      <a:pt x="39" y="121"/>
                    </a:lnTo>
                    <a:lnTo>
                      <a:pt x="39" y="317"/>
                    </a:lnTo>
                    <a:lnTo>
                      <a:pt x="31" y="163"/>
                    </a:lnTo>
                    <a:lnTo>
                      <a:pt x="12" y="188"/>
                    </a:lnTo>
                    <a:lnTo>
                      <a:pt x="9" y="315"/>
                    </a:lnTo>
                    <a:lnTo>
                      <a:pt x="0" y="320"/>
                    </a:lnTo>
                    <a:lnTo>
                      <a:pt x="0" y="122"/>
                    </a:lnTo>
                    <a:lnTo>
                      <a:pt x="9" y="113"/>
                    </a:lnTo>
                    <a:lnTo>
                      <a:pt x="9"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0" name="Freeform 134"/>
              <p:cNvSpPr>
                <a:spLocks/>
              </p:cNvSpPr>
              <p:nvPr/>
            </p:nvSpPr>
            <p:spPr bwMode="auto">
              <a:xfrm>
                <a:off x="2053" y="2139"/>
                <a:ext cx="493" cy="456"/>
              </a:xfrm>
              <a:custGeom>
                <a:avLst/>
                <a:gdLst>
                  <a:gd name="T0" fmla="*/ 169 w 493"/>
                  <a:gd name="T1" fmla="*/ 282 h 456"/>
                  <a:gd name="T2" fmla="*/ 190 w 493"/>
                  <a:gd name="T3" fmla="*/ 380 h 456"/>
                  <a:gd name="T4" fmla="*/ 227 w 493"/>
                  <a:gd name="T5" fmla="*/ 420 h 456"/>
                  <a:gd name="T6" fmla="*/ 254 w 493"/>
                  <a:gd name="T7" fmla="*/ 443 h 456"/>
                  <a:gd name="T8" fmla="*/ 289 w 493"/>
                  <a:gd name="T9" fmla="*/ 455 h 456"/>
                  <a:gd name="T10" fmla="*/ 325 w 493"/>
                  <a:gd name="T11" fmla="*/ 450 h 456"/>
                  <a:gd name="T12" fmla="*/ 352 w 493"/>
                  <a:gd name="T13" fmla="*/ 430 h 456"/>
                  <a:gd name="T14" fmla="*/ 377 w 493"/>
                  <a:gd name="T15" fmla="*/ 399 h 456"/>
                  <a:gd name="T16" fmla="*/ 395 w 493"/>
                  <a:gd name="T17" fmla="*/ 360 h 456"/>
                  <a:gd name="T18" fmla="*/ 411 w 493"/>
                  <a:gd name="T19" fmla="*/ 327 h 456"/>
                  <a:gd name="T20" fmla="*/ 424 w 493"/>
                  <a:gd name="T21" fmla="*/ 288 h 456"/>
                  <a:gd name="T22" fmla="*/ 429 w 493"/>
                  <a:gd name="T23" fmla="*/ 258 h 456"/>
                  <a:gd name="T24" fmla="*/ 483 w 493"/>
                  <a:gd name="T25" fmla="*/ 259 h 456"/>
                  <a:gd name="T26" fmla="*/ 492 w 493"/>
                  <a:gd name="T27" fmla="*/ 241 h 456"/>
                  <a:gd name="T28" fmla="*/ 484 w 493"/>
                  <a:gd name="T29" fmla="*/ 215 h 456"/>
                  <a:gd name="T30" fmla="*/ 435 w 493"/>
                  <a:gd name="T31" fmla="*/ 207 h 456"/>
                  <a:gd name="T32" fmla="*/ 441 w 493"/>
                  <a:gd name="T33" fmla="*/ 172 h 456"/>
                  <a:gd name="T34" fmla="*/ 436 w 493"/>
                  <a:gd name="T35" fmla="*/ 126 h 456"/>
                  <a:gd name="T36" fmla="*/ 425 w 493"/>
                  <a:gd name="T37" fmla="*/ 85 h 456"/>
                  <a:gd name="T38" fmla="*/ 400 w 493"/>
                  <a:gd name="T39" fmla="*/ 41 h 456"/>
                  <a:gd name="T40" fmla="*/ 372 w 493"/>
                  <a:gd name="T41" fmla="*/ 18 h 456"/>
                  <a:gd name="T42" fmla="*/ 339 w 493"/>
                  <a:gd name="T43" fmla="*/ 0 h 456"/>
                  <a:gd name="T44" fmla="*/ 305 w 493"/>
                  <a:gd name="T45" fmla="*/ 3 h 456"/>
                  <a:gd name="T46" fmla="*/ 275 w 493"/>
                  <a:gd name="T47" fmla="*/ 21 h 456"/>
                  <a:gd name="T48" fmla="*/ 232 w 493"/>
                  <a:gd name="T49" fmla="*/ 73 h 456"/>
                  <a:gd name="T50" fmla="*/ 190 w 493"/>
                  <a:gd name="T51" fmla="*/ 149 h 456"/>
                  <a:gd name="T52" fmla="*/ 158 w 493"/>
                  <a:gd name="T53" fmla="*/ 221 h 456"/>
                  <a:gd name="T54" fmla="*/ 71 w 493"/>
                  <a:gd name="T55" fmla="*/ 230 h 456"/>
                  <a:gd name="T56" fmla="*/ 64 w 493"/>
                  <a:gd name="T57" fmla="*/ 244 h 456"/>
                  <a:gd name="T58" fmla="*/ 50 w 493"/>
                  <a:gd name="T59" fmla="*/ 244 h 456"/>
                  <a:gd name="T60" fmla="*/ 45 w 493"/>
                  <a:gd name="T61" fmla="*/ 232 h 456"/>
                  <a:gd name="T62" fmla="*/ 4 w 493"/>
                  <a:gd name="T63" fmla="*/ 231 h 456"/>
                  <a:gd name="T64" fmla="*/ 0 w 493"/>
                  <a:gd name="T65" fmla="*/ 249 h 456"/>
                  <a:gd name="T66" fmla="*/ 26 w 493"/>
                  <a:gd name="T67" fmla="*/ 263 h 456"/>
                  <a:gd name="T68" fmla="*/ 74 w 493"/>
                  <a:gd name="T69" fmla="*/ 254 h 456"/>
                  <a:gd name="T70" fmla="*/ 87 w 493"/>
                  <a:gd name="T71" fmla="*/ 244 h 456"/>
                  <a:gd name="T72" fmla="*/ 152 w 493"/>
                  <a:gd name="T73" fmla="*/ 239 h 456"/>
                  <a:gd name="T74" fmla="*/ 169 w 493"/>
                  <a:gd name="T75" fmla="*/ 282 h 456"/>
                  <a:gd name="T76" fmla="*/ 169 w 493"/>
                  <a:gd name="T77" fmla="*/ 282 h 45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493" h="456">
                    <a:moveTo>
                      <a:pt x="169" y="282"/>
                    </a:moveTo>
                    <a:lnTo>
                      <a:pt x="190" y="380"/>
                    </a:lnTo>
                    <a:lnTo>
                      <a:pt x="227" y="420"/>
                    </a:lnTo>
                    <a:lnTo>
                      <a:pt x="254" y="443"/>
                    </a:lnTo>
                    <a:lnTo>
                      <a:pt x="289" y="455"/>
                    </a:lnTo>
                    <a:lnTo>
                      <a:pt x="325" y="450"/>
                    </a:lnTo>
                    <a:lnTo>
                      <a:pt x="352" y="430"/>
                    </a:lnTo>
                    <a:lnTo>
                      <a:pt x="377" y="399"/>
                    </a:lnTo>
                    <a:lnTo>
                      <a:pt x="395" y="360"/>
                    </a:lnTo>
                    <a:lnTo>
                      <a:pt x="411" y="327"/>
                    </a:lnTo>
                    <a:lnTo>
                      <a:pt x="424" y="288"/>
                    </a:lnTo>
                    <a:lnTo>
                      <a:pt x="429" y="258"/>
                    </a:lnTo>
                    <a:lnTo>
                      <a:pt x="483" y="259"/>
                    </a:lnTo>
                    <a:lnTo>
                      <a:pt x="492" y="241"/>
                    </a:lnTo>
                    <a:lnTo>
                      <a:pt x="484" y="215"/>
                    </a:lnTo>
                    <a:lnTo>
                      <a:pt x="435" y="207"/>
                    </a:lnTo>
                    <a:lnTo>
                      <a:pt x="441" y="172"/>
                    </a:lnTo>
                    <a:lnTo>
                      <a:pt x="436" y="126"/>
                    </a:lnTo>
                    <a:lnTo>
                      <a:pt x="425" y="85"/>
                    </a:lnTo>
                    <a:lnTo>
                      <a:pt x="400" y="41"/>
                    </a:lnTo>
                    <a:lnTo>
                      <a:pt x="372" y="18"/>
                    </a:lnTo>
                    <a:lnTo>
                      <a:pt x="339" y="0"/>
                    </a:lnTo>
                    <a:lnTo>
                      <a:pt x="305" y="3"/>
                    </a:lnTo>
                    <a:lnTo>
                      <a:pt x="275" y="21"/>
                    </a:lnTo>
                    <a:lnTo>
                      <a:pt x="232" y="73"/>
                    </a:lnTo>
                    <a:lnTo>
                      <a:pt x="190" y="149"/>
                    </a:lnTo>
                    <a:lnTo>
                      <a:pt x="158" y="221"/>
                    </a:lnTo>
                    <a:lnTo>
                      <a:pt x="71" y="230"/>
                    </a:lnTo>
                    <a:lnTo>
                      <a:pt x="64" y="244"/>
                    </a:lnTo>
                    <a:lnTo>
                      <a:pt x="50" y="244"/>
                    </a:lnTo>
                    <a:lnTo>
                      <a:pt x="45" y="232"/>
                    </a:lnTo>
                    <a:lnTo>
                      <a:pt x="4" y="231"/>
                    </a:lnTo>
                    <a:lnTo>
                      <a:pt x="0" y="249"/>
                    </a:lnTo>
                    <a:lnTo>
                      <a:pt x="26" y="263"/>
                    </a:lnTo>
                    <a:lnTo>
                      <a:pt x="74" y="254"/>
                    </a:lnTo>
                    <a:lnTo>
                      <a:pt x="87" y="244"/>
                    </a:lnTo>
                    <a:lnTo>
                      <a:pt x="152" y="239"/>
                    </a:lnTo>
                    <a:lnTo>
                      <a:pt x="169" y="282"/>
                    </a:lnTo>
                  </a:path>
                </a:pathLst>
              </a:custGeom>
              <a:solidFill>
                <a:srgbClr val="FFFF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1" name="Freeform 135"/>
              <p:cNvSpPr>
                <a:spLocks/>
              </p:cNvSpPr>
              <p:nvPr/>
            </p:nvSpPr>
            <p:spPr bwMode="auto">
              <a:xfrm>
                <a:off x="2255" y="2369"/>
                <a:ext cx="206" cy="198"/>
              </a:xfrm>
              <a:custGeom>
                <a:avLst/>
                <a:gdLst>
                  <a:gd name="T0" fmla="*/ 135 w 206"/>
                  <a:gd name="T1" fmla="*/ 21 h 198"/>
                  <a:gd name="T2" fmla="*/ 131 w 206"/>
                  <a:gd name="T3" fmla="*/ 28 h 198"/>
                  <a:gd name="T4" fmla="*/ 172 w 206"/>
                  <a:gd name="T5" fmla="*/ 108 h 198"/>
                  <a:gd name="T6" fmla="*/ 164 w 206"/>
                  <a:gd name="T7" fmla="*/ 118 h 198"/>
                  <a:gd name="T8" fmla="*/ 121 w 206"/>
                  <a:gd name="T9" fmla="*/ 43 h 198"/>
                  <a:gd name="T10" fmla="*/ 106 w 206"/>
                  <a:gd name="T11" fmla="*/ 68 h 198"/>
                  <a:gd name="T12" fmla="*/ 73 w 206"/>
                  <a:gd name="T13" fmla="*/ 94 h 198"/>
                  <a:gd name="T14" fmla="*/ 25 w 206"/>
                  <a:gd name="T15" fmla="*/ 97 h 198"/>
                  <a:gd name="T16" fmla="*/ 5 w 206"/>
                  <a:gd name="T17" fmla="*/ 48 h 198"/>
                  <a:gd name="T18" fmla="*/ 3 w 206"/>
                  <a:gd name="T19" fmla="*/ 11 h 198"/>
                  <a:gd name="T20" fmla="*/ 0 w 206"/>
                  <a:gd name="T21" fmla="*/ 46 h 198"/>
                  <a:gd name="T22" fmla="*/ 2 w 206"/>
                  <a:gd name="T23" fmla="*/ 74 h 198"/>
                  <a:gd name="T24" fmla="*/ 11 w 206"/>
                  <a:gd name="T25" fmla="*/ 108 h 198"/>
                  <a:gd name="T26" fmla="*/ 23 w 206"/>
                  <a:gd name="T27" fmla="*/ 132 h 198"/>
                  <a:gd name="T28" fmla="*/ 56 w 206"/>
                  <a:gd name="T29" fmla="*/ 180 h 198"/>
                  <a:gd name="T30" fmla="*/ 77 w 206"/>
                  <a:gd name="T31" fmla="*/ 192 h 198"/>
                  <a:gd name="T32" fmla="*/ 101 w 206"/>
                  <a:gd name="T33" fmla="*/ 197 h 198"/>
                  <a:gd name="T34" fmla="*/ 128 w 206"/>
                  <a:gd name="T35" fmla="*/ 188 h 198"/>
                  <a:gd name="T36" fmla="*/ 148 w 206"/>
                  <a:gd name="T37" fmla="*/ 161 h 198"/>
                  <a:gd name="T38" fmla="*/ 167 w 206"/>
                  <a:gd name="T39" fmla="*/ 131 h 198"/>
                  <a:gd name="T40" fmla="*/ 190 w 206"/>
                  <a:gd name="T41" fmla="*/ 83 h 198"/>
                  <a:gd name="T42" fmla="*/ 205 w 206"/>
                  <a:gd name="T43" fmla="*/ 23 h 198"/>
                  <a:gd name="T44" fmla="*/ 205 w 206"/>
                  <a:gd name="T45" fmla="*/ 2 h 198"/>
                  <a:gd name="T46" fmla="*/ 160 w 206"/>
                  <a:gd name="T47" fmla="*/ 0 h 198"/>
                  <a:gd name="T48" fmla="*/ 135 w 206"/>
                  <a:gd name="T49" fmla="*/ 21 h 198"/>
                  <a:gd name="T50" fmla="*/ 135 w 206"/>
                  <a:gd name="T51" fmla="*/ 21 h 19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206" h="198">
                    <a:moveTo>
                      <a:pt x="135" y="21"/>
                    </a:moveTo>
                    <a:lnTo>
                      <a:pt x="131" y="28"/>
                    </a:lnTo>
                    <a:lnTo>
                      <a:pt x="172" y="108"/>
                    </a:lnTo>
                    <a:lnTo>
                      <a:pt x="164" y="118"/>
                    </a:lnTo>
                    <a:lnTo>
                      <a:pt x="121" y="43"/>
                    </a:lnTo>
                    <a:lnTo>
                      <a:pt x="106" y="68"/>
                    </a:lnTo>
                    <a:lnTo>
                      <a:pt x="73" y="94"/>
                    </a:lnTo>
                    <a:lnTo>
                      <a:pt x="25" y="97"/>
                    </a:lnTo>
                    <a:lnTo>
                      <a:pt x="5" y="48"/>
                    </a:lnTo>
                    <a:lnTo>
                      <a:pt x="3" y="11"/>
                    </a:lnTo>
                    <a:lnTo>
                      <a:pt x="0" y="46"/>
                    </a:lnTo>
                    <a:lnTo>
                      <a:pt x="2" y="74"/>
                    </a:lnTo>
                    <a:lnTo>
                      <a:pt x="11" y="108"/>
                    </a:lnTo>
                    <a:lnTo>
                      <a:pt x="23" y="132"/>
                    </a:lnTo>
                    <a:lnTo>
                      <a:pt x="56" y="180"/>
                    </a:lnTo>
                    <a:lnTo>
                      <a:pt x="77" y="192"/>
                    </a:lnTo>
                    <a:lnTo>
                      <a:pt x="101" y="197"/>
                    </a:lnTo>
                    <a:lnTo>
                      <a:pt x="128" y="188"/>
                    </a:lnTo>
                    <a:lnTo>
                      <a:pt x="148" y="161"/>
                    </a:lnTo>
                    <a:lnTo>
                      <a:pt x="167" y="131"/>
                    </a:lnTo>
                    <a:lnTo>
                      <a:pt x="190" y="83"/>
                    </a:lnTo>
                    <a:lnTo>
                      <a:pt x="205" y="23"/>
                    </a:lnTo>
                    <a:lnTo>
                      <a:pt x="205" y="2"/>
                    </a:lnTo>
                    <a:lnTo>
                      <a:pt x="160" y="0"/>
                    </a:lnTo>
                    <a:lnTo>
                      <a:pt x="135" y="21"/>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2" name="Freeform 136"/>
              <p:cNvSpPr>
                <a:spLocks/>
              </p:cNvSpPr>
              <p:nvPr/>
            </p:nvSpPr>
            <p:spPr bwMode="auto">
              <a:xfrm>
                <a:off x="2203" y="2151"/>
                <a:ext cx="165" cy="441"/>
              </a:xfrm>
              <a:custGeom>
                <a:avLst/>
                <a:gdLst>
                  <a:gd name="T0" fmla="*/ 164 w 165"/>
                  <a:gd name="T1" fmla="*/ 0 h 441"/>
                  <a:gd name="T2" fmla="*/ 131 w 165"/>
                  <a:gd name="T3" fmla="*/ 8 h 441"/>
                  <a:gd name="T4" fmla="*/ 99 w 165"/>
                  <a:gd name="T5" fmla="*/ 38 h 441"/>
                  <a:gd name="T6" fmla="*/ 65 w 165"/>
                  <a:gd name="T7" fmla="*/ 85 h 441"/>
                  <a:gd name="T8" fmla="*/ 40 w 165"/>
                  <a:gd name="T9" fmla="*/ 127 h 441"/>
                  <a:gd name="T10" fmla="*/ 18 w 165"/>
                  <a:gd name="T11" fmla="*/ 184 h 441"/>
                  <a:gd name="T12" fmla="*/ 0 w 165"/>
                  <a:gd name="T13" fmla="*/ 245 h 441"/>
                  <a:gd name="T14" fmla="*/ 34 w 165"/>
                  <a:gd name="T15" fmla="*/ 327 h 441"/>
                  <a:gd name="T16" fmla="*/ 67 w 165"/>
                  <a:gd name="T17" fmla="*/ 402 h 441"/>
                  <a:gd name="T18" fmla="*/ 109 w 165"/>
                  <a:gd name="T19" fmla="*/ 432 h 441"/>
                  <a:gd name="T20" fmla="*/ 130 w 165"/>
                  <a:gd name="T21" fmla="*/ 440 h 441"/>
                  <a:gd name="T22" fmla="*/ 103 w 165"/>
                  <a:gd name="T23" fmla="*/ 419 h 441"/>
                  <a:gd name="T24" fmla="*/ 76 w 165"/>
                  <a:gd name="T25" fmla="*/ 390 h 441"/>
                  <a:gd name="T26" fmla="*/ 53 w 165"/>
                  <a:gd name="T27" fmla="*/ 342 h 441"/>
                  <a:gd name="T28" fmla="*/ 44 w 165"/>
                  <a:gd name="T29" fmla="*/ 286 h 441"/>
                  <a:gd name="T30" fmla="*/ 51 w 165"/>
                  <a:gd name="T31" fmla="*/ 172 h 441"/>
                  <a:gd name="T32" fmla="*/ 87 w 165"/>
                  <a:gd name="T33" fmla="*/ 80 h 441"/>
                  <a:gd name="T34" fmla="*/ 121 w 165"/>
                  <a:gd name="T35" fmla="*/ 27 h 441"/>
                  <a:gd name="T36" fmla="*/ 164 w 165"/>
                  <a:gd name="T37" fmla="*/ 0 h 441"/>
                  <a:gd name="T38" fmla="*/ 164 w 165"/>
                  <a:gd name="T39" fmla="*/ 0 h 441"/>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65" h="441">
                    <a:moveTo>
                      <a:pt x="164" y="0"/>
                    </a:moveTo>
                    <a:lnTo>
                      <a:pt x="131" y="8"/>
                    </a:lnTo>
                    <a:lnTo>
                      <a:pt x="99" y="38"/>
                    </a:lnTo>
                    <a:lnTo>
                      <a:pt x="65" y="85"/>
                    </a:lnTo>
                    <a:lnTo>
                      <a:pt x="40" y="127"/>
                    </a:lnTo>
                    <a:lnTo>
                      <a:pt x="18" y="184"/>
                    </a:lnTo>
                    <a:lnTo>
                      <a:pt x="0" y="245"/>
                    </a:lnTo>
                    <a:lnTo>
                      <a:pt x="34" y="327"/>
                    </a:lnTo>
                    <a:lnTo>
                      <a:pt x="67" y="402"/>
                    </a:lnTo>
                    <a:lnTo>
                      <a:pt x="109" y="432"/>
                    </a:lnTo>
                    <a:lnTo>
                      <a:pt x="130" y="440"/>
                    </a:lnTo>
                    <a:lnTo>
                      <a:pt x="103" y="419"/>
                    </a:lnTo>
                    <a:lnTo>
                      <a:pt x="76" y="390"/>
                    </a:lnTo>
                    <a:lnTo>
                      <a:pt x="53" y="342"/>
                    </a:lnTo>
                    <a:lnTo>
                      <a:pt x="44" y="286"/>
                    </a:lnTo>
                    <a:lnTo>
                      <a:pt x="51" y="172"/>
                    </a:lnTo>
                    <a:lnTo>
                      <a:pt x="87" y="80"/>
                    </a:lnTo>
                    <a:lnTo>
                      <a:pt x="121" y="27"/>
                    </a:lnTo>
                    <a:lnTo>
                      <a:pt x="164" y="0"/>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3" name="Freeform 137"/>
              <p:cNvSpPr>
                <a:spLocks/>
              </p:cNvSpPr>
              <p:nvPr/>
            </p:nvSpPr>
            <p:spPr bwMode="auto">
              <a:xfrm>
                <a:off x="2290" y="2170"/>
                <a:ext cx="191" cy="192"/>
              </a:xfrm>
              <a:custGeom>
                <a:avLst/>
                <a:gdLst>
                  <a:gd name="T0" fmla="*/ 0 w 191"/>
                  <a:gd name="T1" fmla="*/ 104 h 192"/>
                  <a:gd name="T2" fmla="*/ 21 w 191"/>
                  <a:gd name="T3" fmla="*/ 78 h 192"/>
                  <a:gd name="T4" fmla="*/ 45 w 191"/>
                  <a:gd name="T5" fmla="*/ 65 h 192"/>
                  <a:gd name="T6" fmla="*/ 64 w 191"/>
                  <a:gd name="T7" fmla="*/ 64 h 192"/>
                  <a:gd name="T8" fmla="*/ 103 w 191"/>
                  <a:gd name="T9" fmla="*/ 83 h 192"/>
                  <a:gd name="T10" fmla="*/ 122 w 191"/>
                  <a:gd name="T11" fmla="*/ 117 h 192"/>
                  <a:gd name="T12" fmla="*/ 125 w 191"/>
                  <a:gd name="T13" fmla="*/ 156 h 192"/>
                  <a:gd name="T14" fmla="*/ 117 w 191"/>
                  <a:gd name="T15" fmla="*/ 188 h 192"/>
                  <a:gd name="T16" fmla="*/ 158 w 191"/>
                  <a:gd name="T17" fmla="*/ 191 h 192"/>
                  <a:gd name="T18" fmla="*/ 166 w 191"/>
                  <a:gd name="T19" fmla="*/ 176 h 192"/>
                  <a:gd name="T20" fmla="*/ 189 w 191"/>
                  <a:gd name="T21" fmla="*/ 174 h 192"/>
                  <a:gd name="T22" fmla="*/ 190 w 191"/>
                  <a:gd name="T23" fmla="*/ 113 h 192"/>
                  <a:gd name="T24" fmla="*/ 148 w 191"/>
                  <a:gd name="T25" fmla="*/ 41 h 192"/>
                  <a:gd name="T26" fmla="*/ 79 w 191"/>
                  <a:gd name="T27" fmla="*/ 0 h 192"/>
                  <a:gd name="T28" fmla="*/ 44 w 191"/>
                  <a:gd name="T29" fmla="*/ 25 h 192"/>
                  <a:gd name="T30" fmla="*/ 23 w 191"/>
                  <a:gd name="T31" fmla="*/ 56 h 192"/>
                  <a:gd name="T32" fmla="*/ 0 w 191"/>
                  <a:gd name="T33" fmla="*/ 104 h 192"/>
                  <a:gd name="T34" fmla="*/ 0 w 191"/>
                  <a:gd name="T35" fmla="*/ 104 h 19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91" h="192">
                    <a:moveTo>
                      <a:pt x="0" y="104"/>
                    </a:moveTo>
                    <a:lnTo>
                      <a:pt x="21" y="78"/>
                    </a:lnTo>
                    <a:lnTo>
                      <a:pt x="45" y="65"/>
                    </a:lnTo>
                    <a:lnTo>
                      <a:pt x="64" y="64"/>
                    </a:lnTo>
                    <a:lnTo>
                      <a:pt x="103" y="83"/>
                    </a:lnTo>
                    <a:lnTo>
                      <a:pt x="122" y="117"/>
                    </a:lnTo>
                    <a:lnTo>
                      <a:pt x="125" y="156"/>
                    </a:lnTo>
                    <a:lnTo>
                      <a:pt x="117" y="188"/>
                    </a:lnTo>
                    <a:lnTo>
                      <a:pt x="158" y="191"/>
                    </a:lnTo>
                    <a:lnTo>
                      <a:pt x="166" y="176"/>
                    </a:lnTo>
                    <a:lnTo>
                      <a:pt x="189" y="174"/>
                    </a:lnTo>
                    <a:lnTo>
                      <a:pt x="190" y="113"/>
                    </a:lnTo>
                    <a:lnTo>
                      <a:pt x="148" y="41"/>
                    </a:lnTo>
                    <a:lnTo>
                      <a:pt x="79" y="0"/>
                    </a:lnTo>
                    <a:lnTo>
                      <a:pt x="44" y="25"/>
                    </a:lnTo>
                    <a:lnTo>
                      <a:pt x="23" y="56"/>
                    </a:lnTo>
                    <a:lnTo>
                      <a:pt x="0" y="104"/>
                    </a:lnTo>
                  </a:path>
                </a:pathLst>
              </a:custGeom>
              <a:solidFill>
                <a:srgbClr val="CCCCFF"/>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4" name="Freeform 138"/>
              <p:cNvSpPr>
                <a:spLocks/>
              </p:cNvSpPr>
              <p:nvPr/>
            </p:nvSpPr>
            <p:spPr bwMode="auto">
              <a:xfrm>
                <a:off x="2467" y="2363"/>
                <a:ext cx="69" cy="34"/>
              </a:xfrm>
              <a:custGeom>
                <a:avLst/>
                <a:gdLst>
                  <a:gd name="T0" fmla="*/ 2 w 69"/>
                  <a:gd name="T1" fmla="*/ 4 h 34"/>
                  <a:gd name="T2" fmla="*/ 51 w 69"/>
                  <a:gd name="T3" fmla="*/ 0 h 34"/>
                  <a:gd name="T4" fmla="*/ 68 w 69"/>
                  <a:gd name="T5" fmla="*/ 16 h 34"/>
                  <a:gd name="T6" fmla="*/ 68 w 69"/>
                  <a:gd name="T7" fmla="*/ 33 h 34"/>
                  <a:gd name="T8" fmla="*/ 0 w 69"/>
                  <a:gd name="T9" fmla="*/ 18 h 34"/>
                  <a:gd name="T10" fmla="*/ 2 w 69"/>
                  <a:gd name="T11" fmla="*/ 4 h 34"/>
                  <a:gd name="T12" fmla="*/ 2 w 69"/>
                  <a:gd name="T13" fmla="*/ 4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69" h="34">
                    <a:moveTo>
                      <a:pt x="2" y="4"/>
                    </a:moveTo>
                    <a:lnTo>
                      <a:pt x="51" y="0"/>
                    </a:lnTo>
                    <a:lnTo>
                      <a:pt x="68" y="16"/>
                    </a:lnTo>
                    <a:lnTo>
                      <a:pt x="68" y="33"/>
                    </a:lnTo>
                    <a:lnTo>
                      <a:pt x="0" y="18"/>
                    </a:lnTo>
                    <a:lnTo>
                      <a:pt x="2" y="4"/>
                    </a:lnTo>
                  </a:path>
                </a:pathLst>
              </a:custGeom>
              <a:solidFill>
                <a:srgbClr val="A3A3D6"/>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5" name="Freeform 139"/>
              <p:cNvSpPr>
                <a:spLocks/>
              </p:cNvSpPr>
              <p:nvPr/>
            </p:nvSpPr>
            <p:spPr bwMode="auto">
              <a:xfrm>
                <a:off x="2453" y="2356"/>
                <a:ext cx="83" cy="45"/>
              </a:xfrm>
              <a:custGeom>
                <a:avLst/>
                <a:gdLst>
                  <a:gd name="T0" fmla="*/ 4 w 83"/>
                  <a:gd name="T1" fmla="*/ 1 h 45"/>
                  <a:gd name="T2" fmla="*/ 0 w 83"/>
                  <a:gd name="T3" fmla="*/ 13 h 45"/>
                  <a:gd name="T4" fmla="*/ 0 w 83"/>
                  <a:gd name="T5" fmla="*/ 30 h 45"/>
                  <a:gd name="T6" fmla="*/ 11 w 83"/>
                  <a:gd name="T7" fmla="*/ 44 h 45"/>
                  <a:gd name="T8" fmla="*/ 82 w 83"/>
                  <a:gd name="T9" fmla="*/ 43 h 45"/>
                  <a:gd name="T10" fmla="*/ 68 w 83"/>
                  <a:gd name="T11" fmla="*/ 31 h 45"/>
                  <a:gd name="T12" fmla="*/ 64 w 83"/>
                  <a:gd name="T13" fmla="*/ 20 h 45"/>
                  <a:gd name="T14" fmla="*/ 9 w 83"/>
                  <a:gd name="T15" fmla="*/ 16 h 45"/>
                  <a:gd name="T16" fmla="*/ 60 w 83"/>
                  <a:gd name="T17" fmla="*/ 0 h 45"/>
                  <a:gd name="T18" fmla="*/ 4 w 83"/>
                  <a:gd name="T19" fmla="*/ 1 h 45"/>
                  <a:gd name="T20" fmla="*/ 4 w 83"/>
                  <a:gd name="T21" fmla="*/ 1 h 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3" h="45">
                    <a:moveTo>
                      <a:pt x="4" y="1"/>
                    </a:moveTo>
                    <a:lnTo>
                      <a:pt x="0" y="13"/>
                    </a:lnTo>
                    <a:lnTo>
                      <a:pt x="0" y="30"/>
                    </a:lnTo>
                    <a:lnTo>
                      <a:pt x="11" y="44"/>
                    </a:lnTo>
                    <a:lnTo>
                      <a:pt x="82" y="43"/>
                    </a:lnTo>
                    <a:lnTo>
                      <a:pt x="68" y="31"/>
                    </a:lnTo>
                    <a:lnTo>
                      <a:pt x="64" y="20"/>
                    </a:lnTo>
                    <a:lnTo>
                      <a:pt x="9" y="16"/>
                    </a:lnTo>
                    <a:lnTo>
                      <a:pt x="60" y="0"/>
                    </a:lnTo>
                    <a:lnTo>
                      <a:pt x="4" y="1"/>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6" name="Freeform 140"/>
              <p:cNvSpPr>
                <a:spLocks/>
              </p:cNvSpPr>
              <p:nvPr/>
            </p:nvSpPr>
            <p:spPr bwMode="auto">
              <a:xfrm>
                <a:off x="2525" y="2358"/>
                <a:ext cx="17" cy="38"/>
              </a:xfrm>
              <a:custGeom>
                <a:avLst/>
                <a:gdLst>
                  <a:gd name="T0" fmla="*/ 2 w 17"/>
                  <a:gd name="T1" fmla="*/ 0 h 38"/>
                  <a:gd name="T2" fmla="*/ 14 w 17"/>
                  <a:gd name="T3" fmla="*/ 10 h 38"/>
                  <a:gd name="T4" fmla="*/ 16 w 17"/>
                  <a:gd name="T5" fmla="*/ 24 h 38"/>
                  <a:gd name="T6" fmla="*/ 13 w 17"/>
                  <a:gd name="T7" fmla="*/ 37 h 38"/>
                  <a:gd name="T8" fmla="*/ 0 w 17"/>
                  <a:gd name="T9" fmla="*/ 24 h 38"/>
                  <a:gd name="T10" fmla="*/ 2 w 17"/>
                  <a:gd name="T11" fmla="*/ 0 h 38"/>
                  <a:gd name="T12" fmla="*/ 2 w 17"/>
                  <a:gd name="T13" fmla="*/ 0 h 3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38">
                    <a:moveTo>
                      <a:pt x="2" y="0"/>
                    </a:moveTo>
                    <a:lnTo>
                      <a:pt x="14" y="10"/>
                    </a:lnTo>
                    <a:lnTo>
                      <a:pt x="16" y="24"/>
                    </a:lnTo>
                    <a:lnTo>
                      <a:pt x="13" y="37"/>
                    </a:lnTo>
                    <a:lnTo>
                      <a:pt x="0" y="24"/>
                    </a:lnTo>
                    <a:lnTo>
                      <a:pt x="2"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7" name="Freeform 141"/>
              <p:cNvSpPr>
                <a:spLocks/>
              </p:cNvSpPr>
              <p:nvPr/>
            </p:nvSpPr>
            <p:spPr bwMode="auto">
              <a:xfrm>
                <a:off x="2196" y="2157"/>
                <a:ext cx="143" cy="424"/>
              </a:xfrm>
              <a:custGeom>
                <a:avLst/>
                <a:gdLst>
                  <a:gd name="T0" fmla="*/ 89 w 143"/>
                  <a:gd name="T1" fmla="*/ 63 h 424"/>
                  <a:gd name="T2" fmla="*/ 79 w 143"/>
                  <a:gd name="T3" fmla="*/ 83 h 424"/>
                  <a:gd name="T4" fmla="*/ 66 w 143"/>
                  <a:gd name="T5" fmla="*/ 120 h 424"/>
                  <a:gd name="T6" fmla="*/ 50 w 143"/>
                  <a:gd name="T7" fmla="*/ 168 h 424"/>
                  <a:gd name="T8" fmla="*/ 43 w 143"/>
                  <a:gd name="T9" fmla="*/ 226 h 424"/>
                  <a:gd name="T10" fmla="*/ 39 w 143"/>
                  <a:gd name="T11" fmla="*/ 281 h 424"/>
                  <a:gd name="T12" fmla="*/ 54 w 143"/>
                  <a:gd name="T13" fmla="*/ 343 h 424"/>
                  <a:gd name="T14" fmla="*/ 79 w 143"/>
                  <a:gd name="T15" fmla="*/ 386 h 424"/>
                  <a:gd name="T16" fmla="*/ 110 w 143"/>
                  <a:gd name="T17" fmla="*/ 423 h 424"/>
                  <a:gd name="T18" fmla="*/ 70 w 143"/>
                  <a:gd name="T19" fmla="*/ 397 h 424"/>
                  <a:gd name="T20" fmla="*/ 37 w 143"/>
                  <a:gd name="T21" fmla="*/ 357 h 424"/>
                  <a:gd name="T22" fmla="*/ 19 w 143"/>
                  <a:gd name="T23" fmla="*/ 302 h 424"/>
                  <a:gd name="T24" fmla="*/ 1 w 143"/>
                  <a:gd name="T25" fmla="*/ 248 h 424"/>
                  <a:gd name="T26" fmla="*/ 0 w 143"/>
                  <a:gd name="T27" fmla="*/ 218 h 424"/>
                  <a:gd name="T28" fmla="*/ 24 w 143"/>
                  <a:gd name="T29" fmla="*/ 155 h 424"/>
                  <a:gd name="T30" fmla="*/ 54 w 143"/>
                  <a:gd name="T31" fmla="*/ 97 h 424"/>
                  <a:gd name="T32" fmla="*/ 80 w 143"/>
                  <a:gd name="T33" fmla="*/ 60 h 424"/>
                  <a:gd name="T34" fmla="*/ 107 w 143"/>
                  <a:gd name="T35" fmla="*/ 26 h 424"/>
                  <a:gd name="T36" fmla="*/ 142 w 143"/>
                  <a:gd name="T37" fmla="*/ 0 h 424"/>
                  <a:gd name="T38" fmla="*/ 109 w 143"/>
                  <a:gd name="T39" fmla="*/ 38 h 424"/>
                  <a:gd name="T40" fmla="*/ 89 w 143"/>
                  <a:gd name="T41" fmla="*/ 63 h 424"/>
                  <a:gd name="T42" fmla="*/ 89 w 143"/>
                  <a:gd name="T43" fmla="*/ 63 h 42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43" h="424">
                    <a:moveTo>
                      <a:pt x="89" y="63"/>
                    </a:moveTo>
                    <a:lnTo>
                      <a:pt x="79" y="83"/>
                    </a:lnTo>
                    <a:lnTo>
                      <a:pt x="66" y="120"/>
                    </a:lnTo>
                    <a:lnTo>
                      <a:pt x="50" y="168"/>
                    </a:lnTo>
                    <a:lnTo>
                      <a:pt x="43" y="226"/>
                    </a:lnTo>
                    <a:lnTo>
                      <a:pt x="39" y="281"/>
                    </a:lnTo>
                    <a:lnTo>
                      <a:pt x="54" y="343"/>
                    </a:lnTo>
                    <a:lnTo>
                      <a:pt x="79" y="386"/>
                    </a:lnTo>
                    <a:lnTo>
                      <a:pt x="110" y="423"/>
                    </a:lnTo>
                    <a:lnTo>
                      <a:pt x="70" y="397"/>
                    </a:lnTo>
                    <a:lnTo>
                      <a:pt x="37" y="357"/>
                    </a:lnTo>
                    <a:lnTo>
                      <a:pt x="19" y="302"/>
                    </a:lnTo>
                    <a:lnTo>
                      <a:pt x="1" y="248"/>
                    </a:lnTo>
                    <a:lnTo>
                      <a:pt x="0" y="218"/>
                    </a:lnTo>
                    <a:lnTo>
                      <a:pt x="24" y="155"/>
                    </a:lnTo>
                    <a:lnTo>
                      <a:pt x="54" y="97"/>
                    </a:lnTo>
                    <a:lnTo>
                      <a:pt x="80" y="60"/>
                    </a:lnTo>
                    <a:lnTo>
                      <a:pt x="107" y="26"/>
                    </a:lnTo>
                    <a:lnTo>
                      <a:pt x="142" y="0"/>
                    </a:lnTo>
                    <a:lnTo>
                      <a:pt x="109" y="38"/>
                    </a:lnTo>
                    <a:lnTo>
                      <a:pt x="89" y="63"/>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8" name="Freeform 142"/>
              <p:cNvSpPr>
                <a:spLocks/>
              </p:cNvSpPr>
              <p:nvPr/>
            </p:nvSpPr>
            <p:spPr bwMode="auto">
              <a:xfrm>
                <a:off x="2264" y="2366"/>
                <a:ext cx="196" cy="137"/>
              </a:xfrm>
              <a:custGeom>
                <a:avLst/>
                <a:gdLst>
                  <a:gd name="T0" fmla="*/ 138 w 196"/>
                  <a:gd name="T1" fmla="*/ 0 h 137"/>
                  <a:gd name="T2" fmla="*/ 15 w 196"/>
                  <a:gd name="T3" fmla="*/ 5 h 137"/>
                  <a:gd name="T4" fmla="*/ 14 w 196"/>
                  <a:gd name="T5" fmla="*/ 14 h 137"/>
                  <a:gd name="T6" fmla="*/ 86 w 196"/>
                  <a:gd name="T7" fmla="*/ 18 h 137"/>
                  <a:gd name="T8" fmla="*/ 0 w 196"/>
                  <a:gd name="T9" fmla="*/ 91 h 137"/>
                  <a:gd name="T10" fmla="*/ 12 w 196"/>
                  <a:gd name="T11" fmla="*/ 113 h 137"/>
                  <a:gd name="T12" fmla="*/ 96 w 196"/>
                  <a:gd name="T13" fmla="*/ 24 h 137"/>
                  <a:gd name="T14" fmla="*/ 152 w 196"/>
                  <a:gd name="T15" fmla="*/ 136 h 137"/>
                  <a:gd name="T16" fmla="*/ 161 w 196"/>
                  <a:gd name="T17" fmla="*/ 121 h 137"/>
                  <a:gd name="T18" fmla="*/ 112 w 196"/>
                  <a:gd name="T19" fmla="*/ 19 h 137"/>
                  <a:gd name="T20" fmla="*/ 195 w 196"/>
                  <a:gd name="T21" fmla="*/ 21 h 137"/>
                  <a:gd name="T22" fmla="*/ 193 w 196"/>
                  <a:gd name="T23" fmla="*/ 9 h 137"/>
                  <a:gd name="T24" fmla="*/ 133 w 196"/>
                  <a:gd name="T25" fmla="*/ 11 h 137"/>
                  <a:gd name="T26" fmla="*/ 138 w 196"/>
                  <a:gd name="T27" fmla="*/ 0 h 137"/>
                  <a:gd name="T28" fmla="*/ 138 w 196"/>
                  <a:gd name="T29" fmla="*/ 0 h 1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96" h="137">
                    <a:moveTo>
                      <a:pt x="138" y="0"/>
                    </a:moveTo>
                    <a:lnTo>
                      <a:pt x="15" y="5"/>
                    </a:lnTo>
                    <a:lnTo>
                      <a:pt x="14" y="14"/>
                    </a:lnTo>
                    <a:lnTo>
                      <a:pt x="86" y="18"/>
                    </a:lnTo>
                    <a:lnTo>
                      <a:pt x="0" y="91"/>
                    </a:lnTo>
                    <a:lnTo>
                      <a:pt x="12" y="113"/>
                    </a:lnTo>
                    <a:lnTo>
                      <a:pt x="96" y="24"/>
                    </a:lnTo>
                    <a:lnTo>
                      <a:pt x="152" y="136"/>
                    </a:lnTo>
                    <a:lnTo>
                      <a:pt x="161" y="121"/>
                    </a:lnTo>
                    <a:lnTo>
                      <a:pt x="112" y="19"/>
                    </a:lnTo>
                    <a:lnTo>
                      <a:pt x="195" y="21"/>
                    </a:lnTo>
                    <a:lnTo>
                      <a:pt x="193" y="9"/>
                    </a:lnTo>
                    <a:lnTo>
                      <a:pt x="133" y="11"/>
                    </a:lnTo>
                    <a:lnTo>
                      <a:pt x="138"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9" name="Freeform 143"/>
              <p:cNvSpPr>
                <a:spLocks/>
              </p:cNvSpPr>
              <p:nvPr/>
            </p:nvSpPr>
            <p:spPr bwMode="auto">
              <a:xfrm>
                <a:off x="2256" y="2393"/>
                <a:ext cx="222" cy="200"/>
              </a:xfrm>
              <a:custGeom>
                <a:avLst/>
                <a:gdLst>
                  <a:gd name="T0" fmla="*/ 212 w 222"/>
                  <a:gd name="T1" fmla="*/ 4 h 200"/>
                  <a:gd name="T2" fmla="*/ 205 w 222"/>
                  <a:gd name="T3" fmla="*/ 33 h 200"/>
                  <a:gd name="T4" fmla="*/ 193 w 222"/>
                  <a:gd name="T5" fmla="*/ 70 h 200"/>
                  <a:gd name="T6" fmla="*/ 173 w 222"/>
                  <a:gd name="T7" fmla="*/ 109 h 200"/>
                  <a:gd name="T8" fmla="*/ 157 w 222"/>
                  <a:gd name="T9" fmla="*/ 138 h 200"/>
                  <a:gd name="T10" fmla="*/ 130 w 222"/>
                  <a:gd name="T11" fmla="*/ 169 h 200"/>
                  <a:gd name="T12" fmla="*/ 98 w 222"/>
                  <a:gd name="T13" fmla="*/ 183 h 200"/>
                  <a:gd name="T14" fmla="*/ 68 w 222"/>
                  <a:gd name="T15" fmla="*/ 169 h 200"/>
                  <a:gd name="T16" fmla="*/ 45 w 222"/>
                  <a:gd name="T17" fmla="*/ 134 h 200"/>
                  <a:gd name="T18" fmla="*/ 22 w 222"/>
                  <a:gd name="T19" fmla="*/ 95 h 200"/>
                  <a:gd name="T20" fmla="*/ 0 w 222"/>
                  <a:gd name="T21" fmla="*/ 40 h 200"/>
                  <a:gd name="T22" fmla="*/ 19 w 222"/>
                  <a:gd name="T23" fmla="*/ 109 h 200"/>
                  <a:gd name="T24" fmla="*/ 43 w 222"/>
                  <a:gd name="T25" fmla="*/ 149 h 200"/>
                  <a:gd name="T26" fmla="*/ 71 w 222"/>
                  <a:gd name="T27" fmla="*/ 184 h 200"/>
                  <a:gd name="T28" fmla="*/ 93 w 222"/>
                  <a:gd name="T29" fmla="*/ 199 h 200"/>
                  <a:gd name="T30" fmla="*/ 118 w 222"/>
                  <a:gd name="T31" fmla="*/ 196 h 200"/>
                  <a:gd name="T32" fmla="*/ 148 w 222"/>
                  <a:gd name="T33" fmla="*/ 173 h 200"/>
                  <a:gd name="T34" fmla="*/ 176 w 222"/>
                  <a:gd name="T35" fmla="*/ 133 h 200"/>
                  <a:gd name="T36" fmla="*/ 199 w 222"/>
                  <a:gd name="T37" fmla="*/ 83 h 200"/>
                  <a:gd name="T38" fmla="*/ 216 w 222"/>
                  <a:gd name="T39" fmla="*/ 34 h 200"/>
                  <a:gd name="T40" fmla="*/ 221 w 222"/>
                  <a:gd name="T41" fmla="*/ 0 h 200"/>
                  <a:gd name="T42" fmla="*/ 212 w 222"/>
                  <a:gd name="T43" fmla="*/ 4 h 200"/>
                  <a:gd name="T44" fmla="*/ 212 w 222"/>
                  <a:gd name="T45" fmla="*/ 4 h 2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22" h="200">
                    <a:moveTo>
                      <a:pt x="212" y="4"/>
                    </a:moveTo>
                    <a:lnTo>
                      <a:pt x="205" y="33"/>
                    </a:lnTo>
                    <a:lnTo>
                      <a:pt x="193" y="70"/>
                    </a:lnTo>
                    <a:lnTo>
                      <a:pt x="173" y="109"/>
                    </a:lnTo>
                    <a:lnTo>
                      <a:pt x="157" y="138"/>
                    </a:lnTo>
                    <a:lnTo>
                      <a:pt x="130" y="169"/>
                    </a:lnTo>
                    <a:lnTo>
                      <a:pt x="98" y="183"/>
                    </a:lnTo>
                    <a:lnTo>
                      <a:pt x="68" y="169"/>
                    </a:lnTo>
                    <a:lnTo>
                      <a:pt x="45" y="134"/>
                    </a:lnTo>
                    <a:lnTo>
                      <a:pt x="22" y="95"/>
                    </a:lnTo>
                    <a:lnTo>
                      <a:pt x="0" y="40"/>
                    </a:lnTo>
                    <a:lnTo>
                      <a:pt x="19" y="109"/>
                    </a:lnTo>
                    <a:lnTo>
                      <a:pt x="43" y="149"/>
                    </a:lnTo>
                    <a:lnTo>
                      <a:pt x="71" y="184"/>
                    </a:lnTo>
                    <a:lnTo>
                      <a:pt x="93" y="199"/>
                    </a:lnTo>
                    <a:lnTo>
                      <a:pt x="118" y="196"/>
                    </a:lnTo>
                    <a:lnTo>
                      <a:pt x="148" y="173"/>
                    </a:lnTo>
                    <a:lnTo>
                      <a:pt x="176" y="133"/>
                    </a:lnTo>
                    <a:lnTo>
                      <a:pt x="199" y="83"/>
                    </a:lnTo>
                    <a:lnTo>
                      <a:pt x="216" y="34"/>
                    </a:lnTo>
                    <a:lnTo>
                      <a:pt x="221" y="0"/>
                    </a:lnTo>
                    <a:lnTo>
                      <a:pt x="212" y="4"/>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0" name="Freeform 144"/>
              <p:cNvSpPr>
                <a:spLocks/>
              </p:cNvSpPr>
              <p:nvPr/>
            </p:nvSpPr>
            <p:spPr bwMode="auto">
              <a:xfrm>
                <a:off x="2052" y="2372"/>
                <a:ext cx="150" cy="37"/>
              </a:xfrm>
              <a:custGeom>
                <a:avLst/>
                <a:gdLst>
                  <a:gd name="T0" fmla="*/ 149 w 150"/>
                  <a:gd name="T1" fmla="*/ 0 h 37"/>
                  <a:gd name="T2" fmla="*/ 77 w 150"/>
                  <a:gd name="T3" fmla="*/ 4 h 37"/>
                  <a:gd name="T4" fmla="*/ 68 w 150"/>
                  <a:gd name="T5" fmla="*/ 19 h 37"/>
                  <a:gd name="T6" fmla="*/ 45 w 150"/>
                  <a:gd name="T7" fmla="*/ 17 h 37"/>
                  <a:gd name="T8" fmla="*/ 41 w 150"/>
                  <a:gd name="T9" fmla="*/ 9 h 37"/>
                  <a:gd name="T10" fmla="*/ 6 w 150"/>
                  <a:gd name="T11" fmla="*/ 12 h 37"/>
                  <a:gd name="T12" fmla="*/ 0 w 150"/>
                  <a:gd name="T13" fmla="*/ 22 h 37"/>
                  <a:gd name="T14" fmla="*/ 11 w 150"/>
                  <a:gd name="T15" fmla="*/ 36 h 37"/>
                  <a:gd name="T16" fmla="*/ 47 w 150"/>
                  <a:gd name="T17" fmla="*/ 36 h 37"/>
                  <a:gd name="T18" fmla="*/ 53 w 150"/>
                  <a:gd name="T19" fmla="*/ 29 h 37"/>
                  <a:gd name="T20" fmla="*/ 79 w 150"/>
                  <a:gd name="T21" fmla="*/ 29 h 37"/>
                  <a:gd name="T22" fmla="*/ 90 w 150"/>
                  <a:gd name="T23" fmla="*/ 12 h 37"/>
                  <a:gd name="T24" fmla="*/ 149 w 150"/>
                  <a:gd name="T25" fmla="*/ 12 h 37"/>
                  <a:gd name="T26" fmla="*/ 149 w 150"/>
                  <a:gd name="T27" fmla="*/ 0 h 37"/>
                  <a:gd name="T28" fmla="*/ 149 w 150"/>
                  <a:gd name="T29" fmla="*/ 0 h 3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50" h="37">
                    <a:moveTo>
                      <a:pt x="149" y="0"/>
                    </a:moveTo>
                    <a:lnTo>
                      <a:pt x="77" y="4"/>
                    </a:lnTo>
                    <a:lnTo>
                      <a:pt x="68" y="19"/>
                    </a:lnTo>
                    <a:lnTo>
                      <a:pt x="45" y="17"/>
                    </a:lnTo>
                    <a:lnTo>
                      <a:pt x="41" y="9"/>
                    </a:lnTo>
                    <a:lnTo>
                      <a:pt x="6" y="12"/>
                    </a:lnTo>
                    <a:lnTo>
                      <a:pt x="0" y="22"/>
                    </a:lnTo>
                    <a:lnTo>
                      <a:pt x="11" y="36"/>
                    </a:lnTo>
                    <a:lnTo>
                      <a:pt x="47" y="36"/>
                    </a:lnTo>
                    <a:lnTo>
                      <a:pt x="53" y="29"/>
                    </a:lnTo>
                    <a:lnTo>
                      <a:pt x="79" y="29"/>
                    </a:lnTo>
                    <a:lnTo>
                      <a:pt x="90" y="12"/>
                    </a:lnTo>
                    <a:lnTo>
                      <a:pt x="149" y="12"/>
                    </a:lnTo>
                    <a:lnTo>
                      <a:pt x="149"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1" name="Freeform 145"/>
              <p:cNvSpPr>
                <a:spLocks/>
              </p:cNvSpPr>
              <p:nvPr/>
            </p:nvSpPr>
            <p:spPr bwMode="auto">
              <a:xfrm>
                <a:off x="2270" y="2155"/>
                <a:ext cx="219" cy="192"/>
              </a:xfrm>
              <a:custGeom>
                <a:avLst/>
                <a:gdLst>
                  <a:gd name="T0" fmla="*/ 20 w 219"/>
                  <a:gd name="T1" fmla="*/ 107 h 192"/>
                  <a:gd name="T2" fmla="*/ 39 w 219"/>
                  <a:gd name="T3" fmla="*/ 63 h 192"/>
                  <a:gd name="T4" fmla="*/ 66 w 219"/>
                  <a:gd name="T5" fmla="*/ 24 h 192"/>
                  <a:gd name="T6" fmla="*/ 96 w 219"/>
                  <a:gd name="T7" fmla="*/ 3 h 192"/>
                  <a:gd name="T8" fmla="*/ 125 w 219"/>
                  <a:gd name="T9" fmla="*/ 0 h 192"/>
                  <a:gd name="T10" fmla="*/ 154 w 219"/>
                  <a:gd name="T11" fmla="*/ 10 h 192"/>
                  <a:gd name="T12" fmla="*/ 180 w 219"/>
                  <a:gd name="T13" fmla="*/ 33 h 192"/>
                  <a:gd name="T14" fmla="*/ 202 w 219"/>
                  <a:gd name="T15" fmla="*/ 79 h 192"/>
                  <a:gd name="T16" fmla="*/ 218 w 219"/>
                  <a:gd name="T17" fmla="*/ 148 h 192"/>
                  <a:gd name="T18" fmla="*/ 215 w 219"/>
                  <a:gd name="T19" fmla="*/ 191 h 192"/>
                  <a:gd name="T20" fmla="*/ 204 w 219"/>
                  <a:gd name="T21" fmla="*/ 189 h 192"/>
                  <a:gd name="T22" fmla="*/ 199 w 219"/>
                  <a:gd name="T23" fmla="*/ 150 h 192"/>
                  <a:gd name="T24" fmla="*/ 186 w 219"/>
                  <a:gd name="T25" fmla="*/ 116 h 192"/>
                  <a:gd name="T26" fmla="*/ 170 w 219"/>
                  <a:gd name="T27" fmla="*/ 84 h 192"/>
                  <a:gd name="T28" fmla="*/ 136 w 219"/>
                  <a:gd name="T29" fmla="*/ 50 h 192"/>
                  <a:gd name="T30" fmla="*/ 82 w 219"/>
                  <a:gd name="T31" fmla="*/ 39 h 192"/>
                  <a:gd name="T32" fmla="*/ 60 w 219"/>
                  <a:gd name="T33" fmla="*/ 56 h 192"/>
                  <a:gd name="T34" fmla="*/ 36 w 219"/>
                  <a:gd name="T35" fmla="*/ 93 h 192"/>
                  <a:gd name="T36" fmla="*/ 0 w 219"/>
                  <a:gd name="T37" fmla="*/ 164 h 192"/>
                  <a:gd name="T38" fmla="*/ 20 w 219"/>
                  <a:gd name="T39" fmla="*/ 107 h 192"/>
                  <a:gd name="T40" fmla="*/ 20 w 219"/>
                  <a:gd name="T41" fmla="*/ 107 h 19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19" h="192">
                    <a:moveTo>
                      <a:pt x="20" y="107"/>
                    </a:moveTo>
                    <a:lnTo>
                      <a:pt x="39" y="63"/>
                    </a:lnTo>
                    <a:lnTo>
                      <a:pt x="66" y="24"/>
                    </a:lnTo>
                    <a:lnTo>
                      <a:pt x="96" y="3"/>
                    </a:lnTo>
                    <a:lnTo>
                      <a:pt x="125" y="0"/>
                    </a:lnTo>
                    <a:lnTo>
                      <a:pt x="154" y="10"/>
                    </a:lnTo>
                    <a:lnTo>
                      <a:pt x="180" y="33"/>
                    </a:lnTo>
                    <a:lnTo>
                      <a:pt x="202" y="79"/>
                    </a:lnTo>
                    <a:lnTo>
                      <a:pt x="218" y="148"/>
                    </a:lnTo>
                    <a:lnTo>
                      <a:pt x="215" y="191"/>
                    </a:lnTo>
                    <a:lnTo>
                      <a:pt x="204" y="189"/>
                    </a:lnTo>
                    <a:lnTo>
                      <a:pt x="199" y="150"/>
                    </a:lnTo>
                    <a:lnTo>
                      <a:pt x="186" y="116"/>
                    </a:lnTo>
                    <a:lnTo>
                      <a:pt x="170" y="84"/>
                    </a:lnTo>
                    <a:lnTo>
                      <a:pt x="136" y="50"/>
                    </a:lnTo>
                    <a:lnTo>
                      <a:pt x="82" y="39"/>
                    </a:lnTo>
                    <a:lnTo>
                      <a:pt x="60" y="56"/>
                    </a:lnTo>
                    <a:lnTo>
                      <a:pt x="36" y="93"/>
                    </a:lnTo>
                    <a:lnTo>
                      <a:pt x="0" y="164"/>
                    </a:lnTo>
                    <a:lnTo>
                      <a:pt x="20" y="107"/>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2" name="Freeform 146"/>
              <p:cNvSpPr>
                <a:spLocks/>
              </p:cNvSpPr>
              <p:nvPr/>
            </p:nvSpPr>
            <p:spPr bwMode="auto">
              <a:xfrm>
                <a:off x="2483" y="2176"/>
                <a:ext cx="143" cy="427"/>
              </a:xfrm>
              <a:custGeom>
                <a:avLst/>
                <a:gdLst>
                  <a:gd name="T0" fmla="*/ 45 w 143"/>
                  <a:gd name="T1" fmla="*/ 0 h 427"/>
                  <a:gd name="T2" fmla="*/ 101 w 143"/>
                  <a:gd name="T3" fmla="*/ 102 h 427"/>
                  <a:gd name="T4" fmla="*/ 118 w 143"/>
                  <a:gd name="T5" fmla="*/ 163 h 427"/>
                  <a:gd name="T6" fmla="*/ 111 w 143"/>
                  <a:gd name="T7" fmla="*/ 234 h 427"/>
                  <a:gd name="T8" fmla="*/ 86 w 143"/>
                  <a:gd name="T9" fmla="*/ 307 h 427"/>
                  <a:gd name="T10" fmla="*/ 42 w 143"/>
                  <a:gd name="T11" fmla="*/ 380 h 427"/>
                  <a:gd name="T12" fmla="*/ 0 w 143"/>
                  <a:gd name="T13" fmla="*/ 426 h 427"/>
                  <a:gd name="T14" fmla="*/ 58 w 143"/>
                  <a:gd name="T15" fmla="*/ 384 h 427"/>
                  <a:gd name="T16" fmla="*/ 110 w 143"/>
                  <a:gd name="T17" fmla="*/ 307 h 427"/>
                  <a:gd name="T18" fmla="*/ 142 w 143"/>
                  <a:gd name="T19" fmla="*/ 216 h 427"/>
                  <a:gd name="T20" fmla="*/ 139 w 143"/>
                  <a:gd name="T21" fmla="*/ 139 h 427"/>
                  <a:gd name="T22" fmla="*/ 108 w 143"/>
                  <a:gd name="T23" fmla="*/ 68 h 427"/>
                  <a:gd name="T24" fmla="*/ 45 w 143"/>
                  <a:gd name="T25" fmla="*/ 0 h 427"/>
                  <a:gd name="T26" fmla="*/ 45 w 143"/>
                  <a:gd name="T27" fmla="*/ 0 h 4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43" h="427">
                    <a:moveTo>
                      <a:pt x="45" y="0"/>
                    </a:moveTo>
                    <a:lnTo>
                      <a:pt x="101" y="102"/>
                    </a:lnTo>
                    <a:lnTo>
                      <a:pt x="118" y="163"/>
                    </a:lnTo>
                    <a:lnTo>
                      <a:pt x="111" y="234"/>
                    </a:lnTo>
                    <a:lnTo>
                      <a:pt x="86" y="307"/>
                    </a:lnTo>
                    <a:lnTo>
                      <a:pt x="42" y="380"/>
                    </a:lnTo>
                    <a:lnTo>
                      <a:pt x="0" y="426"/>
                    </a:lnTo>
                    <a:lnTo>
                      <a:pt x="58" y="384"/>
                    </a:lnTo>
                    <a:lnTo>
                      <a:pt x="110" y="307"/>
                    </a:lnTo>
                    <a:lnTo>
                      <a:pt x="142" y="216"/>
                    </a:lnTo>
                    <a:lnTo>
                      <a:pt x="139" y="139"/>
                    </a:lnTo>
                    <a:lnTo>
                      <a:pt x="108" y="68"/>
                    </a:lnTo>
                    <a:lnTo>
                      <a:pt x="45"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43" name="Freeform 147"/>
              <p:cNvSpPr>
                <a:spLocks/>
              </p:cNvSpPr>
              <p:nvPr/>
            </p:nvSpPr>
            <p:spPr bwMode="auto">
              <a:xfrm>
                <a:off x="2566" y="2124"/>
                <a:ext cx="125" cy="504"/>
              </a:xfrm>
              <a:custGeom>
                <a:avLst/>
                <a:gdLst>
                  <a:gd name="T0" fmla="*/ 0 w 125"/>
                  <a:gd name="T1" fmla="*/ 0 h 504"/>
                  <a:gd name="T2" fmla="*/ 71 w 125"/>
                  <a:gd name="T3" fmla="*/ 71 h 504"/>
                  <a:gd name="T4" fmla="*/ 117 w 125"/>
                  <a:gd name="T5" fmla="*/ 173 h 504"/>
                  <a:gd name="T6" fmla="*/ 124 w 125"/>
                  <a:gd name="T7" fmla="*/ 254 h 504"/>
                  <a:gd name="T8" fmla="*/ 109 w 125"/>
                  <a:gd name="T9" fmla="*/ 342 h 504"/>
                  <a:gd name="T10" fmla="*/ 67 w 125"/>
                  <a:gd name="T11" fmla="*/ 431 h 504"/>
                  <a:gd name="T12" fmla="*/ 7 w 125"/>
                  <a:gd name="T13" fmla="*/ 503 h 504"/>
                  <a:gd name="T14" fmla="*/ 62 w 125"/>
                  <a:gd name="T15" fmla="*/ 404 h 504"/>
                  <a:gd name="T16" fmla="*/ 99 w 125"/>
                  <a:gd name="T17" fmla="*/ 307 h 504"/>
                  <a:gd name="T18" fmla="*/ 101 w 125"/>
                  <a:gd name="T19" fmla="*/ 196 h 504"/>
                  <a:gd name="T20" fmla="*/ 61 w 125"/>
                  <a:gd name="T21" fmla="*/ 89 h 504"/>
                  <a:gd name="T22" fmla="*/ 0 w 125"/>
                  <a:gd name="T23" fmla="*/ 0 h 504"/>
                  <a:gd name="T24" fmla="*/ 0 w 125"/>
                  <a:gd name="T25" fmla="*/ 0 h 50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25" h="504">
                    <a:moveTo>
                      <a:pt x="0" y="0"/>
                    </a:moveTo>
                    <a:lnTo>
                      <a:pt x="71" y="71"/>
                    </a:lnTo>
                    <a:lnTo>
                      <a:pt x="117" y="173"/>
                    </a:lnTo>
                    <a:lnTo>
                      <a:pt x="124" y="254"/>
                    </a:lnTo>
                    <a:lnTo>
                      <a:pt x="109" y="342"/>
                    </a:lnTo>
                    <a:lnTo>
                      <a:pt x="67" y="431"/>
                    </a:lnTo>
                    <a:lnTo>
                      <a:pt x="7" y="503"/>
                    </a:lnTo>
                    <a:lnTo>
                      <a:pt x="62" y="404"/>
                    </a:lnTo>
                    <a:lnTo>
                      <a:pt x="99" y="307"/>
                    </a:lnTo>
                    <a:lnTo>
                      <a:pt x="101" y="196"/>
                    </a:lnTo>
                    <a:lnTo>
                      <a:pt x="61" y="89"/>
                    </a:lnTo>
                    <a:lnTo>
                      <a:pt x="0" y="0"/>
                    </a:lnTo>
                  </a:path>
                </a:pathLst>
              </a:custGeom>
              <a:solidFill>
                <a:srgbClr val="000000"/>
              </a:solidFill>
              <a:ln>
                <a:noFill/>
              </a:ln>
              <a:effectLst/>
              <a:extLst>
                <a:ext uri="{91240B29-F687-4F45-9708-019B960494DF}">
                  <a14:hiddenLine xmlns:a14="http://schemas.microsoft.com/office/drawing/2010/main" w="9525" cap="rnd">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7" name="AutoShape 5"/>
          <p:cNvSpPr>
            <a:spLocks noChangeArrowheads="1"/>
          </p:cNvSpPr>
          <p:nvPr/>
        </p:nvSpPr>
        <p:spPr bwMode="auto">
          <a:xfrm>
            <a:off x="545145" y="56764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48" name="Rectangle 6"/>
          <p:cNvSpPr>
            <a:spLocks noChangeArrowheads="1"/>
          </p:cNvSpPr>
          <p:nvPr/>
        </p:nvSpPr>
        <p:spPr bwMode="auto">
          <a:xfrm>
            <a:off x="3463100" y="534432"/>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地面</a:t>
            </a:r>
            <a:r>
              <a:rPr lang="zh-CN" altLang="en-US" sz="2000" b="1" dirty="0" smtClean="0">
                <a:solidFill>
                  <a:schemeClr val="bg1"/>
                </a:solidFill>
                <a:latin typeface="微软雅黑" pitchFamily="34" charset="-122"/>
                <a:ea typeface="微软雅黑" pitchFamily="34" charset="-122"/>
              </a:rPr>
              <a:t>微波接力通信</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82235192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1681" name="Rectangle 33"/>
          <p:cNvSpPr>
            <a:spLocks noChangeArrowheads="1"/>
          </p:cNvSpPr>
          <p:nvPr/>
        </p:nvSpPr>
        <p:spPr bwMode="auto">
          <a:xfrm>
            <a:off x="1066800" y="1257300"/>
            <a:ext cx="3657600"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542925" indent="-542925">
              <a:lnSpc>
                <a:spcPct val="90000"/>
              </a:lnSpc>
              <a:spcBef>
                <a:spcPct val="30000"/>
              </a:spcBef>
              <a:buClr>
                <a:srgbClr val="0000FF"/>
              </a:buClr>
              <a:buSzPct val="75000"/>
              <a:buFont typeface="Wingdings" pitchFamily="2" charset="2"/>
              <a:buChar char="l"/>
              <a:defRPr/>
            </a:pPr>
            <a:r>
              <a:rPr lang="zh-CN" altLang="en-US" sz="2000" b="1" dirty="0">
                <a:latin typeface="微软雅黑" pitchFamily="34" charset="-122"/>
                <a:ea typeface="微软雅黑" pitchFamily="34" charset="-122"/>
              </a:rPr>
              <a:t>通信距离远</a:t>
            </a:r>
          </a:p>
          <a:p>
            <a:pPr marL="542925" indent="-542925">
              <a:lnSpc>
                <a:spcPct val="90000"/>
              </a:lnSpc>
              <a:spcBef>
                <a:spcPct val="30000"/>
              </a:spcBef>
              <a:buClr>
                <a:srgbClr val="0000FF"/>
              </a:buClr>
              <a:buSzPct val="75000"/>
              <a:buFont typeface="Wingdings" pitchFamily="2" charset="2"/>
              <a:buChar char="l"/>
              <a:defRPr/>
            </a:pPr>
            <a:r>
              <a:rPr lang="zh-CN" altLang="en-US" sz="2000" b="1" dirty="0">
                <a:latin typeface="微软雅黑" pitchFamily="34" charset="-122"/>
                <a:ea typeface="微软雅黑" pitchFamily="34" charset="-122"/>
              </a:rPr>
              <a:t>与地面站相对固定位置</a:t>
            </a:r>
          </a:p>
          <a:p>
            <a:pPr marL="542925" indent="-542925">
              <a:lnSpc>
                <a:spcPct val="90000"/>
              </a:lnSpc>
              <a:spcBef>
                <a:spcPct val="30000"/>
              </a:spcBef>
              <a:buClr>
                <a:srgbClr val="0000FF"/>
              </a:buClr>
              <a:buSzPct val="75000"/>
              <a:buFont typeface="Wingdings" pitchFamily="2" charset="2"/>
              <a:buChar char="l"/>
              <a:defRPr/>
            </a:pPr>
            <a:r>
              <a:rPr lang="zh-CN" altLang="en-US" sz="2000" b="1" dirty="0">
                <a:latin typeface="微软雅黑" pitchFamily="34" charset="-122"/>
                <a:ea typeface="微软雅黑" pitchFamily="34" charset="-122"/>
              </a:rPr>
              <a:t>使用3个卫星覆盖全球</a:t>
            </a:r>
          </a:p>
          <a:p>
            <a:pPr marL="542925" indent="-542925">
              <a:lnSpc>
                <a:spcPct val="90000"/>
              </a:lnSpc>
              <a:spcBef>
                <a:spcPct val="30000"/>
              </a:spcBef>
              <a:buClr>
                <a:srgbClr val="0000FF"/>
              </a:buClr>
              <a:buSzPct val="75000"/>
              <a:buFont typeface="Wingdings" pitchFamily="2" charset="2"/>
              <a:buChar char="l"/>
              <a:defRPr/>
            </a:pPr>
            <a:r>
              <a:rPr lang="zh-CN" altLang="en-US" sz="2000" b="1" dirty="0">
                <a:latin typeface="微软雅黑" pitchFamily="34" charset="-122"/>
                <a:ea typeface="微软雅黑" pitchFamily="34" charset="-122"/>
              </a:rPr>
              <a:t>传输延迟时间长</a:t>
            </a:r>
          </a:p>
        </p:txBody>
      </p:sp>
      <p:sp>
        <p:nvSpPr>
          <p:cNvPr id="31" name="AutoShape 5"/>
          <p:cNvSpPr>
            <a:spLocks noChangeArrowheads="1"/>
          </p:cNvSpPr>
          <p:nvPr/>
        </p:nvSpPr>
        <p:spPr bwMode="auto">
          <a:xfrm>
            <a:off x="545145" y="56764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2" name="Rectangle 6"/>
          <p:cNvSpPr>
            <a:spLocks noChangeArrowheads="1"/>
          </p:cNvSpPr>
          <p:nvPr/>
        </p:nvSpPr>
        <p:spPr bwMode="auto">
          <a:xfrm>
            <a:off x="3976061" y="53443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卫星</a:t>
            </a:r>
            <a:r>
              <a:rPr lang="zh-CN" altLang="en-US" sz="2000" b="1" dirty="0" smtClean="0">
                <a:solidFill>
                  <a:schemeClr val="bg1"/>
                </a:solidFill>
                <a:latin typeface="微软雅黑" pitchFamily="34" charset="-122"/>
                <a:ea typeface="微软雅黑" pitchFamily="34" charset="-122"/>
              </a:rPr>
              <a:t>通信</a:t>
            </a:r>
            <a:endParaRPr lang="zh-CN" altLang="en-US" sz="2000" b="1" dirty="0">
              <a:solidFill>
                <a:schemeClr val="bg1"/>
              </a:solidFill>
              <a:latin typeface="微软雅黑" pitchFamily="34" charset="-122"/>
              <a:ea typeface="微软雅黑" pitchFamily="34"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930313794"/>
              </p:ext>
            </p:extLst>
          </p:nvPr>
        </p:nvGraphicFramePr>
        <p:xfrm>
          <a:off x="4803055" y="1610444"/>
          <a:ext cx="3377381" cy="2917200"/>
        </p:xfrm>
        <a:graphic>
          <a:graphicData uri="http://schemas.openxmlformats.org/presentationml/2006/ole">
            <mc:AlternateContent xmlns:mc="http://schemas.openxmlformats.org/markup-compatibility/2006">
              <mc:Choice xmlns:v="urn:schemas-microsoft-com:vml" Requires="v">
                <p:oleObj spid="_x0000_s22548" name="VISIO" r:id="rId4" imgW="2923032" imgH="2535936" progId="Visio.Drawing.11">
                  <p:embed/>
                </p:oleObj>
              </mc:Choice>
              <mc:Fallback>
                <p:oleObj name="VISIO" r:id="rId4" imgW="2923032" imgH="2535936" progId="Visio.Drawing.11">
                  <p:embed/>
                  <p:pic>
                    <p:nvPicPr>
                      <p:cNvPr id="0" name="Object 3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3055" y="1610444"/>
                        <a:ext cx="3377381" cy="2917200"/>
                      </a:xfrm>
                      <a:prstGeom prst="rect">
                        <a:avLst/>
                      </a:prstGeom>
                      <a:solidFill>
                        <a:srgbClr val="6699FF"/>
                      </a:solidFill>
                      <a:ln>
                        <a:noFill/>
                      </a:ln>
                      <a:effectLst/>
                    </p:spPr>
                  </p:pic>
                </p:oleObj>
              </mc:Fallback>
            </mc:AlternateContent>
          </a:graphicData>
        </a:graphic>
      </p:graphicFrame>
    </p:spTree>
    <p:extLst>
      <p:ext uri="{BB962C8B-B14F-4D97-AF65-F5344CB8AC3E}">
        <p14:creationId xmlns:p14="http://schemas.microsoft.com/office/powerpoint/2010/main" val="409414541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Rectangle 11"/>
          <p:cNvSpPr>
            <a:spLocks noChangeArrowheads="1"/>
          </p:cNvSpPr>
          <p:nvPr/>
        </p:nvSpPr>
        <p:spPr bwMode="auto">
          <a:xfrm>
            <a:off x="2629135" y="28825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dirty="0">
              <a:solidFill>
                <a:srgbClr val="FFFFFF"/>
              </a:solidFill>
              <a:latin typeface="宋体" charset="-122"/>
            </a:endParaRPr>
          </a:p>
        </p:txBody>
      </p:sp>
      <p:sp>
        <p:nvSpPr>
          <p:cNvPr id="9"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2.2.1                               </a:t>
            </a:r>
            <a:r>
              <a:rPr lang="zh-CN" altLang="en-US" sz="2000" b="1" dirty="0">
                <a:solidFill>
                  <a:schemeClr val="bg1"/>
                </a:solidFill>
                <a:latin typeface="微软雅黑" pitchFamily="34" charset="-122"/>
                <a:ea typeface="微软雅黑" pitchFamily="34" charset="-122"/>
              </a:rPr>
              <a:t>数据通信系统的模型</a:t>
            </a:r>
          </a:p>
          <a:p>
            <a:pPr eaLnBrk="0" hangingPunct="0">
              <a:lnSpc>
                <a:spcPct val="200000"/>
              </a:lnSpc>
            </a:pPr>
            <a:r>
              <a:rPr lang="en-US" altLang="zh-CN" sz="2000" b="1" dirty="0">
                <a:solidFill>
                  <a:schemeClr val="bg1"/>
                </a:solidFill>
                <a:latin typeface="微软雅黑" pitchFamily="34" charset="-122"/>
                <a:ea typeface="微软雅黑" pitchFamily="34" charset="-122"/>
              </a:rPr>
              <a:t>2.2.2                        </a:t>
            </a:r>
            <a:r>
              <a:rPr lang="zh-CN" altLang="en-US" sz="2000" b="1" dirty="0">
                <a:solidFill>
                  <a:schemeClr val="bg1"/>
                </a:solidFill>
                <a:latin typeface="微软雅黑" pitchFamily="34" charset="-122"/>
                <a:ea typeface="微软雅黑" pitchFamily="34" charset="-122"/>
              </a:rPr>
              <a:t>有关信道的几个基本概念</a:t>
            </a:r>
          </a:p>
          <a:p>
            <a:pPr eaLnBrk="0" hangingPunct="0">
              <a:lnSpc>
                <a:spcPct val="200000"/>
              </a:lnSpc>
            </a:pPr>
            <a:r>
              <a:rPr lang="en-US" altLang="zh-CN" sz="2000" b="1" dirty="0">
                <a:solidFill>
                  <a:schemeClr val="bg1"/>
                </a:solidFill>
                <a:latin typeface="微软雅黑" pitchFamily="34" charset="-122"/>
                <a:ea typeface="微软雅黑" pitchFamily="34" charset="-122"/>
              </a:rPr>
              <a:t>2.2.3                                     </a:t>
            </a:r>
            <a:r>
              <a:rPr lang="zh-CN" altLang="en-US" sz="2000" b="1" dirty="0">
                <a:solidFill>
                  <a:schemeClr val="bg1"/>
                </a:solidFill>
                <a:latin typeface="微软雅黑" pitchFamily="34" charset="-122"/>
                <a:ea typeface="微软雅黑" pitchFamily="34" charset="-122"/>
              </a:rPr>
              <a:t>信道的极限容量</a:t>
            </a:r>
          </a:p>
        </p:txBody>
      </p:sp>
      <p:sp>
        <p:nvSpPr>
          <p:cNvPr id="11"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2"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2.2</a:t>
            </a:r>
          </a:p>
          <a:p>
            <a:pPr eaLnBrk="0" hangingPunct="0"/>
            <a:r>
              <a:rPr lang="zh-CN" altLang="en-US" sz="2000" b="1" dirty="0">
                <a:solidFill>
                  <a:schemeClr val="bg1"/>
                </a:solidFill>
                <a:latin typeface="微软雅黑" pitchFamily="34" charset="-122"/>
                <a:ea typeface="微软雅黑" pitchFamily="34" charset="-122"/>
              </a:rPr>
              <a:t>数据通信的基础知识</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6894640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p:cNvSpPr>
            <a:spLocks noChangeArrowheads="1"/>
          </p:cNvSpPr>
          <p:nvPr/>
        </p:nvSpPr>
        <p:spPr bwMode="auto">
          <a:xfrm>
            <a:off x="3114573" y="4343802"/>
            <a:ext cx="2925762" cy="232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0" lvl="1" eaLnBrk="1" hangingPunct="1">
              <a:buClr>
                <a:schemeClr val="folHlink"/>
              </a:buClr>
              <a:buSzPct val="60000"/>
            </a:pPr>
            <a:r>
              <a:rPr lang="zh-CN" altLang="en-US" sz="2000" b="1" dirty="0" smtClean="0">
                <a:solidFill>
                  <a:srgbClr val="0000FF"/>
                </a:solidFill>
                <a:latin typeface="微软雅黑" pitchFamily="34" charset="-122"/>
                <a:ea typeface="微软雅黑" pitchFamily="34" charset="-122"/>
              </a:rPr>
              <a:t>东航</a:t>
            </a:r>
            <a:r>
              <a:rPr lang="zh-CN" altLang="en-US" sz="2000" b="1" dirty="0">
                <a:solidFill>
                  <a:srgbClr val="0000FF"/>
                </a:solidFill>
                <a:latin typeface="微软雅黑" pitchFamily="34" charset="-122"/>
                <a:ea typeface="微软雅黑" pitchFamily="34" charset="-122"/>
              </a:rPr>
              <a:t>飞机</a:t>
            </a:r>
            <a:r>
              <a:rPr lang="zh-CN" altLang="en-US" sz="2000" b="1" dirty="0" smtClean="0">
                <a:solidFill>
                  <a:srgbClr val="0000FF"/>
                </a:solidFill>
                <a:latin typeface="微软雅黑" pitchFamily="34" charset="-122"/>
                <a:ea typeface="微软雅黑" pitchFamily="34" charset="-122"/>
              </a:rPr>
              <a:t>卫星上网</a:t>
            </a:r>
            <a:endParaRPr lang="zh-CN" altLang="en-US" sz="2000" b="1" dirty="0">
              <a:solidFill>
                <a:srgbClr val="0000FF"/>
              </a:solidFill>
              <a:latin typeface="Times New Roman" pitchFamily="18" charset="0"/>
            </a:endParaRPr>
          </a:p>
        </p:txBody>
      </p:sp>
      <p:pic>
        <p:nvPicPr>
          <p:cNvPr id="430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913" y="681038"/>
            <a:ext cx="2296190" cy="35123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3012"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3626" y="681038"/>
            <a:ext cx="2333419" cy="351234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4207782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1" name="Object 385"/>
          <p:cNvGraphicFramePr>
            <a:graphicFrameLocks noChangeAspect="1"/>
          </p:cNvGraphicFramePr>
          <p:nvPr/>
        </p:nvGraphicFramePr>
        <p:xfrm>
          <a:off x="1016000" y="1190625"/>
          <a:ext cx="7239000" cy="3511154"/>
        </p:xfrm>
        <a:graphic>
          <a:graphicData uri="http://schemas.openxmlformats.org/presentationml/2006/ole">
            <mc:AlternateContent xmlns:mc="http://schemas.openxmlformats.org/markup-compatibility/2006">
              <mc:Choice xmlns:v="urn:schemas-microsoft-com:vml" Requires="v">
                <p:oleObj spid="_x0000_s23571" name="位图图像" r:id="rId4" imgW="6230220" imgH="4029637" progId="Paint.Picture">
                  <p:embed/>
                </p:oleObj>
              </mc:Choice>
              <mc:Fallback>
                <p:oleObj name="位图图像" r:id="rId4" imgW="6230220" imgH="4029637" progId="Paint.Picture">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6000" y="1190625"/>
                        <a:ext cx="7239000" cy="351115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AutoShape 5"/>
          <p:cNvSpPr>
            <a:spLocks noChangeArrowheads="1"/>
          </p:cNvSpPr>
          <p:nvPr/>
        </p:nvSpPr>
        <p:spPr bwMode="auto">
          <a:xfrm>
            <a:off x="545145" y="56764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63100" y="534432"/>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蜂窝无线移动通信</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0482312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535020" y="1040988"/>
            <a:ext cx="8198936" cy="13744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5563" tIns="22225" rIns="55563" bIns="22225">
            <a:spAutoFit/>
          </a:bodyPr>
          <a:lstStyle/>
          <a:p>
            <a:pPr marL="342900" indent="-342900">
              <a:lnSpc>
                <a:spcPct val="120000"/>
              </a:lnSpc>
              <a:buClr>
                <a:srgbClr val="0000FF"/>
              </a:buClr>
              <a:buFont typeface="Wingdings" pitchFamily="2" charset="2"/>
              <a:buChar char="l"/>
              <a:defRPr/>
            </a:pPr>
            <a:r>
              <a:rPr lang="zh-CN" altLang="en-US" b="1" dirty="0" smtClean="0">
                <a:latin typeface="微软雅黑" pitchFamily="34" charset="-122"/>
                <a:ea typeface="微软雅黑" pitchFamily="34" charset="-122"/>
              </a:rPr>
              <a:t>移动通信技术经过</a:t>
            </a:r>
            <a:r>
              <a:rPr lang="en-US" altLang="zh-CN" b="1" dirty="0" smtClean="0">
                <a:latin typeface="微软雅黑" pitchFamily="34" charset="-122"/>
                <a:ea typeface="微软雅黑" pitchFamily="34" charset="-122"/>
              </a:rPr>
              <a:t>1G</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2G</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3G</a:t>
            </a:r>
            <a:r>
              <a:rPr lang="zh-CN" altLang="en-US" b="1" dirty="0" smtClean="0">
                <a:latin typeface="微软雅黑" pitchFamily="34" charset="-122"/>
                <a:ea typeface="微软雅黑" pitchFamily="34" charset="-122"/>
              </a:rPr>
              <a:t>、</a:t>
            </a:r>
            <a:r>
              <a:rPr lang="en-US" altLang="zh-CN" b="1" dirty="0" smtClean="0">
                <a:latin typeface="微软雅黑" pitchFamily="34" charset="-122"/>
                <a:ea typeface="微软雅黑" pitchFamily="34" charset="-122"/>
              </a:rPr>
              <a:t>4G</a:t>
            </a:r>
            <a:r>
              <a:rPr lang="zh-CN" altLang="en-US" b="1" dirty="0" smtClean="0">
                <a:latin typeface="微软雅黑" pitchFamily="34" charset="-122"/>
                <a:ea typeface="微软雅黑" pitchFamily="34" charset="-122"/>
              </a:rPr>
              <a:t>四个发展阶段，正从</a:t>
            </a:r>
            <a:r>
              <a:rPr lang="en-US" altLang="zh-CN" b="1" dirty="0" smtClean="0">
                <a:solidFill>
                  <a:srgbClr val="FF0000"/>
                </a:solidFill>
                <a:latin typeface="微软雅黑" pitchFamily="34" charset="-122"/>
                <a:ea typeface="微软雅黑" pitchFamily="34" charset="-122"/>
              </a:rPr>
              <a:t>4G</a:t>
            </a:r>
            <a:r>
              <a:rPr lang="zh-CN" altLang="en-US" b="1" dirty="0">
                <a:latin typeface="微软雅黑" pitchFamily="34" charset="-122"/>
                <a:ea typeface="微软雅黑" pitchFamily="34" charset="-122"/>
              </a:rPr>
              <a:t>向</a:t>
            </a:r>
            <a:r>
              <a:rPr lang="en-US" altLang="zh-CN" b="1" dirty="0" smtClean="0">
                <a:solidFill>
                  <a:srgbClr val="FF0000"/>
                </a:solidFill>
                <a:latin typeface="微软雅黑" pitchFamily="34" charset="-122"/>
                <a:ea typeface="微软雅黑" pitchFamily="34" charset="-122"/>
              </a:rPr>
              <a:t>5G</a:t>
            </a:r>
            <a:r>
              <a:rPr lang="zh-CN" altLang="en-US" b="1" dirty="0" smtClean="0">
                <a:latin typeface="微软雅黑" pitchFamily="34" charset="-122"/>
                <a:ea typeface="微软雅黑" pitchFamily="34" charset="-122"/>
              </a:rPr>
              <a:t>演进；</a:t>
            </a:r>
          </a:p>
          <a:p>
            <a:pPr marL="342900" indent="-342900">
              <a:lnSpc>
                <a:spcPct val="120000"/>
              </a:lnSpc>
              <a:buClr>
                <a:srgbClr val="0000FF"/>
              </a:buClr>
              <a:buFont typeface="Wingdings" pitchFamily="2" charset="2"/>
              <a:buChar char="l"/>
              <a:defRPr/>
            </a:pPr>
            <a:r>
              <a:rPr lang="en-US" altLang="zh-CN" b="1" dirty="0" smtClean="0">
                <a:latin typeface="微软雅黑" pitchFamily="34" charset="-122"/>
                <a:ea typeface="微软雅黑" pitchFamily="34" charset="-122"/>
              </a:rPr>
              <a:t>2019</a:t>
            </a:r>
            <a:r>
              <a:rPr lang="zh-CN" altLang="en-US" b="1" dirty="0" smtClean="0">
                <a:latin typeface="微软雅黑" pitchFamily="34" charset="-122"/>
                <a:ea typeface="微软雅黑" pitchFamily="34" charset="-122"/>
              </a:rPr>
              <a:t>年</a:t>
            </a: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月</a:t>
            </a:r>
            <a:r>
              <a:rPr lang="en-US" altLang="zh-CN" b="1" dirty="0" smtClean="0">
                <a:latin typeface="微软雅黑" pitchFamily="34" charset="-122"/>
                <a:ea typeface="微软雅黑" pitchFamily="34" charset="-122"/>
              </a:rPr>
              <a:t>6</a:t>
            </a:r>
            <a:r>
              <a:rPr lang="zh-CN" altLang="en-US" b="1" dirty="0" smtClean="0">
                <a:latin typeface="微软雅黑" pitchFamily="34" charset="-122"/>
                <a:ea typeface="微软雅黑" pitchFamily="34" charset="-122"/>
              </a:rPr>
              <a:t>日，中国工信部向</a:t>
            </a:r>
            <a:r>
              <a:rPr lang="zh-CN" altLang="en-US" b="1" dirty="0" smtClean="0">
                <a:solidFill>
                  <a:srgbClr val="FF0000"/>
                </a:solidFill>
                <a:latin typeface="微软雅黑" pitchFamily="34" charset="-122"/>
                <a:ea typeface="微软雅黑" pitchFamily="34" charset="-122"/>
              </a:rPr>
              <a:t>电信、移动、联通、广电</a:t>
            </a:r>
            <a:r>
              <a:rPr lang="zh-CN" altLang="en-US" b="1" dirty="0" smtClean="0">
                <a:latin typeface="微软雅黑" pitchFamily="34" charset="-122"/>
                <a:ea typeface="微软雅黑" pitchFamily="34" charset="-122"/>
              </a:rPr>
              <a:t>发放</a:t>
            </a:r>
            <a:r>
              <a:rPr lang="en-US" altLang="zh-CN" b="1" dirty="0" smtClean="0">
                <a:latin typeface="微软雅黑" pitchFamily="34" charset="-122"/>
                <a:ea typeface="微软雅黑" pitchFamily="34" charset="-122"/>
              </a:rPr>
              <a:t>5G</a:t>
            </a:r>
            <a:r>
              <a:rPr lang="zh-CN" altLang="en-US" b="1" dirty="0" smtClean="0">
                <a:latin typeface="微软雅黑" pitchFamily="34" charset="-122"/>
                <a:ea typeface="微软雅黑" pitchFamily="34" charset="-122"/>
              </a:rPr>
              <a:t>商用牌照；</a:t>
            </a:r>
            <a:endParaRPr lang="en-US" altLang="zh-CN" b="1" dirty="0" smtClean="0">
              <a:latin typeface="微软雅黑" pitchFamily="34" charset="-122"/>
              <a:ea typeface="微软雅黑" pitchFamily="34" charset="-122"/>
            </a:endParaRPr>
          </a:p>
          <a:p>
            <a:pPr marL="342900" indent="-342900">
              <a:lnSpc>
                <a:spcPct val="120000"/>
              </a:lnSpc>
              <a:buClr>
                <a:srgbClr val="0000FF"/>
              </a:buClr>
              <a:buFont typeface="Wingdings" pitchFamily="2" charset="2"/>
              <a:buChar char="l"/>
              <a:defRPr/>
            </a:pPr>
            <a:r>
              <a:rPr lang="en-US" altLang="zh-CN" b="1" dirty="0" smtClean="0">
                <a:latin typeface="微软雅黑" pitchFamily="34" charset="-122"/>
                <a:ea typeface="微软雅黑" pitchFamily="34" charset="-122"/>
              </a:rPr>
              <a:t>2019</a:t>
            </a:r>
            <a:r>
              <a:rPr lang="zh-CN" altLang="en-US" b="1" dirty="0" smtClean="0">
                <a:latin typeface="微软雅黑" pitchFamily="34" charset="-122"/>
                <a:ea typeface="微软雅黑" pitchFamily="34" charset="-122"/>
              </a:rPr>
              <a:t>年</a:t>
            </a:r>
            <a:r>
              <a:rPr lang="en-US" altLang="zh-CN" b="1" dirty="0" smtClean="0">
                <a:latin typeface="微软雅黑" pitchFamily="34" charset="-122"/>
                <a:ea typeface="微软雅黑" pitchFamily="34" charset="-122"/>
              </a:rPr>
              <a:t>7</a:t>
            </a:r>
            <a:r>
              <a:rPr lang="zh-CN" altLang="en-US" b="1" dirty="0" smtClean="0">
                <a:latin typeface="微软雅黑" pitchFamily="34" charset="-122"/>
                <a:ea typeface="微软雅黑" pitchFamily="34" charset="-122"/>
              </a:rPr>
              <a:t>月</a:t>
            </a:r>
            <a:r>
              <a:rPr lang="en-US" altLang="zh-CN" b="1" dirty="0" smtClean="0">
                <a:latin typeface="微软雅黑" pitchFamily="34" charset="-122"/>
                <a:ea typeface="微软雅黑" pitchFamily="34" charset="-122"/>
              </a:rPr>
              <a:t>9</a:t>
            </a:r>
            <a:r>
              <a:rPr lang="zh-CN" altLang="en-US" b="1" dirty="0" smtClean="0">
                <a:latin typeface="微软雅黑" pitchFamily="34" charset="-122"/>
                <a:ea typeface="微软雅黑" pitchFamily="34" charset="-122"/>
              </a:rPr>
              <a:t>日，</a:t>
            </a:r>
            <a:r>
              <a:rPr lang="zh-CN" altLang="en-US" b="1" dirty="0" smtClean="0">
                <a:solidFill>
                  <a:srgbClr val="FF0000"/>
                </a:solidFill>
                <a:latin typeface="微软雅黑" pitchFamily="34" charset="-122"/>
                <a:ea typeface="微软雅黑" pitchFamily="34" charset="-122"/>
              </a:rPr>
              <a:t>摩纳哥</a:t>
            </a:r>
            <a:r>
              <a:rPr lang="zh-CN" altLang="en-US" b="1" dirty="0" smtClean="0">
                <a:latin typeface="微软雅黑" pitchFamily="34" charset="-122"/>
                <a:ea typeface="微软雅黑" pitchFamily="34" charset="-122"/>
              </a:rPr>
              <a:t>成为第一个实现</a:t>
            </a:r>
            <a:r>
              <a:rPr lang="en-US" altLang="zh-CN" b="1" dirty="0" smtClean="0">
                <a:latin typeface="微软雅黑" pitchFamily="34" charset="-122"/>
                <a:ea typeface="微软雅黑" pitchFamily="34" charset="-122"/>
              </a:rPr>
              <a:t>5G</a:t>
            </a:r>
            <a:r>
              <a:rPr lang="zh-CN" altLang="en-US" b="1" dirty="0" smtClean="0">
                <a:latin typeface="微软雅黑" pitchFamily="34" charset="-122"/>
                <a:ea typeface="微软雅黑" pitchFamily="34" charset="-122"/>
              </a:rPr>
              <a:t>全覆盖的国家；</a:t>
            </a:r>
            <a:endParaRPr lang="en-US" altLang="zh-CN" b="1" dirty="0" smtClean="0">
              <a:latin typeface="微软雅黑" pitchFamily="34" charset="-122"/>
              <a:ea typeface="微软雅黑" pitchFamily="34" charset="-122"/>
            </a:endParaRPr>
          </a:p>
          <a:p>
            <a:pPr marL="342900" indent="-342900">
              <a:lnSpc>
                <a:spcPct val="120000"/>
              </a:lnSpc>
              <a:buClr>
                <a:srgbClr val="0000FF"/>
              </a:buClr>
              <a:buFont typeface="Wingdings" pitchFamily="2" charset="2"/>
              <a:buChar char="l"/>
              <a:defRPr/>
            </a:pPr>
            <a:r>
              <a:rPr lang="en-US" altLang="zh-CN" b="1" dirty="0">
                <a:latin typeface="微软雅黑" pitchFamily="34" charset="-122"/>
                <a:ea typeface="微软雅黑" pitchFamily="34" charset="-122"/>
              </a:rPr>
              <a:t>2019</a:t>
            </a:r>
            <a:r>
              <a:rPr lang="zh-CN" altLang="en-US" b="1" dirty="0" smtClean="0">
                <a:latin typeface="微软雅黑" pitchFamily="34" charset="-122"/>
                <a:ea typeface="微软雅黑" pitchFamily="34" charset="-122"/>
              </a:rPr>
              <a:t>年</a:t>
            </a:r>
            <a:r>
              <a:rPr lang="en-US" altLang="zh-CN" b="1" dirty="0" smtClean="0">
                <a:latin typeface="微软雅黑" pitchFamily="34" charset="-122"/>
                <a:ea typeface="微软雅黑" pitchFamily="34" charset="-122"/>
              </a:rPr>
              <a:t>10</a:t>
            </a:r>
            <a:r>
              <a:rPr lang="zh-CN" altLang="en-US" b="1" dirty="0" smtClean="0">
                <a:latin typeface="微软雅黑" pitchFamily="34" charset="-122"/>
                <a:ea typeface="微软雅黑" pitchFamily="34" charset="-122"/>
              </a:rPr>
              <a:t>月</a:t>
            </a:r>
            <a:r>
              <a:rPr lang="en-US" altLang="zh-CN" b="1" dirty="0" smtClean="0">
                <a:latin typeface="微软雅黑" pitchFamily="34" charset="-122"/>
                <a:ea typeface="微软雅黑" pitchFamily="34" charset="-122"/>
              </a:rPr>
              <a:t>31</a:t>
            </a:r>
            <a:r>
              <a:rPr lang="zh-CN" altLang="en-US" b="1" dirty="0" smtClean="0">
                <a:latin typeface="微软雅黑" pitchFamily="34" charset="-122"/>
                <a:ea typeface="微软雅黑" pitchFamily="34" charset="-122"/>
              </a:rPr>
              <a:t>日，工信部与运营商举行</a:t>
            </a:r>
            <a:r>
              <a:rPr lang="en-US" altLang="zh-CN" b="1" dirty="0" smtClean="0">
                <a:solidFill>
                  <a:srgbClr val="FF0000"/>
                </a:solidFill>
                <a:latin typeface="微软雅黑" pitchFamily="34" charset="-122"/>
                <a:ea typeface="微软雅黑" pitchFamily="34" charset="-122"/>
              </a:rPr>
              <a:t>5G</a:t>
            </a:r>
            <a:r>
              <a:rPr lang="zh-CN" altLang="en-US" b="1" dirty="0">
                <a:solidFill>
                  <a:srgbClr val="FF0000"/>
                </a:solidFill>
                <a:latin typeface="微软雅黑" pitchFamily="34" charset="-122"/>
                <a:ea typeface="微软雅黑" pitchFamily="34" charset="-122"/>
              </a:rPr>
              <a:t>商用启动</a:t>
            </a:r>
            <a:r>
              <a:rPr lang="zh-CN" altLang="en-US" b="1" dirty="0" smtClean="0">
                <a:solidFill>
                  <a:srgbClr val="FF0000"/>
                </a:solidFill>
                <a:latin typeface="微软雅黑" pitchFamily="34" charset="-122"/>
                <a:ea typeface="微软雅黑" pitchFamily="34" charset="-122"/>
              </a:rPr>
              <a:t>仪式</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448" y="2503948"/>
            <a:ext cx="8458080" cy="20699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5"/>
          <p:cNvSpPr>
            <a:spLocks noChangeArrowheads="1"/>
          </p:cNvSpPr>
          <p:nvPr/>
        </p:nvSpPr>
        <p:spPr bwMode="auto">
          <a:xfrm>
            <a:off x="545145" y="56764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34861" y="534432"/>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移动通信技术的发展</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647890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1084040" y="910367"/>
            <a:ext cx="8198936" cy="1042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5563" tIns="22225" rIns="55563" bIns="22225">
            <a:spAutoFit/>
          </a:bodyPr>
          <a:lstStyle/>
          <a:p>
            <a:pPr marL="285750" indent="-285750">
              <a:lnSpc>
                <a:spcPct val="120000"/>
              </a:lnSpc>
              <a:buClr>
                <a:srgbClr val="0000FF"/>
              </a:buClr>
              <a:buFont typeface="Wingdings" pitchFamily="2" charset="2"/>
              <a:buChar char="l"/>
              <a:defRPr/>
            </a:pPr>
            <a:r>
              <a:rPr lang="zh-CN" altLang="en-US" b="1" dirty="0">
                <a:latin typeface="微软雅黑" pitchFamily="34" charset="-122"/>
                <a:ea typeface="微软雅黑" pitchFamily="34" charset="-122"/>
              </a:rPr>
              <a:t>更</a:t>
            </a:r>
            <a:r>
              <a:rPr lang="zh-CN" altLang="en-US" b="1" dirty="0" smtClean="0">
                <a:latin typeface="微软雅黑" pitchFamily="34" charset="-122"/>
                <a:ea typeface="微软雅黑" pitchFamily="34" charset="-122"/>
              </a:rPr>
              <a:t>高的传输速率</a:t>
            </a:r>
            <a:r>
              <a:rPr lang="en-US" altLang="zh-CN" b="1" dirty="0" smtClean="0">
                <a:latin typeface="微软雅黑" pitchFamily="34" charset="-122"/>
                <a:ea typeface="微软雅黑" pitchFamily="34" charset="-122"/>
              </a:rPr>
              <a:t>——</a:t>
            </a:r>
            <a:r>
              <a:rPr lang="en-US" altLang="zh-CN" b="1" dirty="0" smtClean="0">
                <a:solidFill>
                  <a:srgbClr val="FF0000"/>
                </a:solidFill>
                <a:latin typeface="微软雅黑" pitchFamily="34" charset="-122"/>
                <a:ea typeface="微软雅黑" pitchFamily="34" charset="-122"/>
              </a:rPr>
              <a:t>10Gb/s</a:t>
            </a:r>
            <a:r>
              <a:rPr lang="zh-CN" altLang="en-US" b="1" dirty="0" smtClean="0">
                <a:solidFill>
                  <a:srgbClr val="FF0000"/>
                </a:solidFill>
                <a:latin typeface="微软雅黑" pitchFamily="34" charset="-122"/>
                <a:ea typeface="微软雅黑" pitchFamily="34" charset="-122"/>
              </a:rPr>
              <a:t>以上</a:t>
            </a:r>
            <a:r>
              <a:rPr lang="zh-CN" altLang="en-US" b="1" dirty="0" smtClean="0">
                <a:latin typeface="微软雅黑" pitchFamily="34" charset="-122"/>
                <a:ea typeface="微软雅黑" pitchFamily="34" charset="-122"/>
              </a:rPr>
              <a:t>，提升</a:t>
            </a:r>
            <a:r>
              <a:rPr lang="en-US" altLang="zh-CN" b="1" dirty="0" smtClean="0">
                <a:solidFill>
                  <a:srgbClr val="0000FF"/>
                </a:solidFill>
                <a:latin typeface="微软雅黑" pitchFamily="34" charset="-122"/>
                <a:ea typeface="微软雅黑" pitchFamily="34" charset="-122"/>
              </a:rPr>
              <a:t>100</a:t>
            </a:r>
            <a:r>
              <a:rPr lang="zh-CN" altLang="en-US" b="1" dirty="0" smtClean="0">
                <a:solidFill>
                  <a:srgbClr val="0000FF"/>
                </a:solidFill>
                <a:latin typeface="微软雅黑" pitchFamily="34" charset="-122"/>
                <a:ea typeface="微软雅黑" pitchFamily="34" charset="-122"/>
              </a:rPr>
              <a:t>倍</a:t>
            </a:r>
            <a:endParaRPr lang="en-US" altLang="zh-CN" b="1" dirty="0" smtClean="0">
              <a:solidFill>
                <a:srgbClr val="0000FF"/>
              </a:solidFill>
              <a:latin typeface="微软雅黑" pitchFamily="34" charset="-122"/>
              <a:ea typeface="微软雅黑" pitchFamily="34" charset="-122"/>
            </a:endParaRPr>
          </a:p>
          <a:p>
            <a:pPr marL="285750" indent="-285750">
              <a:lnSpc>
                <a:spcPct val="120000"/>
              </a:lnSpc>
              <a:buClr>
                <a:srgbClr val="0000FF"/>
              </a:buClr>
              <a:buFont typeface="Wingdings" pitchFamily="2" charset="2"/>
              <a:buChar char="l"/>
              <a:defRPr/>
            </a:pPr>
            <a:r>
              <a:rPr lang="zh-CN" altLang="en-US" b="1" dirty="0">
                <a:latin typeface="微软雅黑" pitchFamily="34" charset="-122"/>
                <a:ea typeface="微软雅黑" pitchFamily="34" charset="-122"/>
              </a:rPr>
              <a:t>更快</a:t>
            </a:r>
            <a:r>
              <a:rPr lang="zh-CN" altLang="en-US" b="1" dirty="0" smtClean="0">
                <a:latin typeface="微软雅黑" pitchFamily="34" charset="-122"/>
                <a:ea typeface="微软雅黑" pitchFamily="34" charset="-122"/>
              </a:rPr>
              <a:t>的反应速度</a:t>
            </a:r>
            <a:r>
              <a:rPr lang="en-US" altLang="zh-CN" b="1" dirty="0" smtClean="0">
                <a:latin typeface="微软雅黑" pitchFamily="34" charset="-122"/>
                <a:ea typeface="微软雅黑" pitchFamily="34" charset="-122"/>
              </a:rPr>
              <a:t>——</a:t>
            </a:r>
            <a:r>
              <a:rPr lang="en-US" altLang="zh-CN" b="1" dirty="0" smtClean="0">
                <a:solidFill>
                  <a:srgbClr val="FF0000"/>
                </a:solidFill>
                <a:latin typeface="微软雅黑" pitchFamily="34" charset="-122"/>
                <a:ea typeface="微软雅黑" pitchFamily="34" charset="-122"/>
              </a:rPr>
              <a:t>1ms</a:t>
            </a:r>
            <a:r>
              <a:rPr lang="zh-CN" altLang="en-US" b="1" dirty="0" smtClean="0">
                <a:solidFill>
                  <a:srgbClr val="FF0000"/>
                </a:solidFill>
                <a:latin typeface="微软雅黑" pitchFamily="34" charset="-122"/>
                <a:ea typeface="微软雅黑" pitchFamily="34" charset="-122"/>
              </a:rPr>
              <a:t>时延</a:t>
            </a:r>
            <a:r>
              <a:rPr lang="zh-CN" altLang="en-US" b="1" dirty="0" smtClean="0">
                <a:latin typeface="微软雅黑" pitchFamily="34" charset="-122"/>
                <a:ea typeface="微软雅黑" pitchFamily="34" charset="-122"/>
              </a:rPr>
              <a:t>，提升</a:t>
            </a:r>
            <a:r>
              <a:rPr lang="en-US" altLang="zh-CN" b="1" dirty="0">
                <a:solidFill>
                  <a:srgbClr val="0000FF"/>
                </a:solidFill>
                <a:latin typeface="微软雅黑" pitchFamily="34" charset="-122"/>
                <a:ea typeface="微软雅黑" pitchFamily="34" charset="-122"/>
              </a:rPr>
              <a:t>10</a:t>
            </a:r>
            <a:r>
              <a:rPr lang="zh-CN" altLang="en-US" b="1" dirty="0">
                <a:solidFill>
                  <a:srgbClr val="0000FF"/>
                </a:solidFill>
                <a:latin typeface="微软雅黑" pitchFamily="34" charset="-122"/>
                <a:ea typeface="微软雅黑" pitchFamily="34" charset="-122"/>
              </a:rPr>
              <a:t>倍</a:t>
            </a:r>
            <a:endParaRPr lang="en-US" altLang="zh-CN" b="1" dirty="0">
              <a:solidFill>
                <a:srgbClr val="0000FF"/>
              </a:solidFill>
              <a:latin typeface="微软雅黑" pitchFamily="34" charset="-122"/>
              <a:ea typeface="微软雅黑" pitchFamily="34" charset="-122"/>
            </a:endParaRPr>
          </a:p>
          <a:p>
            <a:pPr marL="285750" indent="-285750">
              <a:lnSpc>
                <a:spcPct val="120000"/>
              </a:lnSpc>
              <a:buClr>
                <a:srgbClr val="0000FF"/>
              </a:buClr>
              <a:buFont typeface="Wingdings" pitchFamily="2" charset="2"/>
              <a:buChar char="l"/>
              <a:defRPr/>
            </a:pPr>
            <a:r>
              <a:rPr lang="zh-CN" altLang="en-US" b="1" dirty="0">
                <a:latin typeface="微软雅黑" pitchFamily="34" charset="-122"/>
                <a:ea typeface="微软雅黑" pitchFamily="34" charset="-122"/>
              </a:rPr>
              <a:t>更</a:t>
            </a:r>
            <a:r>
              <a:rPr lang="zh-CN" altLang="en-US" b="1" dirty="0" smtClean="0">
                <a:latin typeface="微软雅黑" pitchFamily="34" charset="-122"/>
                <a:ea typeface="微软雅黑" pitchFamily="34" charset="-122"/>
              </a:rPr>
              <a:t>大的连接数量</a:t>
            </a:r>
            <a:r>
              <a:rPr lang="en-US" altLang="zh-CN" b="1" dirty="0" smtClean="0">
                <a:latin typeface="微软雅黑" pitchFamily="34" charset="-122"/>
                <a:ea typeface="微软雅黑" pitchFamily="34" charset="-122"/>
              </a:rPr>
              <a:t>——</a:t>
            </a:r>
            <a:r>
              <a:rPr lang="en-US" altLang="zh-CN" b="1" dirty="0" smtClean="0">
                <a:solidFill>
                  <a:srgbClr val="FF0000"/>
                </a:solidFill>
                <a:latin typeface="微软雅黑" pitchFamily="34" charset="-122"/>
                <a:ea typeface="微软雅黑" pitchFamily="34" charset="-122"/>
              </a:rPr>
              <a:t>100</a:t>
            </a:r>
            <a:r>
              <a:rPr lang="zh-CN" altLang="en-US" b="1" dirty="0" smtClean="0">
                <a:solidFill>
                  <a:srgbClr val="FF0000"/>
                </a:solidFill>
                <a:latin typeface="微软雅黑" pitchFamily="34" charset="-122"/>
                <a:ea typeface="微软雅黑" pitchFamily="34" charset="-122"/>
              </a:rPr>
              <a:t>万</a:t>
            </a:r>
            <a:r>
              <a:rPr lang="en-US" altLang="zh-CN" b="1" dirty="0" smtClean="0">
                <a:solidFill>
                  <a:srgbClr val="FF0000"/>
                </a:solidFill>
                <a:latin typeface="微软雅黑" pitchFamily="34" charset="-122"/>
                <a:ea typeface="微软雅黑" pitchFamily="34" charset="-122"/>
              </a:rPr>
              <a:t>/</a:t>
            </a:r>
            <a:r>
              <a:rPr lang="zh-CN" altLang="en-US" b="1" dirty="0" smtClean="0">
                <a:solidFill>
                  <a:srgbClr val="FF0000"/>
                </a:solidFill>
                <a:latin typeface="微软雅黑" pitchFamily="34" charset="-122"/>
                <a:ea typeface="微软雅黑" pitchFamily="34" charset="-122"/>
              </a:rPr>
              <a:t>平方公里</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提升</a:t>
            </a:r>
            <a:r>
              <a:rPr lang="en-US" altLang="zh-CN" b="1" dirty="0">
                <a:solidFill>
                  <a:srgbClr val="0000FF"/>
                </a:solidFill>
                <a:latin typeface="微软雅黑" pitchFamily="34" charset="-122"/>
                <a:ea typeface="微软雅黑" pitchFamily="34" charset="-122"/>
              </a:rPr>
              <a:t>10</a:t>
            </a:r>
            <a:r>
              <a:rPr lang="zh-CN" altLang="en-US" b="1" dirty="0">
                <a:solidFill>
                  <a:srgbClr val="0000FF"/>
                </a:solidFill>
                <a:latin typeface="微软雅黑" pitchFamily="34" charset="-122"/>
                <a:ea typeface="微软雅黑" pitchFamily="34" charset="-122"/>
              </a:rPr>
              <a:t>倍</a:t>
            </a:r>
            <a:endParaRPr lang="en-US" altLang="zh-CN" b="1" dirty="0">
              <a:solidFill>
                <a:srgbClr val="0000FF"/>
              </a:solidFill>
              <a:latin typeface="微软雅黑" pitchFamily="34" charset="-122"/>
              <a:ea typeface="微软雅黑" pitchFamily="34" charset="-122"/>
            </a:endParaRPr>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6224" y="1991775"/>
            <a:ext cx="6851527" cy="2806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AutoShape 5"/>
          <p:cNvSpPr>
            <a:spLocks noChangeArrowheads="1"/>
          </p:cNvSpPr>
          <p:nvPr/>
        </p:nvSpPr>
        <p:spPr bwMode="auto">
          <a:xfrm>
            <a:off x="545145" y="56764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980597" y="534432"/>
            <a:ext cx="32015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5G</a:t>
            </a:r>
            <a:r>
              <a:rPr lang="zh-CN" altLang="en-US" sz="2000" b="1" dirty="0">
                <a:solidFill>
                  <a:schemeClr val="bg1"/>
                </a:solidFill>
                <a:latin typeface="微软雅黑" pitchFamily="34" charset="-122"/>
                <a:ea typeface="微软雅黑" pitchFamily="34" charset="-122"/>
              </a:rPr>
              <a:t>与</a:t>
            </a:r>
            <a:r>
              <a:rPr lang="en-US" altLang="zh-CN" sz="2000" b="1" dirty="0">
                <a:solidFill>
                  <a:schemeClr val="bg1"/>
                </a:solidFill>
                <a:latin typeface="微软雅黑" pitchFamily="34" charset="-122"/>
                <a:ea typeface="微软雅黑" pitchFamily="34" charset="-122"/>
              </a:rPr>
              <a:t>4G</a:t>
            </a:r>
            <a:r>
              <a:rPr lang="zh-CN" altLang="en-US" sz="2000" b="1" dirty="0">
                <a:solidFill>
                  <a:schemeClr val="bg1"/>
                </a:solidFill>
                <a:latin typeface="微软雅黑" pitchFamily="34" charset="-122"/>
                <a:ea typeface="微软雅黑" pitchFamily="34" charset="-122"/>
              </a:rPr>
              <a:t>主要性能指标比较</a:t>
            </a:r>
          </a:p>
        </p:txBody>
      </p:sp>
    </p:spTree>
    <p:extLst>
      <p:ext uri="{BB962C8B-B14F-4D97-AF65-F5344CB8AC3E}">
        <p14:creationId xmlns:p14="http://schemas.microsoft.com/office/powerpoint/2010/main" val="307016370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556963" y="1676204"/>
            <a:ext cx="8048776" cy="298807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203940" y="641988"/>
            <a:ext cx="47548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无线</a:t>
            </a:r>
            <a:r>
              <a:rPr lang="zh-CN" altLang="en-US" sz="2000" b="1" dirty="0" smtClean="0">
                <a:solidFill>
                  <a:schemeClr val="bg1"/>
                </a:solidFill>
                <a:latin typeface="微软雅黑" pitchFamily="34" charset="-122"/>
                <a:ea typeface="微软雅黑" pitchFamily="34" charset="-122"/>
              </a:rPr>
              <a:t>局域网（</a:t>
            </a:r>
            <a:r>
              <a:rPr lang="en-US" altLang="zh-CN" sz="2000" b="1" dirty="0" smtClean="0">
                <a:solidFill>
                  <a:schemeClr val="bg1"/>
                </a:solidFill>
                <a:latin typeface="微软雅黑" pitchFamily="34" charset="-122"/>
                <a:ea typeface="微软雅黑" pitchFamily="34" charset="-122"/>
              </a:rPr>
              <a:t>WLAN</a:t>
            </a:r>
            <a:r>
              <a:rPr lang="zh-CN" altLang="en-US" sz="2000" b="1" dirty="0" smtClean="0">
                <a:solidFill>
                  <a:schemeClr val="bg1"/>
                </a:solidFill>
                <a:latin typeface="微软雅黑" pitchFamily="34" charset="-122"/>
                <a:ea typeface="微软雅黑" pitchFamily="34" charset="-122"/>
              </a:rPr>
              <a:t>）使用的</a:t>
            </a:r>
            <a:r>
              <a:rPr lang="en-US" altLang="zh-CN" sz="2000" b="1" dirty="0" smtClean="0">
                <a:solidFill>
                  <a:schemeClr val="bg1"/>
                </a:solidFill>
                <a:latin typeface="微软雅黑" pitchFamily="34" charset="-122"/>
                <a:ea typeface="微软雅黑" pitchFamily="34" charset="-122"/>
              </a:rPr>
              <a:t>ISM</a:t>
            </a:r>
            <a:r>
              <a:rPr lang="zh-CN" altLang="en-US" sz="2000" b="1" dirty="0" smtClean="0">
                <a:solidFill>
                  <a:schemeClr val="bg1"/>
                </a:solidFill>
                <a:latin typeface="微软雅黑" pitchFamily="34" charset="-122"/>
                <a:ea typeface="微软雅黑" pitchFamily="34" charset="-122"/>
              </a:rPr>
              <a:t>频段 </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56378" y="1047442"/>
            <a:ext cx="8230422" cy="656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zh-CN" altLang="en-US" sz="1400" b="1" dirty="0">
                <a:solidFill>
                  <a:srgbClr val="0000FF"/>
                </a:solidFill>
                <a:latin typeface="微软雅黑" pitchFamily="34" charset="-122"/>
                <a:ea typeface="微软雅黑" pitchFamily="34" charset="-122"/>
              </a:rPr>
              <a:t>要使用某一段无线电频谱进行通信，通常必须得到本国政府有关无线电频谱管理机构的许可证。但是，也有一些无线电频段是可以自由使用</a:t>
            </a:r>
            <a:r>
              <a:rPr lang="zh-CN" altLang="en-US" sz="1400" b="1" dirty="0" smtClean="0">
                <a:solidFill>
                  <a:srgbClr val="0000FF"/>
                </a:solidFill>
                <a:latin typeface="微软雅黑" pitchFamily="34" charset="-122"/>
                <a:ea typeface="微软雅黑" pitchFamily="34" charset="-122"/>
              </a:rPr>
              <a:t>的，例如</a:t>
            </a:r>
            <a:r>
              <a:rPr lang="zh-CN" altLang="en-US" sz="1400" b="1" dirty="0">
                <a:solidFill>
                  <a:srgbClr val="0000FF"/>
                </a:solidFill>
                <a:latin typeface="微软雅黑" pitchFamily="34" charset="-122"/>
                <a:ea typeface="微软雅黑" pitchFamily="34" charset="-122"/>
              </a:rPr>
              <a:t>：</a:t>
            </a:r>
            <a:r>
              <a:rPr lang="en-US" altLang="zh-CN" sz="1400" b="1" dirty="0">
                <a:solidFill>
                  <a:srgbClr val="0000FF"/>
                </a:solidFill>
                <a:latin typeface="微软雅黑" pitchFamily="34" charset="-122"/>
                <a:ea typeface="微软雅黑" pitchFamily="34" charset="-122"/>
              </a:rPr>
              <a:t>ISM</a:t>
            </a:r>
            <a:r>
              <a:rPr lang="zh-CN" altLang="en-US" sz="1400" b="1" dirty="0">
                <a:solidFill>
                  <a:srgbClr val="0000FF"/>
                </a:solidFill>
                <a:latin typeface="微软雅黑" pitchFamily="34" charset="-122"/>
                <a:ea typeface="微软雅黑" pitchFamily="34" charset="-122"/>
              </a:rPr>
              <a:t>。各国的 </a:t>
            </a:r>
            <a:r>
              <a:rPr lang="en-US" altLang="zh-CN" sz="1400" b="1" dirty="0">
                <a:solidFill>
                  <a:srgbClr val="0000FF"/>
                </a:solidFill>
                <a:latin typeface="微软雅黑" pitchFamily="34" charset="-122"/>
                <a:ea typeface="微软雅黑" pitchFamily="34" charset="-122"/>
              </a:rPr>
              <a:t>ISM </a:t>
            </a:r>
            <a:r>
              <a:rPr lang="zh-CN" altLang="en-US" sz="1400" b="1" dirty="0">
                <a:solidFill>
                  <a:srgbClr val="0000FF"/>
                </a:solidFill>
                <a:latin typeface="微软雅黑" pitchFamily="34" charset="-122"/>
                <a:ea typeface="微软雅黑" pitchFamily="34" charset="-122"/>
              </a:rPr>
              <a:t>标准有可能略有差别。</a:t>
            </a:r>
          </a:p>
        </p:txBody>
      </p:sp>
      <p:sp>
        <p:nvSpPr>
          <p:cNvPr id="24" name="矩形 23"/>
          <p:cNvSpPr/>
          <p:nvPr/>
        </p:nvSpPr>
        <p:spPr>
          <a:xfrm>
            <a:off x="2689904" y="4017948"/>
            <a:ext cx="3920748" cy="646331"/>
          </a:xfrm>
          <a:prstGeom prst="rect">
            <a:avLst/>
          </a:prstGeom>
        </p:spPr>
        <p:txBody>
          <a:bodyPr wrap="square">
            <a:spAutoFit/>
          </a:bodyPr>
          <a:lstStyle/>
          <a:p>
            <a:pPr algn="ctr"/>
            <a:r>
              <a:rPr lang="zh-CN" altLang="en-US" b="1" dirty="0">
                <a:latin typeface="微软雅黑" pitchFamily="34" charset="-122"/>
                <a:ea typeface="微软雅黑" pitchFamily="34" charset="-122"/>
              </a:rPr>
              <a:t>无线局域网</a:t>
            </a:r>
            <a:r>
              <a:rPr lang="zh-CN" altLang="en-US" b="1" dirty="0" smtClean="0">
                <a:latin typeface="微软雅黑" pitchFamily="34" charset="-122"/>
                <a:ea typeface="微软雅黑" pitchFamily="34" charset="-122"/>
              </a:rPr>
              <a:t>使用的</a:t>
            </a:r>
            <a:r>
              <a:rPr lang="en-US" altLang="zh-CN" b="1" dirty="0" smtClean="0">
                <a:latin typeface="微软雅黑" pitchFamily="34" charset="-122"/>
                <a:ea typeface="微软雅黑" pitchFamily="34" charset="-122"/>
              </a:rPr>
              <a:t>ISM</a:t>
            </a:r>
            <a:r>
              <a:rPr lang="zh-CN" altLang="en-US" b="1" dirty="0" smtClean="0">
                <a:latin typeface="微软雅黑" pitchFamily="34" charset="-122"/>
                <a:ea typeface="微软雅黑" pitchFamily="34" charset="-122"/>
              </a:rPr>
              <a:t>频段</a:t>
            </a:r>
            <a:r>
              <a:rPr lang="zh-CN" altLang="en-US" b="1" dirty="0" smtClean="0">
                <a:solidFill>
                  <a:srgbClr val="FF0000"/>
                </a:solidFill>
                <a:latin typeface="微软雅黑" pitchFamily="34" charset="-122"/>
                <a:ea typeface="微软雅黑" pitchFamily="34" charset="-122"/>
              </a:rPr>
              <a:t>（</a:t>
            </a:r>
            <a:r>
              <a:rPr lang="en-US" altLang="zh-CN" b="1" dirty="0" smtClean="0">
                <a:solidFill>
                  <a:srgbClr val="FF0000"/>
                </a:solidFill>
                <a:latin typeface="微软雅黑" pitchFamily="34" charset="-122"/>
                <a:ea typeface="微软雅黑" pitchFamily="34" charset="-122"/>
              </a:rPr>
              <a:t>2.4GHz</a:t>
            </a:r>
            <a:r>
              <a:rPr lang="zh-CN" altLang="en-US" b="1" dirty="0" smtClean="0">
                <a:solidFill>
                  <a:srgbClr val="FF0000"/>
                </a:solidFill>
                <a:latin typeface="微软雅黑" pitchFamily="34" charset="-122"/>
                <a:ea typeface="微软雅黑" pitchFamily="34" charset="-122"/>
              </a:rPr>
              <a:t>和</a:t>
            </a:r>
            <a:r>
              <a:rPr lang="en-US" altLang="zh-CN" b="1" dirty="0" smtClean="0">
                <a:solidFill>
                  <a:srgbClr val="FF0000"/>
                </a:solidFill>
                <a:latin typeface="微软雅黑" pitchFamily="34" charset="-122"/>
                <a:ea typeface="微软雅黑" pitchFamily="34" charset="-122"/>
              </a:rPr>
              <a:t>5.8GHz</a:t>
            </a:r>
            <a:r>
              <a:rPr lang="zh-CN" altLang="en-US" b="1" dirty="0" smtClean="0">
                <a:solidFill>
                  <a:srgbClr val="FF0000"/>
                </a:solidFill>
                <a:latin typeface="微软雅黑" pitchFamily="34" charset="-122"/>
                <a:ea typeface="微软雅黑" pitchFamily="34" charset="-122"/>
              </a:rPr>
              <a:t>频段）</a:t>
            </a:r>
            <a:endParaRPr lang="zh-CN" altLang="en-US" b="1" dirty="0">
              <a:solidFill>
                <a:srgbClr val="FF0000"/>
              </a:solidFill>
              <a:latin typeface="微软雅黑" pitchFamily="34" charset="-122"/>
              <a:ea typeface="微软雅黑" pitchFamily="34" charset="-122"/>
            </a:endParaRPr>
          </a:p>
        </p:txBody>
      </p:sp>
      <p:grpSp>
        <p:nvGrpSpPr>
          <p:cNvPr id="37" name="组合 36"/>
          <p:cNvGrpSpPr/>
          <p:nvPr/>
        </p:nvGrpSpPr>
        <p:grpSpPr>
          <a:xfrm>
            <a:off x="1638076" y="1957818"/>
            <a:ext cx="5822428" cy="1851823"/>
            <a:chOff x="1619788" y="2215097"/>
            <a:chExt cx="5822428" cy="1851823"/>
          </a:xfrm>
        </p:grpSpPr>
        <p:grpSp>
          <p:nvGrpSpPr>
            <p:cNvPr id="8" name="组合 7"/>
            <p:cNvGrpSpPr/>
            <p:nvPr/>
          </p:nvGrpSpPr>
          <p:grpSpPr>
            <a:xfrm>
              <a:off x="1619788" y="2215097"/>
              <a:ext cx="5822428" cy="1851823"/>
              <a:chOff x="507339" y="3213083"/>
              <a:chExt cx="9327781" cy="2966700"/>
            </a:xfrm>
          </p:grpSpPr>
          <p:sp>
            <p:nvSpPr>
              <p:cNvPr id="9" name="Text Box 5"/>
              <p:cNvSpPr txBox="1">
                <a:spLocks noChangeArrowheads="1"/>
              </p:cNvSpPr>
              <p:nvPr/>
            </p:nvSpPr>
            <p:spPr bwMode="auto">
              <a:xfrm>
                <a:off x="507339" y="3213083"/>
                <a:ext cx="9054171" cy="73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85000"/>
                  </a:lnSpc>
                </a:pPr>
                <a:r>
                  <a:rPr lang="en-US" altLang="zh-CN" sz="1400" b="1" dirty="0">
                    <a:solidFill>
                      <a:srgbClr val="0000FF"/>
                    </a:solidFill>
                    <a:latin typeface="微软雅黑" pitchFamily="34" charset="-122"/>
                    <a:ea typeface="微软雅黑" pitchFamily="34" charset="-122"/>
                  </a:rPr>
                  <a:t>                26                      83.5                                    125</a:t>
                </a:r>
              </a:p>
              <a:p>
                <a:pPr algn="l">
                  <a:lnSpc>
                    <a:spcPct val="85000"/>
                  </a:lnSpc>
                </a:pPr>
                <a:r>
                  <a:rPr lang="zh-CN" altLang="en-US" sz="1400" b="1" dirty="0">
                    <a:latin typeface="微软雅黑" pitchFamily="34" charset="-122"/>
                    <a:ea typeface="微软雅黑" pitchFamily="34" charset="-122"/>
                  </a:rPr>
                  <a:t>频带</a:t>
                </a: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MHz                    </a:t>
                </a:r>
                <a:r>
                  <a:rPr lang="en-US" altLang="zh-CN" sz="1400" b="1" dirty="0" err="1">
                    <a:solidFill>
                      <a:srgbClr val="0000FF"/>
                    </a:solidFill>
                    <a:latin typeface="微软雅黑" pitchFamily="34" charset="-122"/>
                    <a:ea typeface="微软雅黑" pitchFamily="34" charset="-122"/>
                  </a:rPr>
                  <a:t>MHz</a:t>
                </a:r>
                <a:r>
                  <a:rPr lang="en-US" altLang="zh-CN" sz="1400" b="1" dirty="0">
                    <a:solidFill>
                      <a:srgbClr val="0000FF"/>
                    </a:solidFill>
                    <a:latin typeface="微软雅黑" pitchFamily="34" charset="-122"/>
                    <a:ea typeface="微软雅黑" pitchFamily="34" charset="-122"/>
                  </a:rPr>
                  <a:t>                                    </a:t>
                </a:r>
                <a:r>
                  <a:rPr lang="en-US" altLang="zh-CN" sz="1400" b="1" dirty="0" err="1">
                    <a:solidFill>
                      <a:srgbClr val="0000FF"/>
                    </a:solidFill>
                    <a:latin typeface="微软雅黑" pitchFamily="34" charset="-122"/>
                    <a:ea typeface="微软雅黑" pitchFamily="34" charset="-122"/>
                  </a:rPr>
                  <a:t>MHz</a:t>
                </a:r>
                <a:endParaRPr lang="en-US" altLang="zh-CN" sz="1400" b="1" dirty="0">
                  <a:solidFill>
                    <a:srgbClr val="0000FF"/>
                  </a:solidFill>
                  <a:latin typeface="微软雅黑" pitchFamily="34" charset="-122"/>
                  <a:ea typeface="微软雅黑" pitchFamily="34" charset="-122"/>
                </a:endParaRPr>
              </a:p>
            </p:txBody>
          </p:sp>
          <p:sp>
            <p:nvSpPr>
              <p:cNvPr id="10" name="Text Box 6"/>
              <p:cNvSpPr txBox="1">
                <a:spLocks noChangeArrowheads="1"/>
              </p:cNvSpPr>
              <p:nvPr/>
            </p:nvSpPr>
            <p:spPr bwMode="auto">
              <a:xfrm>
                <a:off x="507339" y="5445107"/>
                <a:ext cx="9327781" cy="73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lang="zh-CN" altLang="en-US" sz="1400" b="1" dirty="0">
                    <a:latin typeface="微软雅黑" pitchFamily="34" charset="-122"/>
                    <a:ea typeface="微软雅黑" pitchFamily="34" charset="-122"/>
                  </a:rPr>
                  <a:t>频率</a:t>
                </a:r>
                <a:r>
                  <a:rPr lang="zh-CN" altLang="en-US" sz="1400" b="1" dirty="0">
                    <a:solidFill>
                      <a:srgbClr val="0000FF"/>
                    </a:solidFill>
                    <a:latin typeface="微软雅黑" pitchFamily="34" charset="-122"/>
                    <a:ea typeface="微软雅黑" pitchFamily="34" charset="-122"/>
                  </a:rPr>
                  <a:t>    </a:t>
                </a:r>
                <a:r>
                  <a:rPr lang="en-US" altLang="zh-CN" sz="1400" b="1" dirty="0">
                    <a:solidFill>
                      <a:srgbClr val="0000FF"/>
                    </a:solidFill>
                    <a:latin typeface="微软雅黑" pitchFamily="34" charset="-122"/>
                    <a:ea typeface="微软雅黑" pitchFamily="34" charset="-122"/>
                  </a:rPr>
                  <a:t>902    928       2.4            2.4835          5.725               5.850</a:t>
                </a:r>
              </a:p>
              <a:p>
                <a:pPr algn="l">
                  <a:lnSpc>
                    <a:spcPct val="85000"/>
                  </a:lnSpc>
                </a:pPr>
                <a:r>
                  <a:rPr lang="en-US" altLang="zh-CN" sz="1400" b="1" dirty="0">
                    <a:solidFill>
                      <a:srgbClr val="0000FF"/>
                    </a:solidFill>
                    <a:latin typeface="微软雅黑" pitchFamily="34" charset="-122"/>
                    <a:ea typeface="微软雅黑" pitchFamily="34" charset="-122"/>
                  </a:rPr>
                  <a:t>           MHz   </a:t>
                </a:r>
                <a:r>
                  <a:rPr lang="en-US" altLang="zh-CN" sz="1400" b="1" dirty="0" err="1">
                    <a:solidFill>
                      <a:srgbClr val="0000FF"/>
                    </a:solidFill>
                    <a:latin typeface="微软雅黑" pitchFamily="34" charset="-122"/>
                    <a:ea typeface="微软雅黑" pitchFamily="34" charset="-122"/>
                  </a:rPr>
                  <a:t>MHz</a:t>
                </a:r>
                <a:r>
                  <a:rPr lang="en-US" altLang="zh-CN" sz="1400" b="1" dirty="0">
                    <a:solidFill>
                      <a:srgbClr val="0000FF"/>
                    </a:solidFill>
                    <a:latin typeface="微软雅黑" pitchFamily="34" charset="-122"/>
                    <a:ea typeface="微软雅黑" pitchFamily="34" charset="-122"/>
                  </a:rPr>
                  <a:t>     GHz             </a:t>
                </a:r>
                <a:r>
                  <a:rPr lang="en-US" altLang="zh-CN" sz="1400" b="1" dirty="0" err="1">
                    <a:solidFill>
                      <a:srgbClr val="0000FF"/>
                    </a:solidFill>
                    <a:latin typeface="微软雅黑" pitchFamily="34" charset="-122"/>
                    <a:ea typeface="微软雅黑" pitchFamily="34" charset="-122"/>
                  </a:rPr>
                  <a:t>GHz</a:t>
                </a:r>
                <a:r>
                  <a:rPr lang="en-US" altLang="zh-CN" sz="1400" b="1" dirty="0">
                    <a:solidFill>
                      <a:srgbClr val="0000FF"/>
                    </a:solidFill>
                    <a:latin typeface="微软雅黑" pitchFamily="34" charset="-122"/>
                    <a:ea typeface="微软雅黑" pitchFamily="34" charset="-122"/>
                  </a:rPr>
                  <a:t>            </a:t>
                </a:r>
                <a:r>
                  <a:rPr lang="en-US" altLang="zh-CN" sz="1400" b="1" dirty="0" err="1">
                    <a:solidFill>
                      <a:srgbClr val="0000FF"/>
                    </a:solidFill>
                    <a:latin typeface="微软雅黑" pitchFamily="34" charset="-122"/>
                    <a:ea typeface="微软雅黑" pitchFamily="34" charset="-122"/>
                  </a:rPr>
                  <a:t>GHz</a:t>
                </a:r>
                <a:r>
                  <a:rPr lang="en-US" altLang="zh-CN" sz="1400" b="1" dirty="0">
                    <a:solidFill>
                      <a:srgbClr val="0000FF"/>
                    </a:solidFill>
                    <a:latin typeface="微软雅黑" pitchFamily="34" charset="-122"/>
                    <a:ea typeface="微软雅黑" pitchFamily="34" charset="-122"/>
                  </a:rPr>
                  <a:t>                 </a:t>
                </a:r>
                <a:r>
                  <a:rPr lang="en-US" altLang="zh-CN" sz="1400" b="1" dirty="0" err="1">
                    <a:solidFill>
                      <a:srgbClr val="0000FF"/>
                    </a:solidFill>
                    <a:latin typeface="微软雅黑" pitchFamily="34" charset="-122"/>
                    <a:ea typeface="微软雅黑" pitchFamily="34" charset="-122"/>
                  </a:rPr>
                  <a:t>GHz</a:t>
                </a:r>
                <a:endParaRPr lang="en-US" altLang="zh-CN" sz="1400" b="1" dirty="0">
                  <a:solidFill>
                    <a:srgbClr val="0000FF"/>
                  </a:solidFill>
                  <a:latin typeface="微软雅黑" pitchFamily="34" charset="-122"/>
                  <a:ea typeface="微软雅黑" pitchFamily="34" charset="-122"/>
                </a:endParaRPr>
              </a:p>
            </p:txBody>
          </p:sp>
          <p:sp>
            <p:nvSpPr>
              <p:cNvPr id="11" name="Line 7"/>
              <p:cNvSpPr>
                <a:spLocks noChangeShapeType="1"/>
              </p:cNvSpPr>
              <p:nvPr/>
            </p:nvSpPr>
            <p:spPr bwMode="auto">
              <a:xfrm>
                <a:off x="1396471" y="4062395"/>
                <a:ext cx="801422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2" name="Line 8"/>
              <p:cNvSpPr>
                <a:spLocks noChangeShapeType="1"/>
              </p:cNvSpPr>
              <p:nvPr/>
            </p:nvSpPr>
            <p:spPr bwMode="auto">
              <a:xfrm>
                <a:off x="1396471" y="5356207"/>
                <a:ext cx="8014229"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3" name="Rectangle 9"/>
              <p:cNvSpPr>
                <a:spLocks noChangeArrowheads="1"/>
              </p:cNvSpPr>
              <p:nvPr/>
            </p:nvSpPr>
            <p:spPr bwMode="auto">
              <a:xfrm>
                <a:off x="1792023" y="4062395"/>
                <a:ext cx="693077" cy="1293812"/>
              </a:xfrm>
              <a:prstGeom prst="rect">
                <a:avLst/>
              </a:prstGeom>
              <a:solidFill>
                <a:srgbClr val="99FF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4" name="Rectangle 10"/>
              <p:cNvSpPr>
                <a:spLocks noChangeArrowheads="1"/>
              </p:cNvSpPr>
              <p:nvPr/>
            </p:nvSpPr>
            <p:spPr bwMode="auto">
              <a:xfrm>
                <a:off x="3769783" y="4062395"/>
                <a:ext cx="1485900" cy="1293812"/>
              </a:xfrm>
              <a:prstGeom prst="rect">
                <a:avLst/>
              </a:prstGeom>
              <a:solidFill>
                <a:srgbClr val="00B050"/>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5" name="Rectangle 11"/>
              <p:cNvSpPr>
                <a:spLocks noChangeArrowheads="1"/>
              </p:cNvSpPr>
              <p:nvPr/>
            </p:nvSpPr>
            <p:spPr bwMode="auto">
              <a:xfrm>
                <a:off x="7035669" y="4062395"/>
                <a:ext cx="2079228" cy="1293812"/>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6" name="Line 12"/>
              <p:cNvSpPr>
                <a:spLocks noChangeShapeType="1"/>
              </p:cNvSpPr>
              <p:nvPr/>
            </p:nvSpPr>
            <p:spPr bwMode="auto">
              <a:xfrm>
                <a:off x="1792023" y="3933807"/>
                <a:ext cx="693077"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7" name="Line 13"/>
              <p:cNvSpPr>
                <a:spLocks noChangeShapeType="1"/>
              </p:cNvSpPr>
              <p:nvPr/>
            </p:nvSpPr>
            <p:spPr bwMode="auto">
              <a:xfrm>
                <a:off x="3769783" y="3933807"/>
                <a:ext cx="1485900"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sp>
            <p:nvSpPr>
              <p:cNvPr id="18" name="Line 14"/>
              <p:cNvSpPr>
                <a:spLocks noChangeShapeType="1"/>
              </p:cNvSpPr>
              <p:nvPr/>
            </p:nvSpPr>
            <p:spPr bwMode="auto">
              <a:xfrm>
                <a:off x="7035669" y="3933807"/>
                <a:ext cx="2079228"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itchFamily="34" charset="-122"/>
                  <a:ea typeface="微软雅黑" pitchFamily="34" charset="-122"/>
                </a:endParaRPr>
              </a:p>
            </p:txBody>
          </p:sp>
        </p:grpSp>
        <p:grpSp>
          <p:nvGrpSpPr>
            <p:cNvPr id="27" name="组合 26"/>
            <p:cNvGrpSpPr/>
            <p:nvPr/>
          </p:nvGrpSpPr>
          <p:grpSpPr>
            <a:xfrm>
              <a:off x="3088814" y="3279209"/>
              <a:ext cx="415498" cy="369332"/>
              <a:chOff x="3088814" y="3270065"/>
              <a:chExt cx="415498" cy="369332"/>
            </a:xfrm>
          </p:grpSpPr>
          <p:sp>
            <p:nvSpPr>
              <p:cNvPr id="25" name="矩形 24"/>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itchFamily="34" charset="-122"/>
                    <a:ea typeface="微软雅黑" pitchFamily="34" charset="-122"/>
                    <a:sym typeface="Symbol" pitchFamily="18" charset="2"/>
                  </a:rPr>
                  <a:t></a:t>
                </a:r>
              </a:p>
            </p:txBody>
          </p:sp>
        </p:grpSp>
        <p:grpSp>
          <p:nvGrpSpPr>
            <p:cNvPr id="28" name="组合 27"/>
            <p:cNvGrpSpPr/>
            <p:nvPr/>
          </p:nvGrpSpPr>
          <p:grpSpPr>
            <a:xfrm>
              <a:off x="3088814" y="2499742"/>
              <a:ext cx="415498" cy="369332"/>
              <a:chOff x="3088814" y="3270065"/>
              <a:chExt cx="415498" cy="369332"/>
            </a:xfrm>
          </p:grpSpPr>
          <p:sp>
            <p:nvSpPr>
              <p:cNvPr id="29" name="矩形 28"/>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itchFamily="34" charset="-122"/>
                    <a:ea typeface="微软雅黑" pitchFamily="34" charset="-122"/>
                    <a:sym typeface="Symbol" pitchFamily="18" charset="2"/>
                  </a:rPr>
                  <a:t></a:t>
                </a:r>
              </a:p>
            </p:txBody>
          </p:sp>
        </p:grpSp>
        <p:grpSp>
          <p:nvGrpSpPr>
            <p:cNvPr id="31" name="组合 30"/>
            <p:cNvGrpSpPr/>
            <p:nvPr/>
          </p:nvGrpSpPr>
          <p:grpSpPr>
            <a:xfrm>
              <a:off x="4959472" y="3279209"/>
              <a:ext cx="415498" cy="369332"/>
              <a:chOff x="3088814" y="3270065"/>
              <a:chExt cx="415498" cy="369332"/>
            </a:xfrm>
          </p:grpSpPr>
          <p:sp>
            <p:nvSpPr>
              <p:cNvPr id="32" name="矩形 31"/>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itchFamily="34" charset="-122"/>
                    <a:ea typeface="微软雅黑" pitchFamily="34" charset="-122"/>
                    <a:sym typeface="Symbol" pitchFamily="18" charset="2"/>
                  </a:rPr>
                  <a:t></a:t>
                </a:r>
              </a:p>
            </p:txBody>
          </p:sp>
        </p:grpSp>
        <p:grpSp>
          <p:nvGrpSpPr>
            <p:cNvPr id="34" name="组合 33"/>
            <p:cNvGrpSpPr/>
            <p:nvPr/>
          </p:nvGrpSpPr>
          <p:grpSpPr>
            <a:xfrm>
              <a:off x="4959472" y="2499742"/>
              <a:ext cx="415498" cy="369332"/>
              <a:chOff x="3088814" y="3270065"/>
              <a:chExt cx="415498" cy="369332"/>
            </a:xfrm>
          </p:grpSpPr>
          <p:sp>
            <p:nvSpPr>
              <p:cNvPr id="35" name="矩形 34"/>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itchFamily="34" charset="-122"/>
                    <a:ea typeface="微软雅黑" pitchFamily="34" charset="-122"/>
                    <a:sym typeface="Symbol" pitchFamily="18" charset="2"/>
                  </a:rPr>
                  <a:t></a:t>
                </a:r>
              </a:p>
            </p:txBody>
          </p:sp>
        </p:grpSp>
      </p:grpSp>
    </p:spTree>
    <p:extLst>
      <p:ext uri="{BB962C8B-B14F-4D97-AF65-F5344CB8AC3E}">
        <p14:creationId xmlns:p14="http://schemas.microsoft.com/office/powerpoint/2010/main" val="373473556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285063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9"/>
          <p:cNvSpPr>
            <a:spLocks noChangeArrowheads="1"/>
          </p:cNvSpPr>
          <p:nvPr/>
        </p:nvSpPr>
        <p:spPr bwMode="auto">
          <a:xfrm>
            <a:off x="2629135" y="164947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8" name="Rectangle 10"/>
          <p:cNvSpPr>
            <a:spLocks noChangeArrowheads="1"/>
          </p:cNvSpPr>
          <p:nvPr/>
        </p:nvSpPr>
        <p:spPr bwMode="auto">
          <a:xfrm>
            <a:off x="2629135" y="225590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9" name="Line 16"/>
          <p:cNvSpPr>
            <a:spLocks noChangeShapeType="1"/>
          </p:cNvSpPr>
          <p:nvPr/>
        </p:nvSpPr>
        <p:spPr bwMode="auto">
          <a:xfrm>
            <a:off x="3637198" y="157804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395478"/>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2.4.1       </a:t>
            </a:r>
            <a:r>
              <a:rPr lang="zh-CN" altLang="en-US" sz="2000" b="1" dirty="0">
                <a:solidFill>
                  <a:schemeClr val="bg1"/>
                </a:solidFill>
                <a:latin typeface="微软雅黑" pitchFamily="34" charset="-122"/>
                <a:ea typeface="微软雅黑" pitchFamily="34" charset="-122"/>
              </a:rPr>
              <a:t>频分复用、时分复用和统计时分复用</a:t>
            </a:r>
          </a:p>
          <a:p>
            <a:pPr eaLnBrk="0" hangingPunct="0">
              <a:lnSpc>
                <a:spcPct val="200000"/>
              </a:lnSpc>
            </a:pPr>
            <a:r>
              <a:rPr lang="en-US" altLang="zh-CN" sz="2000" b="1" dirty="0">
                <a:solidFill>
                  <a:schemeClr val="bg1"/>
                </a:solidFill>
                <a:latin typeface="微软雅黑" pitchFamily="34" charset="-122"/>
                <a:ea typeface="微软雅黑" pitchFamily="34" charset="-122"/>
              </a:rPr>
              <a:t>2.4.2                                               </a:t>
            </a:r>
            <a:r>
              <a:rPr lang="zh-CN" altLang="en-US" sz="2000" b="1" dirty="0">
                <a:solidFill>
                  <a:schemeClr val="bg1"/>
                </a:solidFill>
                <a:latin typeface="微软雅黑" pitchFamily="34" charset="-122"/>
                <a:ea typeface="微软雅黑" pitchFamily="34" charset="-122"/>
              </a:rPr>
              <a:t>波分复用</a:t>
            </a:r>
          </a:p>
          <a:p>
            <a:pPr eaLnBrk="0" hangingPunct="0">
              <a:lnSpc>
                <a:spcPct val="200000"/>
              </a:lnSpc>
            </a:pPr>
            <a:r>
              <a:rPr lang="en-US" altLang="zh-CN" sz="2000" b="1" dirty="0">
                <a:solidFill>
                  <a:schemeClr val="bg1"/>
                </a:solidFill>
                <a:latin typeface="微软雅黑" pitchFamily="34" charset="-122"/>
                <a:ea typeface="微软雅黑" pitchFamily="34" charset="-122"/>
              </a:rPr>
              <a:t>2.4.3                                               </a:t>
            </a:r>
            <a:r>
              <a:rPr lang="zh-CN" altLang="en-US" sz="2000" b="1" dirty="0">
                <a:solidFill>
                  <a:schemeClr val="bg1"/>
                </a:solidFill>
                <a:latin typeface="微软雅黑" pitchFamily="34" charset="-122"/>
                <a:ea typeface="微软雅黑" pitchFamily="34" charset="-122"/>
              </a:rPr>
              <a:t>码分复用</a:t>
            </a:r>
          </a:p>
        </p:txBody>
      </p:sp>
      <p:sp>
        <p:nvSpPr>
          <p:cNvPr id="11" name="Rectangle 27"/>
          <p:cNvSpPr>
            <a:spLocks noChangeArrowheads="1"/>
          </p:cNvSpPr>
          <p:nvPr/>
        </p:nvSpPr>
        <p:spPr bwMode="auto">
          <a:xfrm>
            <a:off x="639730" y="164947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2" name="Rectangle 29"/>
          <p:cNvSpPr>
            <a:spLocks noChangeArrowheads="1"/>
          </p:cNvSpPr>
          <p:nvPr/>
        </p:nvSpPr>
        <p:spPr bwMode="auto">
          <a:xfrm>
            <a:off x="648619" y="1744410"/>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2.</a:t>
            </a:r>
            <a:r>
              <a:rPr lang="en-US" altLang="zh-CN" sz="2000" b="1" dirty="0">
                <a:solidFill>
                  <a:srgbClr val="FFFF00"/>
                </a:solidFill>
                <a:latin typeface="微软雅黑" pitchFamily="34" charset="-122"/>
                <a:ea typeface="微软雅黑" pitchFamily="34" charset="-122"/>
              </a:rPr>
              <a:t>4</a:t>
            </a:r>
          </a:p>
          <a:p>
            <a:pPr eaLnBrk="0" hangingPunct="0"/>
            <a:r>
              <a:rPr lang="zh-CN" altLang="en-US" sz="2000" b="1" dirty="0">
                <a:solidFill>
                  <a:schemeClr val="bg1"/>
                </a:solidFill>
                <a:latin typeface="微软雅黑" pitchFamily="34" charset="-122"/>
                <a:ea typeface="微软雅黑" pitchFamily="34" charset="-122"/>
              </a:rPr>
              <a:t>信道复用</a:t>
            </a:r>
            <a:endParaRPr lang="en-US" altLang="zh-CN" sz="2000" b="1" dirty="0">
              <a:solidFill>
                <a:schemeClr val="bg1"/>
              </a:solidFill>
              <a:latin typeface="微软雅黑" pitchFamily="34" charset="-122"/>
              <a:ea typeface="微软雅黑" pitchFamily="34" charset="-122"/>
            </a:endParaRPr>
          </a:p>
          <a:p>
            <a:pPr eaLnBrk="0" hangingPunct="0"/>
            <a:r>
              <a:rPr lang="zh-CN" altLang="en-US" sz="2000" b="1" dirty="0">
                <a:solidFill>
                  <a:schemeClr val="bg1"/>
                </a:solidFill>
                <a:latin typeface="微软雅黑" pitchFamily="34" charset="-122"/>
                <a:ea typeface="微软雅黑" pitchFamily="34" charset="-122"/>
              </a:rPr>
              <a:t>技术</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9318794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45145" y="1681324"/>
            <a:ext cx="8053712" cy="27116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AutoShape 5"/>
          <p:cNvSpPr>
            <a:spLocks noChangeArrowheads="1"/>
          </p:cNvSpPr>
          <p:nvPr/>
        </p:nvSpPr>
        <p:spPr bwMode="auto">
          <a:xfrm>
            <a:off x="545145" y="636338"/>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8" name="Rectangle 6"/>
          <p:cNvSpPr>
            <a:spLocks noChangeArrowheads="1"/>
          </p:cNvSpPr>
          <p:nvPr/>
        </p:nvSpPr>
        <p:spPr bwMode="auto">
          <a:xfrm>
            <a:off x="1508503" y="594067"/>
            <a:ext cx="612699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2.4.1  </a:t>
            </a:r>
            <a:r>
              <a:rPr lang="zh-CN" altLang="en-US" sz="2400" b="1" dirty="0">
                <a:solidFill>
                  <a:schemeClr val="bg1"/>
                </a:solidFill>
                <a:latin typeface="微软雅黑" pitchFamily="34" charset="-122"/>
                <a:ea typeface="微软雅黑" pitchFamily="34" charset="-122"/>
              </a:rPr>
              <a:t>频分复用、时分复用和统计时分复用 </a:t>
            </a:r>
          </a:p>
        </p:txBody>
      </p:sp>
      <p:sp>
        <p:nvSpPr>
          <p:cNvPr id="17" name="矩形 16"/>
          <p:cNvSpPr/>
          <p:nvPr/>
        </p:nvSpPr>
        <p:spPr>
          <a:xfrm>
            <a:off x="964800" y="2225035"/>
            <a:ext cx="461665" cy="1624263"/>
          </a:xfrm>
          <a:prstGeom prst="rect">
            <a:avLst/>
          </a:prstGeom>
        </p:spPr>
        <p:txBody>
          <a:bodyPr vert="eaVert" wrap="square">
            <a:spAutoFit/>
          </a:bodyPr>
          <a:lstStyle/>
          <a:p>
            <a:pPr algn="ctr"/>
            <a:r>
              <a:rPr lang="zh-CN" altLang="en-US" b="1" dirty="0">
                <a:latin typeface="微软雅黑" pitchFamily="34" charset="-122"/>
                <a:ea typeface="微软雅黑" pitchFamily="34" charset="-122"/>
              </a:rPr>
              <a:t>复用的示意图</a:t>
            </a:r>
          </a:p>
        </p:txBody>
      </p:sp>
      <p:sp>
        <p:nvSpPr>
          <p:cNvPr id="2" name="矩形 1"/>
          <p:cNvSpPr/>
          <p:nvPr/>
        </p:nvSpPr>
        <p:spPr>
          <a:xfrm>
            <a:off x="545145" y="1024734"/>
            <a:ext cx="7665001" cy="656590"/>
          </a:xfrm>
          <a:prstGeom prst="rect">
            <a:avLst/>
          </a:prstGeom>
        </p:spPr>
        <p:txBody>
          <a:bodyPr wrap="square">
            <a:spAutoFit/>
          </a:bodyPr>
          <a:lstStyle/>
          <a:p>
            <a:pPr eaLnBrk="0" hangingPunct="0">
              <a:lnSpc>
                <a:spcPts val="2200"/>
              </a:lnSpc>
              <a:buClr>
                <a:srgbClr val="0070C0"/>
              </a:buClr>
            </a:pPr>
            <a:r>
              <a:rPr lang="zh-CN" altLang="en-US" sz="1600" b="1" dirty="0">
                <a:solidFill>
                  <a:srgbClr val="0000FF"/>
                </a:solidFill>
                <a:latin typeface="微软雅黑" pitchFamily="34" charset="-122"/>
                <a:ea typeface="微软雅黑" pitchFamily="34" charset="-122"/>
              </a:rPr>
              <a:t>复用 </a:t>
            </a:r>
            <a:r>
              <a:rPr lang="en-US" altLang="zh-CN" sz="1600" b="1" dirty="0">
                <a:latin typeface="微软雅黑" pitchFamily="34" charset="-122"/>
                <a:ea typeface="微软雅黑" pitchFamily="34" charset="-122"/>
              </a:rPr>
              <a:t>(multiplexing) </a:t>
            </a:r>
            <a:r>
              <a:rPr lang="zh-CN" altLang="en-US" sz="1600" b="1" dirty="0">
                <a:latin typeface="微软雅黑" pitchFamily="34" charset="-122"/>
                <a:ea typeface="微软雅黑" pitchFamily="34" charset="-122"/>
              </a:rPr>
              <a:t>是通信技术中的基本概念。</a:t>
            </a:r>
          </a:p>
          <a:p>
            <a:pPr eaLnBrk="0" hangingPunct="0">
              <a:lnSpc>
                <a:spcPts val="2200"/>
              </a:lnSpc>
              <a:buClr>
                <a:srgbClr val="0070C0"/>
              </a:buClr>
            </a:pPr>
            <a:r>
              <a:rPr lang="zh-CN" altLang="en-US" sz="1600" b="1" dirty="0">
                <a:latin typeface="微软雅黑" pitchFamily="34" charset="-122"/>
                <a:ea typeface="微软雅黑" pitchFamily="34" charset="-122"/>
              </a:rPr>
              <a:t>它允许用户使用一个共享信道进行通信，降低成本，提高利用率。</a:t>
            </a:r>
          </a:p>
        </p:txBody>
      </p:sp>
      <p:grpSp>
        <p:nvGrpSpPr>
          <p:cNvPr id="18" name="组合 17"/>
          <p:cNvGrpSpPr/>
          <p:nvPr/>
        </p:nvGrpSpPr>
        <p:grpSpPr>
          <a:xfrm>
            <a:off x="2093409" y="1731116"/>
            <a:ext cx="5168206" cy="1317176"/>
            <a:chOff x="1442906" y="2204864"/>
            <a:chExt cx="7099300" cy="1809336"/>
          </a:xfrm>
        </p:grpSpPr>
        <p:sp>
          <p:nvSpPr>
            <p:cNvPr id="19" name="Line 39"/>
            <p:cNvSpPr>
              <a:spLocks noChangeShapeType="1"/>
            </p:cNvSpPr>
            <p:nvPr/>
          </p:nvSpPr>
          <p:spPr bwMode="auto">
            <a:xfrm>
              <a:off x="1840178" y="2546177"/>
              <a:ext cx="63821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0" name="Line 40"/>
            <p:cNvSpPr>
              <a:spLocks noChangeShapeType="1"/>
            </p:cNvSpPr>
            <p:nvPr/>
          </p:nvSpPr>
          <p:spPr bwMode="auto">
            <a:xfrm>
              <a:off x="1840178" y="3039889"/>
              <a:ext cx="63821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1" name="Line 41"/>
            <p:cNvSpPr>
              <a:spLocks noChangeShapeType="1"/>
            </p:cNvSpPr>
            <p:nvPr/>
          </p:nvSpPr>
          <p:spPr bwMode="auto">
            <a:xfrm>
              <a:off x="1840178" y="3533602"/>
              <a:ext cx="638214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2" name="Oval 42"/>
            <p:cNvSpPr>
              <a:spLocks noChangeArrowheads="1"/>
            </p:cNvSpPr>
            <p:nvPr/>
          </p:nvSpPr>
          <p:spPr bwMode="auto">
            <a:xfrm>
              <a:off x="1442906" y="2357265"/>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A</a:t>
              </a:r>
              <a:r>
                <a:rPr lang="en-US" altLang="zh-CN" sz="1400" b="1" baseline="-25000" dirty="0">
                  <a:latin typeface="微软雅黑" pitchFamily="34" charset="-122"/>
                  <a:ea typeface="微软雅黑" pitchFamily="34" charset="-122"/>
                </a:rPr>
                <a:t>1</a:t>
              </a:r>
            </a:p>
          </p:txBody>
        </p:sp>
        <p:sp>
          <p:nvSpPr>
            <p:cNvPr id="23" name="Oval 43"/>
            <p:cNvSpPr>
              <a:spLocks noChangeArrowheads="1"/>
            </p:cNvSpPr>
            <p:nvPr/>
          </p:nvSpPr>
          <p:spPr bwMode="auto">
            <a:xfrm>
              <a:off x="8144934" y="2357265"/>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A</a:t>
              </a:r>
              <a:r>
                <a:rPr lang="en-US" altLang="zh-CN" sz="1400" b="1" baseline="-25000" dirty="0">
                  <a:latin typeface="微软雅黑" pitchFamily="34" charset="-122"/>
                  <a:ea typeface="微软雅黑" pitchFamily="34" charset="-122"/>
                </a:rPr>
                <a:t>2</a:t>
              </a:r>
            </a:p>
          </p:txBody>
        </p:sp>
        <p:sp>
          <p:nvSpPr>
            <p:cNvPr id="24" name="Oval 44"/>
            <p:cNvSpPr>
              <a:spLocks noChangeArrowheads="1"/>
            </p:cNvSpPr>
            <p:nvPr/>
          </p:nvSpPr>
          <p:spPr bwMode="auto">
            <a:xfrm>
              <a:off x="1442906" y="2850978"/>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B</a:t>
              </a:r>
              <a:r>
                <a:rPr lang="en-US" altLang="zh-CN" sz="1400" b="1" baseline="-25000">
                  <a:latin typeface="微软雅黑" pitchFamily="34" charset="-122"/>
                  <a:ea typeface="微软雅黑" pitchFamily="34" charset="-122"/>
                </a:rPr>
                <a:t>1</a:t>
              </a:r>
            </a:p>
          </p:txBody>
        </p:sp>
        <p:sp>
          <p:nvSpPr>
            <p:cNvPr id="25" name="Oval 45"/>
            <p:cNvSpPr>
              <a:spLocks noChangeArrowheads="1"/>
            </p:cNvSpPr>
            <p:nvPr/>
          </p:nvSpPr>
          <p:spPr bwMode="auto">
            <a:xfrm>
              <a:off x="8144934" y="2850978"/>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B</a:t>
              </a:r>
              <a:r>
                <a:rPr lang="en-US" altLang="zh-CN" sz="1400" b="1" baseline="-25000">
                  <a:latin typeface="微软雅黑" pitchFamily="34" charset="-122"/>
                  <a:ea typeface="微软雅黑" pitchFamily="34" charset="-122"/>
                </a:rPr>
                <a:t>2</a:t>
              </a:r>
            </a:p>
          </p:txBody>
        </p:sp>
        <p:sp>
          <p:nvSpPr>
            <p:cNvPr id="26" name="Oval 46"/>
            <p:cNvSpPr>
              <a:spLocks noChangeArrowheads="1"/>
            </p:cNvSpPr>
            <p:nvPr/>
          </p:nvSpPr>
          <p:spPr bwMode="auto">
            <a:xfrm>
              <a:off x="1442906" y="3344689"/>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C</a:t>
              </a:r>
              <a:r>
                <a:rPr lang="en-US" altLang="zh-CN" sz="1400" b="1" baseline="-25000" dirty="0">
                  <a:latin typeface="微软雅黑" pitchFamily="34" charset="-122"/>
                  <a:ea typeface="微软雅黑" pitchFamily="34" charset="-122"/>
                </a:rPr>
                <a:t>1</a:t>
              </a:r>
            </a:p>
          </p:txBody>
        </p:sp>
        <p:sp>
          <p:nvSpPr>
            <p:cNvPr id="27" name="Oval 47"/>
            <p:cNvSpPr>
              <a:spLocks noChangeArrowheads="1"/>
            </p:cNvSpPr>
            <p:nvPr/>
          </p:nvSpPr>
          <p:spPr bwMode="auto">
            <a:xfrm>
              <a:off x="8144934" y="3344689"/>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C</a:t>
              </a:r>
              <a:r>
                <a:rPr lang="en-US" altLang="zh-CN" sz="1400" b="1" baseline="-25000">
                  <a:latin typeface="微软雅黑" pitchFamily="34" charset="-122"/>
                  <a:ea typeface="微软雅黑" pitchFamily="34" charset="-122"/>
                </a:rPr>
                <a:t>2</a:t>
              </a:r>
            </a:p>
          </p:txBody>
        </p:sp>
        <p:sp>
          <p:nvSpPr>
            <p:cNvPr id="28" name="Text Box 60"/>
            <p:cNvSpPr txBox="1">
              <a:spLocks noChangeArrowheads="1"/>
            </p:cNvSpPr>
            <p:nvPr/>
          </p:nvSpPr>
          <p:spPr bwMode="auto">
            <a:xfrm>
              <a:off x="3766221" y="3591424"/>
              <a:ext cx="2389571" cy="4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使用单独的信道</a:t>
              </a:r>
            </a:p>
          </p:txBody>
        </p:sp>
        <p:sp>
          <p:nvSpPr>
            <p:cNvPr id="29" name="Line 64"/>
            <p:cNvSpPr>
              <a:spLocks noChangeShapeType="1"/>
            </p:cNvSpPr>
            <p:nvPr/>
          </p:nvSpPr>
          <p:spPr bwMode="auto">
            <a:xfrm>
              <a:off x="3676915" y="2431877"/>
              <a:ext cx="2390510"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65"/>
            <p:cNvSpPr>
              <a:spLocks noChangeShapeType="1"/>
            </p:cNvSpPr>
            <p:nvPr/>
          </p:nvSpPr>
          <p:spPr bwMode="auto">
            <a:xfrm>
              <a:off x="3676915" y="2912889"/>
              <a:ext cx="2390510"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66"/>
            <p:cNvSpPr>
              <a:spLocks noChangeShapeType="1"/>
            </p:cNvSpPr>
            <p:nvPr/>
          </p:nvSpPr>
          <p:spPr bwMode="auto">
            <a:xfrm>
              <a:off x="3676915" y="3417714"/>
              <a:ext cx="2390510"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2" name="AutoShape 78"/>
            <p:cNvSpPr>
              <a:spLocks noChangeArrowheads="1"/>
            </p:cNvSpPr>
            <p:nvPr/>
          </p:nvSpPr>
          <p:spPr bwMode="auto">
            <a:xfrm>
              <a:off x="4793060" y="3192289"/>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3" name="Oval 80"/>
            <p:cNvSpPr>
              <a:spLocks noChangeArrowheads="1"/>
            </p:cNvSpPr>
            <p:nvPr/>
          </p:nvSpPr>
          <p:spPr bwMode="auto">
            <a:xfrm>
              <a:off x="1921008" y="2357264"/>
              <a:ext cx="159940"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4" name="Oval 81"/>
            <p:cNvSpPr>
              <a:spLocks noChangeArrowheads="1"/>
            </p:cNvSpPr>
            <p:nvPr/>
          </p:nvSpPr>
          <p:spPr bwMode="auto">
            <a:xfrm>
              <a:off x="4801658" y="2204864"/>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5" name="Oval 82"/>
            <p:cNvSpPr>
              <a:spLocks noChangeArrowheads="1"/>
            </p:cNvSpPr>
            <p:nvPr/>
          </p:nvSpPr>
          <p:spPr bwMode="auto">
            <a:xfrm>
              <a:off x="7904163" y="2357264"/>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6" name="Rectangle 83"/>
            <p:cNvSpPr>
              <a:spLocks noChangeArrowheads="1"/>
            </p:cNvSpPr>
            <p:nvPr/>
          </p:nvSpPr>
          <p:spPr bwMode="auto">
            <a:xfrm>
              <a:off x="7904163" y="2887489"/>
              <a:ext cx="127265"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7" name="Rectangle 84"/>
            <p:cNvSpPr>
              <a:spLocks noChangeArrowheads="1"/>
            </p:cNvSpPr>
            <p:nvPr/>
          </p:nvSpPr>
          <p:spPr bwMode="auto">
            <a:xfrm>
              <a:off x="1921008" y="2887489"/>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8" name="Rectangle 85"/>
            <p:cNvSpPr>
              <a:spLocks noChangeArrowheads="1"/>
            </p:cNvSpPr>
            <p:nvPr/>
          </p:nvSpPr>
          <p:spPr bwMode="auto">
            <a:xfrm>
              <a:off x="4817137" y="2736678"/>
              <a:ext cx="128984" cy="122237"/>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39" name="AutoShape 86"/>
            <p:cNvSpPr>
              <a:spLocks noChangeArrowheads="1"/>
            </p:cNvSpPr>
            <p:nvPr/>
          </p:nvSpPr>
          <p:spPr bwMode="auto">
            <a:xfrm>
              <a:off x="7905328" y="3309765"/>
              <a:ext cx="178858" cy="169863"/>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40" name="AutoShape 87"/>
            <p:cNvSpPr>
              <a:spLocks noChangeArrowheads="1"/>
            </p:cNvSpPr>
            <p:nvPr/>
          </p:nvSpPr>
          <p:spPr bwMode="auto">
            <a:xfrm>
              <a:off x="1895211" y="3324052"/>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grpSp>
      <p:grpSp>
        <p:nvGrpSpPr>
          <p:cNvPr id="41" name="组合 40"/>
          <p:cNvGrpSpPr/>
          <p:nvPr/>
        </p:nvGrpSpPr>
        <p:grpSpPr>
          <a:xfrm>
            <a:off x="2093409" y="3154923"/>
            <a:ext cx="5168206" cy="1130668"/>
            <a:chOff x="1442906" y="4221088"/>
            <a:chExt cx="7099300" cy="1553139"/>
          </a:xfrm>
        </p:grpSpPr>
        <p:sp>
          <p:nvSpPr>
            <p:cNvPr id="42" name="Text Box 92"/>
            <p:cNvSpPr txBox="1">
              <a:spLocks noChangeArrowheads="1"/>
            </p:cNvSpPr>
            <p:nvPr/>
          </p:nvSpPr>
          <p:spPr bwMode="auto">
            <a:xfrm>
              <a:off x="451827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a:latin typeface="微软雅黑" pitchFamily="34" charset="-122"/>
                  <a:ea typeface="微软雅黑" pitchFamily="34" charset="-122"/>
                </a:rPr>
                <a:t>+</a:t>
              </a:r>
            </a:p>
          </p:txBody>
        </p:sp>
        <p:sp>
          <p:nvSpPr>
            <p:cNvPr id="43" name="Text Box 93"/>
            <p:cNvSpPr txBox="1">
              <a:spLocks noChangeArrowheads="1"/>
            </p:cNvSpPr>
            <p:nvPr/>
          </p:nvSpPr>
          <p:spPr bwMode="auto">
            <a:xfrm>
              <a:off x="3944925" y="4403926"/>
              <a:ext cx="1948046"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400" b="1" dirty="0">
                  <a:latin typeface="微软雅黑" pitchFamily="34" charset="-122"/>
                  <a:ea typeface="微软雅黑" pitchFamily="34" charset="-122"/>
                </a:rPr>
                <a:t>(               )</a:t>
              </a:r>
            </a:p>
          </p:txBody>
        </p:sp>
        <p:sp>
          <p:nvSpPr>
            <p:cNvPr id="44" name="Text Box 37"/>
            <p:cNvSpPr txBox="1">
              <a:spLocks noChangeArrowheads="1"/>
            </p:cNvSpPr>
            <p:nvPr/>
          </p:nvSpPr>
          <p:spPr bwMode="auto">
            <a:xfrm>
              <a:off x="492586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itchFamily="34" charset="-122"/>
                  <a:ea typeface="微软雅黑" pitchFamily="34" charset="-122"/>
                </a:rPr>
                <a:t>+</a:t>
              </a:r>
            </a:p>
          </p:txBody>
        </p:sp>
        <p:sp>
          <p:nvSpPr>
            <p:cNvPr id="45" name="Line 38"/>
            <p:cNvSpPr>
              <a:spLocks noChangeShapeType="1"/>
            </p:cNvSpPr>
            <p:nvPr/>
          </p:nvSpPr>
          <p:spPr bwMode="auto">
            <a:xfrm>
              <a:off x="1840178" y="4903712"/>
              <a:ext cx="6382147"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6" name="Line 48"/>
            <p:cNvSpPr>
              <a:spLocks noChangeShapeType="1"/>
            </p:cNvSpPr>
            <p:nvPr/>
          </p:nvSpPr>
          <p:spPr bwMode="auto">
            <a:xfrm>
              <a:off x="2717271" y="4903712"/>
              <a:ext cx="4708790"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7" name="Line 49"/>
            <p:cNvSpPr>
              <a:spLocks noChangeShapeType="1"/>
            </p:cNvSpPr>
            <p:nvPr/>
          </p:nvSpPr>
          <p:spPr bwMode="auto">
            <a:xfrm>
              <a:off x="7426061" y="4979912"/>
              <a:ext cx="877094" cy="379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8" name="Line 50"/>
            <p:cNvSpPr>
              <a:spLocks noChangeShapeType="1"/>
            </p:cNvSpPr>
            <p:nvPr/>
          </p:nvSpPr>
          <p:spPr bwMode="auto">
            <a:xfrm flipH="1">
              <a:off x="7426061" y="4448099"/>
              <a:ext cx="877094"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9" name="Line 51"/>
            <p:cNvSpPr>
              <a:spLocks noChangeShapeType="1"/>
            </p:cNvSpPr>
            <p:nvPr/>
          </p:nvSpPr>
          <p:spPr bwMode="auto">
            <a:xfrm flipV="1">
              <a:off x="1759347" y="4979912"/>
              <a:ext cx="878813" cy="37941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0" name="Line 52"/>
            <p:cNvSpPr>
              <a:spLocks noChangeShapeType="1"/>
            </p:cNvSpPr>
            <p:nvPr/>
          </p:nvSpPr>
          <p:spPr bwMode="auto">
            <a:xfrm>
              <a:off x="1759347" y="4448099"/>
              <a:ext cx="878813" cy="3810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1" name="Oval 53"/>
            <p:cNvSpPr>
              <a:spLocks noChangeArrowheads="1"/>
            </p:cNvSpPr>
            <p:nvPr/>
          </p:nvSpPr>
          <p:spPr bwMode="auto">
            <a:xfrm>
              <a:off x="1442906" y="4221088"/>
              <a:ext cx="397271"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A</a:t>
              </a:r>
              <a:r>
                <a:rPr lang="en-US" altLang="zh-CN" sz="1400" b="1" baseline="-25000" dirty="0">
                  <a:latin typeface="微软雅黑" pitchFamily="34" charset="-122"/>
                  <a:ea typeface="微软雅黑" pitchFamily="34" charset="-122"/>
                </a:rPr>
                <a:t>1</a:t>
              </a:r>
            </a:p>
          </p:txBody>
        </p:sp>
        <p:sp>
          <p:nvSpPr>
            <p:cNvPr id="52" name="Oval 54"/>
            <p:cNvSpPr>
              <a:spLocks noChangeArrowheads="1"/>
            </p:cNvSpPr>
            <p:nvPr/>
          </p:nvSpPr>
          <p:spPr bwMode="auto">
            <a:xfrm>
              <a:off x="8144934" y="4221088"/>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A</a:t>
              </a:r>
              <a:r>
                <a:rPr lang="en-US" altLang="zh-CN" sz="1400" b="1" baseline="-25000" dirty="0">
                  <a:latin typeface="微软雅黑" pitchFamily="34" charset="-122"/>
                  <a:ea typeface="微软雅黑" pitchFamily="34" charset="-122"/>
                </a:rPr>
                <a:t>2</a:t>
              </a:r>
            </a:p>
          </p:txBody>
        </p:sp>
        <p:sp>
          <p:nvSpPr>
            <p:cNvPr id="53" name="Oval 55"/>
            <p:cNvSpPr>
              <a:spLocks noChangeArrowheads="1"/>
            </p:cNvSpPr>
            <p:nvPr/>
          </p:nvSpPr>
          <p:spPr bwMode="auto">
            <a:xfrm>
              <a:off x="1442906" y="4703688"/>
              <a:ext cx="397271"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B</a:t>
              </a:r>
              <a:r>
                <a:rPr lang="en-US" altLang="zh-CN" sz="1400" b="1" baseline="-25000" dirty="0">
                  <a:latin typeface="微软雅黑" pitchFamily="34" charset="-122"/>
                  <a:ea typeface="微软雅黑" pitchFamily="34" charset="-122"/>
                </a:rPr>
                <a:t>1</a:t>
              </a:r>
            </a:p>
          </p:txBody>
        </p:sp>
        <p:sp>
          <p:nvSpPr>
            <p:cNvPr id="54" name="Oval 56"/>
            <p:cNvSpPr>
              <a:spLocks noChangeArrowheads="1"/>
            </p:cNvSpPr>
            <p:nvPr/>
          </p:nvSpPr>
          <p:spPr bwMode="auto">
            <a:xfrm>
              <a:off x="8144934" y="4703688"/>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B</a:t>
              </a:r>
              <a:r>
                <a:rPr lang="en-US" altLang="zh-CN" sz="1400" b="1" baseline="-25000">
                  <a:latin typeface="微软雅黑" pitchFamily="34" charset="-122"/>
                  <a:ea typeface="微软雅黑" pitchFamily="34" charset="-122"/>
                </a:rPr>
                <a:t>2</a:t>
              </a:r>
            </a:p>
          </p:txBody>
        </p:sp>
        <p:sp>
          <p:nvSpPr>
            <p:cNvPr id="55" name="Oval 57"/>
            <p:cNvSpPr>
              <a:spLocks noChangeArrowheads="1"/>
            </p:cNvSpPr>
            <p:nvPr/>
          </p:nvSpPr>
          <p:spPr bwMode="auto">
            <a:xfrm>
              <a:off x="1442906" y="5208513"/>
              <a:ext cx="397271"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dirty="0">
                  <a:latin typeface="微软雅黑" pitchFamily="34" charset="-122"/>
                  <a:ea typeface="微软雅黑" pitchFamily="34" charset="-122"/>
                </a:rPr>
                <a:t>C</a:t>
              </a:r>
              <a:r>
                <a:rPr lang="en-US" altLang="zh-CN" sz="1400" b="1" baseline="-25000" dirty="0">
                  <a:latin typeface="微软雅黑" pitchFamily="34" charset="-122"/>
                  <a:ea typeface="微软雅黑" pitchFamily="34" charset="-122"/>
                </a:rPr>
                <a:t>1</a:t>
              </a:r>
            </a:p>
          </p:txBody>
        </p:sp>
        <p:sp>
          <p:nvSpPr>
            <p:cNvPr id="56" name="Oval 58"/>
            <p:cNvSpPr>
              <a:spLocks noChangeArrowheads="1"/>
            </p:cNvSpPr>
            <p:nvPr/>
          </p:nvSpPr>
          <p:spPr bwMode="auto">
            <a:xfrm>
              <a:off x="8144934" y="5208513"/>
              <a:ext cx="397272" cy="377825"/>
            </a:xfrm>
            <a:prstGeom prst="ellipse">
              <a:avLst/>
            </a:prstGeom>
            <a:solidFill>
              <a:srgbClr val="99FFCC"/>
            </a:solidFill>
            <a:ln w="9525">
              <a:solidFill>
                <a:schemeClr val="tx1"/>
              </a:solidFill>
              <a:round/>
              <a:headEnd/>
              <a:tailEnd/>
            </a:ln>
            <a:effectLst/>
          </p:spPr>
          <p:txBody>
            <a:bodyPr wrap="none" anchor="ctr"/>
            <a:lstStyle/>
            <a:p>
              <a:pPr algn="ctr"/>
              <a:r>
                <a:rPr lang="en-US" altLang="zh-CN" sz="1400" b="1">
                  <a:latin typeface="微软雅黑" pitchFamily="34" charset="-122"/>
                  <a:ea typeface="微软雅黑" pitchFamily="34" charset="-122"/>
                </a:rPr>
                <a:t>C</a:t>
              </a:r>
              <a:r>
                <a:rPr lang="en-US" altLang="zh-CN" sz="1400" b="1" baseline="-25000">
                  <a:latin typeface="微软雅黑" pitchFamily="34" charset="-122"/>
                  <a:ea typeface="微软雅黑" pitchFamily="34" charset="-122"/>
                </a:rPr>
                <a:t>2</a:t>
              </a:r>
            </a:p>
          </p:txBody>
        </p:sp>
        <p:sp>
          <p:nvSpPr>
            <p:cNvPr id="57" name="Text Box 59"/>
            <p:cNvSpPr txBox="1">
              <a:spLocks noChangeArrowheads="1"/>
            </p:cNvSpPr>
            <p:nvPr/>
          </p:nvSpPr>
          <p:spPr bwMode="auto">
            <a:xfrm>
              <a:off x="4328715" y="4929112"/>
              <a:ext cx="1240145"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CC00CC"/>
                  </a:solidFill>
                  <a:latin typeface="微软雅黑" pitchFamily="34" charset="-122"/>
                  <a:ea typeface="微软雅黑" pitchFamily="34" charset="-122"/>
                </a:rPr>
                <a:t>共享信道</a:t>
              </a:r>
            </a:p>
          </p:txBody>
        </p:sp>
        <p:sp>
          <p:nvSpPr>
            <p:cNvPr id="58" name="Text Box 61"/>
            <p:cNvSpPr txBox="1">
              <a:spLocks noChangeArrowheads="1"/>
            </p:cNvSpPr>
            <p:nvPr/>
          </p:nvSpPr>
          <p:spPr bwMode="auto">
            <a:xfrm>
              <a:off x="3916411" y="5351450"/>
              <a:ext cx="2164969"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itchFamily="34" charset="-122"/>
                  <a:ea typeface="微软雅黑" pitchFamily="34" charset="-122"/>
                </a:rPr>
                <a:t>(b) </a:t>
              </a:r>
              <a:r>
                <a:rPr lang="zh-CN" altLang="en-US" sz="1400" b="1" dirty="0">
                  <a:latin typeface="微软雅黑" pitchFamily="34" charset="-122"/>
                  <a:ea typeface="微软雅黑" pitchFamily="34" charset="-122"/>
                </a:rPr>
                <a:t>使用共享信道</a:t>
              </a:r>
            </a:p>
          </p:txBody>
        </p:sp>
        <p:sp>
          <p:nvSpPr>
            <p:cNvPr id="59" name="Oval 62"/>
            <p:cNvSpPr>
              <a:spLocks noChangeArrowheads="1"/>
            </p:cNvSpPr>
            <p:nvPr/>
          </p:nvSpPr>
          <p:spPr bwMode="auto">
            <a:xfrm>
              <a:off x="2431785" y="4702100"/>
              <a:ext cx="717154" cy="379413"/>
            </a:xfrm>
            <a:prstGeom prst="ellipse">
              <a:avLst/>
            </a:prstGeom>
            <a:solidFill>
              <a:schemeClr val="bg1"/>
            </a:solidFill>
            <a:ln w="9525">
              <a:solidFill>
                <a:schemeClr val="tx1"/>
              </a:solidFill>
              <a:round/>
              <a:headEnd/>
              <a:tailEnd/>
            </a:ln>
            <a:effectLst/>
          </p:spPr>
          <p:txBody>
            <a:bodyPr wrap="none" anchor="ctr"/>
            <a:lstStyle/>
            <a:p>
              <a:pPr algn="ctr"/>
              <a:r>
                <a:rPr lang="zh-CN" altLang="en-US" sz="1400" b="1">
                  <a:solidFill>
                    <a:srgbClr val="0000FF"/>
                  </a:solidFill>
                  <a:latin typeface="微软雅黑" pitchFamily="34" charset="-122"/>
                  <a:ea typeface="微软雅黑" pitchFamily="34" charset="-122"/>
                </a:rPr>
                <a:t>复用</a:t>
              </a:r>
            </a:p>
          </p:txBody>
        </p:sp>
        <p:sp>
          <p:nvSpPr>
            <p:cNvPr id="60" name="Oval 63"/>
            <p:cNvSpPr>
              <a:spLocks noChangeArrowheads="1"/>
            </p:cNvSpPr>
            <p:nvPr/>
          </p:nvSpPr>
          <p:spPr bwMode="auto">
            <a:xfrm>
              <a:off x="7047706" y="4716387"/>
              <a:ext cx="717154" cy="379412"/>
            </a:xfrm>
            <a:prstGeom prst="ellipse">
              <a:avLst/>
            </a:prstGeom>
            <a:solidFill>
              <a:schemeClr val="bg1"/>
            </a:solidFill>
            <a:ln w="9525">
              <a:solidFill>
                <a:schemeClr val="tx1"/>
              </a:solidFill>
              <a:round/>
              <a:headEnd/>
              <a:tailEnd/>
            </a:ln>
            <a:effectLst/>
          </p:spPr>
          <p:txBody>
            <a:bodyPr wrap="none" anchor="ctr"/>
            <a:lstStyle/>
            <a:p>
              <a:pPr algn="ctr"/>
              <a:r>
                <a:rPr lang="zh-CN" altLang="en-US" sz="1400" b="1">
                  <a:solidFill>
                    <a:srgbClr val="0000FF"/>
                  </a:solidFill>
                  <a:latin typeface="微软雅黑" pitchFamily="34" charset="-122"/>
                  <a:ea typeface="微软雅黑" pitchFamily="34" charset="-122"/>
                </a:rPr>
                <a:t>分用</a:t>
              </a:r>
            </a:p>
          </p:txBody>
        </p:sp>
        <p:sp>
          <p:nvSpPr>
            <p:cNvPr id="61" name="Line 67"/>
            <p:cNvSpPr>
              <a:spLocks noChangeShapeType="1"/>
            </p:cNvSpPr>
            <p:nvPr/>
          </p:nvSpPr>
          <p:spPr bwMode="auto">
            <a:xfrm>
              <a:off x="3676915" y="4776712"/>
              <a:ext cx="2390510" cy="0"/>
            </a:xfrm>
            <a:prstGeom prst="line">
              <a:avLst/>
            </a:prstGeom>
            <a:noFill/>
            <a:ln w="28575">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2" name="Line 68"/>
            <p:cNvSpPr>
              <a:spLocks noChangeShapeType="1"/>
            </p:cNvSpPr>
            <p:nvPr/>
          </p:nvSpPr>
          <p:spPr bwMode="auto">
            <a:xfrm>
              <a:off x="1910689" y="4859262"/>
              <a:ext cx="398992"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3" name="Line 69"/>
            <p:cNvSpPr>
              <a:spLocks noChangeShapeType="1"/>
            </p:cNvSpPr>
            <p:nvPr/>
          </p:nvSpPr>
          <p:spPr bwMode="auto">
            <a:xfrm>
              <a:off x="7744222" y="4829099"/>
              <a:ext cx="398992"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4" name="Line 70"/>
            <p:cNvSpPr>
              <a:spLocks noChangeShapeType="1"/>
            </p:cNvSpPr>
            <p:nvPr/>
          </p:nvSpPr>
          <p:spPr bwMode="auto">
            <a:xfrm rot="1484370">
              <a:off x="1979481" y="4554462"/>
              <a:ext cx="398992"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5" name="Line 71"/>
            <p:cNvSpPr>
              <a:spLocks noChangeShapeType="1"/>
            </p:cNvSpPr>
            <p:nvPr/>
          </p:nvSpPr>
          <p:spPr bwMode="auto">
            <a:xfrm rot="1484370">
              <a:off x="7802695" y="5171999"/>
              <a:ext cx="398992" cy="0"/>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6" name="Line 72"/>
            <p:cNvSpPr>
              <a:spLocks noChangeShapeType="1"/>
            </p:cNvSpPr>
            <p:nvPr/>
          </p:nvSpPr>
          <p:spPr bwMode="auto">
            <a:xfrm rot="-1648508">
              <a:off x="1922727" y="5138663"/>
              <a:ext cx="398992" cy="1587"/>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7" name="Line 73"/>
            <p:cNvSpPr>
              <a:spLocks noChangeShapeType="1"/>
            </p:cNvSpPr>
            <p:nvPr/>
          </p:nvSpPr>
          <p:spPr bwMode="auto">
            <a:xfrm rot="-1648508">
              <a:off x="7659952" y="4563988"/>
              <a:ext cx="398992" cy="1587"/>
            </a:xfrm>
            <a:prstGeom prst="line">
              <a:avLst/>
            </a:prstGeom>
            <a:noFill/>
            <a:ln w="1905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68" name="Oval 74"/>
            <p:cNvSpPr>
              <a:spLocks noChangeArrowheads="1"/>
            </p:cNvSpPr>
            <p:nvPr/>
          </p:nvSpPr>
          <p:spPr bwMode="auto">
            <a:xfrm>
              <a:off x="2098146" y="4293096"/>
              <a:ext cx="159941"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69" name="Oval 75"/>
            <p:cNvSpPr>
              <a:spLocks noChangeArrowheads="1"/>
            </p:cNvSpPr>
            <p:nvPr/>
          </p:nvSpPr>
          <p:spPr bwMode="auto">
            <a:xfrm>
              <a:off x="7728744" y="4365104"/>
              <a:ext cx="159941" cy="150812"/>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0" name="Rectangle 76"/>
            <p:cNvSpPr>
              <a:spLocks noChangeArrowheads="1"/>
            </p:cNvSpPr>
            <p:nvPr/>
          </p:nvSpPr>
          <p:spPr bwMode="auto">
            <a:xfrm>
              <a:off x="2012157" y="4692574"/>
              <a:ext cx="128985"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1" name="Rectangle 77"/>
            <p:cNvSpPr>
              <a:spLocks noChangeArrowheads="1"/>
            </p:cNvSpPr>
            <p:nvPr/>
          </p:nvSpPr>
          <p:spPr bwMode="auto">
            <a:xfrm>
              <a:off x="7874927" y="4679874"/>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2" name="AutoShape 79"/>
            <p:cNvSpPr>
              <a:spLocks noChangeArrowheads="1"/>
            </p:cNvSpPr>
            <p:nvPr/>
          </p:nvSpPr>
          <p:spPr bwMode="auto">
            <a:xfrm>
              <a:off x="7919641" y="4962449"/>
              <a:ext cx="178858" cy="171450"/>
            </a:xfrm>
            <a:prstGeom prst="star5">
              <a:avLst/>
            </a:prstGeom>
            <a:solidFill>
              <a:srgbClr val="FFFF00"/>
            </a:solidFill>
            <a:ln w="9525">
              <a:solidFill>
                <a:srgbClr val="000099"/>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3" name="AutoShape 88"/>
            <p:cNvSpPr>
              <a:spLocks noChangeArrowheads="1"/>
            </p:cNvSpPr>
            <p:nvPr/>
          </p:nvSpPr>
          <p:spPr bwMode="auto">
            <a:xfrm>
              <a:off x="1943364" y="4978325"/>
              <a:ext cx="180579" cy="169863"/>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4" name="Oval 89"/>
            <p:cNvSpPr>
              <a:spLocks noChangeArrowheads="1"/>
            </p:cNvSpPr>
            <p:nvPr/>
          </p:nvSpPr>
          <p:spPr bwMode="auto">
            <a:xfrm>
              <a:off x="4428845" y="4548112"/>
              <a:ext cx="159940" cy="152400"/>
            </a:xfrm>
            <a:prstGeom prst="ellipse">
              <a:avLst/>
            </a:prstGeom>
            <a:solidFill>
              <a:schemeClr val="accent6"/>
            </a:solidFill>
            <a:ln w="9525">
              <a:solidFill>
                <a:srgbClr val="000099"/>
              </a:solidFill>
              <a:round/>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5" name="Rectangle 90"/>
            <p:cNvSpPr>
              <a:spLocks noChangeArrowheads="1"/>
            </p:cNvSpPr>
            <p:nvPr/>
          </p:nvSpPr>
          <p:spPr bwMode="auto">
            <a:xfrm>
              <a:off x="4827836" y="4562399"/>
              <a:ext cx="128984" cy="122238"/>
            </a:xfrm>
            <a:prstGeom prst="rect">
              <a:avLst/>
            </a:prstGeom>
            <a:solidFill>
              <a:srgbClr val="0000CC"/>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sp>
          <p:nvSpPr>
            <p:cNvPr id="76" name="AutoShape 91"/>
            <p:cNvSpPr>
              <a:spLocks noChangeArrowheads="1"/>
            </p:cNvSpPr>
            <p:nvPr/>
          </p:nvSpPr>
          <p:spPr bwMode="auto">
            <a:xfrm>
              <a:off x="5206190" y="4536999"/>
              <a:ext cx="178858" cy="171450"/>
            </a:xfrm>
            <a:prstGeom prst="star5">
              <a:avLst/>
            </a:prstGeom>
            <a:solidFill>
              <a:srgbClr val="FFFF00"/>
            </a:solidFill>
            <a:ln w="9525">
              <a:solidFill>
                <a:srgbClr val="000099"/>
              </a:solidFill>
              <a:miter lim="800000"/>
              <a:headEnd/>
              <a:tailEnd/>
            </a:ln>
            <a:effectLst/>
          </p:spPr>
          <p:txBody>
            <a:bodyPr wrap="none" anchor="ctr"/>
            <a:lstStyle/>
            <a:p>
              <a:endParaRPr lang="zh-CN" altLang="en-US" sz="1400" b="1">
                <a:latin typeface="微软雅黑" pitchFamily="34" charset="-122"/>
                <a:ea typeface="微软雅黑" pitchFamily="34" charset="-122"/>
              </a:endParaRPr>
            </a:p>
          </p:txBody>
        </p:sp>
      </p:grpSp>
    </p:spTree>
    <p:extLst>
      <p:ext uri="{BB962C8B-B14F-4D97-AF65-F5344CB8AC3E}">
        <p14:creationId xmlns:p14="http://schemas.microsoft.com/office/powerpoint/2010/main" val="403398277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56963" y="670390"/>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8" name="Rectangle 6"/>
          <p:cNvSpPr>
            <a:spLocks noChangeArrowheads="1"/>
          </p:cNvSpPr>
          <p:nvPr/>
        </p:nvSpPr>
        <p:spPr bwMode="auto">
          <a:xfrm>
            <a:off x="1370218" y="637179"/>
            <a:ext cx="64222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频分复用 </a:t>
            </a:r>
            <a:r>
              <a:rPr lang="en-US" altLang="zh-CN" sz="2000" b="1" dirty="0">
                <a:solidFill>
                  <a:schemeClr val="bg1"/>
                </a:solidFill>
                <a:latin typeface="微软雅黑" pitchFamily="34" charset="-122"/>
                <a:ea typeface="微软雅黑" pitchFamily="34" charset="-122"/>
              </a:rPr>
              <a:t>FDM (Frequency Division Multiplexing) </a:t>
            </a:r>
            <a:endParaRPr lang="zh-CN" altLang="en-US" sz="2000" b="1" dirty="0">
              <a:solidFill>
                <a:schemeClr val="bg1"/>
              </a:solidFill>
              <a:latin typeface="微软雅黑" pitchFamily="34" charset="-122"/>
              <a:ea typeface="微软雅黑" pitchFamily="34" charset="-122"/>
            </a:endParaRPr>
          </a:p>
        </p:txBody>
      </p:sp>
      <p:sp>
        <p:nvSpPr>
          <p:cNvPr id="9" name="Rectangle 68"/>
          <p:cNvSpPr>
            <a:spLocks noChangeArrowheads="1"/>
          </p:cNvSpPr>
          <p:nvPr/>
        </p:nvSpPr>
        <p:spPr bwMode="auto">
          <a:xfrm>
            <a:off x="456376" y="1161505"/>
            <a:ext cx="440823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将整个带宽分为多份，用户在分配到一定的频带后，在通信过程中自始至终都占用这个频带。</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频分复用</a:t>
            </a:r>
            <a:r>
              <a:rPr lang="zh-CN" altLang="en-US" sz="2000" b="1" dirty="0">
                <a:latin typeface="微软雅黑" pitchFamily="34" charset="-122"/>
                <a:ea typeface="微软雅黑" pitchFamily="34" charset="-122"/>
              </a:rPr>
              <a:t>的所有用户在同样的时间</a:t>
            </a:r>
            <a:r>
              <a:rPr lang="zh-CN" altLang="en-US" sz="2000" b="1" dirty="0">
                <a:solidFill>
                  <a:srgbClr val="0000FF"/>
                </a:solidFill>
                <a:latin typeface="微软雅黑" pitchFamily="34" charset="-122"/>
                <a:ea typeface="微软雅黑" pitchFamily="34" charset="-122"/>
              </a:rPr>
              <a:t>占用不同的带宽资源</a:t>
            </a:r>
            <a:r>
              <a:rPr lang="zh-CN" altLang="en-US" sz="2000" b="1" dirty="0">
                <a:latin typeface="微软雅黑" pitchFamily="34" charset="-122"/>
                <a:ea typeface="微软雅黑" pitchFamily="34" charset="-122"/>
              </a:rPr>
              <a:t>（请注意，这里的“带宽”是频率带宽而不是数据的发送速率）。 </a:t>
            </a:r>
          </a:p>
        </p:txBody>
      </p:sp>
      <p:grpSp>
        <p:nvGrpSpPr>
          <p:cNvPr id="10" name="组合 9"/>
          <p:cNvGrpSpPr/>
          <p:nvPr/>
        </p:nvGrpSpPr>
        <p:grpSpPr>
          <a:xfrm>
            <a:off x="4748460" y="1161505"/>
            <a:ext cx="3967674" cy="2982879"/>
            <a:chOff x="1729417" y="3361217"/>
            <a:chExt cx="7058759" cy="2982879"/>
          </a:xfrm>
        </p:grpSpPr>
        <p:sp>
          <p:nvSpPr>
            <p:cNvPr id="11" name="Text Box 29"/>
            <p:cNvSpPr txBox="1">
              <a:spLocks noChangeArrowheads="1"/>
            </p:cNvSpPr>
            <p:nvPr/>
          </p:nvSpPr>
          <p:spPr bwMode="auto">
            <a:xfrm>
              <a:off x="1729417" y="3361217"/>
              <a:ext cx="9020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8000"/>
                  </a:solidFill>
                  <a:latin typeface="微软雅黑" pitchFamily="34" charset="-122"/>
                  <a:ea typeface="微软雅黑" pitchFamily="34" charset="-122"/>
                </a:rPr>
                <a:t>频率</a:t>
              </a:r>
            </a:p>
          </p:txBody>
        </p:sp>
        <p:sp>
          <p:nvSpPr>
            <p:cNvPr id="12" name="Text Box 30"/>
            <p:cNvSpPr txBox="1">
              <a:spLocks noChangeArrowheads="1"/>
            </p:cNvSpPr>
            <p:nvPr/>
          </p:nvSpPr>
          <p:spPr bwMode="auto">
            <a:xfrm>
              <a:off x="7886127" y="6057864"/>
              <a:ext cx="9020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8000"/>
                  </a:solidFill>
                  <a:latin typeface="微软雅黑" pitchFamily="34" charset="-122"/>
                  <a:ea typeface="微软雅黑" pitchFamily="34" charset="-122"/>
                </a:rPr>
                <a:t>时间</a:t>
              </a:r>
            </a:p>
          </p:txBody>
        </p:sp>
        <p:sp>
          <p:nvSpPr>
            <p:cNvPr id="13" name="Rectangle 31"/>
            <p:cNvSpPr>
              <a:spLocks noChangeArrowheads="1"/>
            </p:cNvSpPr>
            <p:nvPr/>
          </p:nvSpPr>
          <p:spPr bwMode="auto">
            <a:xfrm>
              <a:off x="2192736" y="3915303"/>
              <a:ext cx="6005512" cy="387350"/>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4" name="Rectangle 32"/>
            <p:cNvSpPr>
              <a:spLocks noChangeArrowheads="1"/>
            </p:cNvSpPr>
            <p:nvPr/>
          </p:nvSpPr>
          <p:spPr bwMode="auto">
            <a:xfrm>
              <a:off x="2192736" y="4302653"/>
              <a:ext cx="6005512" cy="38735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5" name="Rectangle 34"/>
            <p:cNvSpPr>
              <a:spLocks noChangeArrowheads="1"/>
            </p:cNvSpPr>
            <p:nvPr/>
          </p:nvSpPr>
          <p:spPr bwMode="auto">
            <a:xfrm>
              <a:off x="2192736" y="5077353"/>
              <a:ext cx="6005512" cy="3873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6" name="Rectangle 35"/>
            <p:cNvSpPr>
              <a:spLocks noChangeArrowheads="1"/>
            </p:cNvSpPr>
            <p:nvPr/>
          </p:nvSpPr>
          <p:spPr bwMode="auto">
            <a:xfrm>
              <a:off x="2192736" y="5464703"/>
              <a:ext cx="6005512" cy="3873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17" name="Text Box 36"/>
            <p:cNvSpPr txBox="1">
              <a:spLocks noChangeArrowheads="1"/>
            </p:cNvSpPr>
            <p:nvPr/>
          </p:nvSpPr>
          <p:spPr bwMode="auto">
            <a:xfrm>
              <a:off x="4765546" y="5521853"/>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itchFamily="34" charset="-122"/>
                  <a:ea typeface="微软雅黑" pitchFamily="34" charset="-122"/>
                </a:rPr>
                <a:t>频带 </a:t>
              </a:r>
              <a:r>
                <a:rPr kumimoji="1" lang="en-US" altLang="zh-CN" sz="1400" b="1">
                  <a:latin typeface="微软雅黑" pitchFamily="34" charset="-122"/>
                  <a:ea typeface="微软雅黑" pitchFamily="34" charset="-122"/>
                </a:rPr>
                <a:t>1</a:t>
              </a:r>
            </a:p>
          </p:txBody>
        </p:sp>
        <p:sp>
          <p:nvSpPr>
            <p:cNvPr id="18" name="Text Box 37"/>
            <p:cNvSpPr txBox="1">
              <a:spLocks noChangeArrowheads="1"/>
            </p:cNvSpPr>
            <p:nvPr/>
          </p:nvSpPr>
          <p:spPr bwMode="auto">
            <a:xfrm>
              <a:off x="4765546" y="5132916"/>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itchFamily="34" charset="-122"/>
                  <a:ea typeface="微软雅黑" pitchFamily="34" charset="-122"/>
                </a:rPr>
                <a:t>频带 </a:t>
              </a:r>
              <a:r>
                <a:rPr kumimoji="1" lang="en-US" altLang="zh-CN" sz="1400" b="1">
                  <a:latin typeface="微软雅黑" pitchFamily="34" charset="-122"/>
                  <a:ea typeface="微软雅黑" pitchFamily="34" charset="-122"/>
                </a:rPr>
                <a:t>2</a:t>
              </a:r>
            </a:p>
          </p:txBody>
        </p:sp>
        <p:sp>
          <p:nvSpPr>
            <p:cNvPr id="19" name="Text Box 39"/>
            <p:cNvSpPr txBox="1">
              <a:spLocks noChangeArrowheads="1"/>
            </p:cNvSpPr>
            <p:nvPr/>
          </p:nvSpPr>
          <p:spPr bwMode="auto">
            <a:xfrm>
              <a:off x="4915163" y="4307733"/>
              <a:ext cx="6042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latin typeface="微软雅黑" pitchFamily="34" charset="-122"/>
                  <a:ea typeface="微软雅黑" pitchFamily="34" charset="-122"/>
                  <a:sym typeface="Symbol" pitchFamily="18" charset="2"/>
                </a:rPr>
                <a:t></a:t>
              </a:r>
              <a:endParaRPr kumimoji="1" lang="zh-CN" altLang="zh-CN" sz="1400" b="1" dirty="0">
                <a:latin typeface="微软雅黑" pitchFamily="34" charset="-122"/>
                <a:ea typeface="微软雅黑" pitchFamily="34" charset="-122"/>
                <a:sym typeface="Symbol" pitchFamily="18" charset="2"/>
              </a:endParaRPr>
            </a:p>
          </p:txBody>
        </p:sp>
        <p:sp>
          <p:nvSpPr>
            <p:cNvPr id="20" name="Text Box 40"/>
            <p:cNvSpPr txBox="1">
              <a:spLocks noChangeArrowheads="1"/>
            </p:cNvSpPr>
            <p:nvPr/>
          </p:nvSpPr>
          <p:spPr bwMode="auto">
            <a:xfrm>
              <a:off x="4765546" y="3958166"/>
              <a:ext cx="11839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itchFamily="34" charset="-122"/>
                  <a:ea typeface="微软雅黑" pitchFamily="34" charset="-122"/>
                </a:rPr>
                <a:t>频带 </a:t>
              </a:r>
              <a:r>
                <a:rPr kumimoji="1" lang="en-US" altLang="zh-CN" sz="1400" b="1" dirty="0">
                  <a:latin typeface="微软雅黑" pitchFamily="34" charset="-122"/>
                  <a:ea typeface="微软雅黑" pitchFamily="34" charset="-122"/>
                </a:rPr>
                <a:t>n</a:t>
              </a:r>
            </a:p>
          </p:txBody>
        </p:sp>
        <p:sp>
          <p:nvSpPr>
            <p:cNvPr id="22" name="Rectangle 34"/>
            <p:cNvSpPr>
              <a:spLocks noChangeArrowheads="1"/>
            </p:cNvSpPr>
            <p:nvPr/>
          </p:nvSpPr>
          <p:spPr bwMode="auto">
            <a:xfrm>
              <a:off x="2199896" y="4690002"/>
              <a:ext cx="6005512" cy="387351"/>
            </a:xfrm>
            <a:prstGeom prst="rect">
              <a:avLst/>
            </a:prstGeom>
            <a:solidFill>
              <a:srgbClr val="B1D8F9"/>
            </a:solidFill>
            <a:ln>
              <a:noFill/>
            </a:ln>
            <a:effectLst/>
          </p:spPr>
          <p:txBody>
            <a:bodyPr wrap="none" anchor="ctr"/>
            <a:lstStyle/>
            <a:p>
              <a:endParaRPr lang="zh-CN" altLang="en-US" sz="1400" b="1">
                <a:solidFill>
                  <a:srgbClr val="0000FF"/>
                </a:solidFill>
                <a:latin typeface="微软雅黑" pitchFamily="34" charset="-122"/>
                <a:ea typeface="微软雅黑" pitchFamily="34" charset="-122"/>
              </a:endParaRPr>
            </a:p>
          </p:txBody>
        </p:sp>
        <p:sp>
          <p:nvSpPr>
            <p:cNvPr id="23" name="Text Box 38"/>
            <p:cNvSpPr txBox="1">
              <a:spLocks noChangeArrowheads="1"/>
            </p:cNvSpPr>
            <p:nvPr/>
          </p:nvSpPr>
          <p:spPr bwMode="auto">
            <a:xfrm>
              <a:off x="4765546" y="4753572"/>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itchFamily="34" charset="-122"/>
                  <a:ea typeface="微软雅黑" pitchFamily="34" charset="-122"/>
                </a:rPr>
                <a:t>频带 </a:t>
              </a:r>
              <a:r>
                <a:rPr kumimoji="1" lang="en-US" altLang="zh-CN" sz="1400" b="1" dirty="0">
                  <a:latin typeface="微软雅黑" pitchFamily="34" charset="-122"/>
                  <a:ea typeface="微软雅黑" pitchFamily="34" charset="-122"/>
                </a:rPr>
                <a:t>3</a:t>
              </a:r>
            </a:p>
          </p:txBody>
        </p:sp>
        <p:cxnSp>
          <p:nvCxnSpPr>
            <p:cNvPr id="24" name="直接箭头连接符 23"/>
            <p:cNvCxnSpPr>
              <a:stCxn id="21" idx="0"/>
            </p:cNvCxnSpPr>
            <p:nvPr/>
          </p:nvCxnSpPr>
          <p:spPr bwMode="auto">
            <a:xfrm>
              <a:off x="2192735" y="6030580"/>
              <a:ext cx="6432673" cy="0"/>
            </a:xfrm>
            <a:prstGeom prst="straightConnector1">
              <a:avLst/>
            </a:prstGeom>
            <a:solidFill>
              <a:schemeClr val="accent1"/>
            </a:solidFill>
            <a:ln w="28575" cap="flat" cmpd="sng" algn="ctr">
              <a:solidFill>
                <a:srgbClr val="00B05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Line 41"/>
            <p:cNvSpPr>
              <a:spLocks noChangeShapeType="1"/>
            </p:cNvSpPr>
            <p:nvPr/>
          </p:nvSpPr>
          <p:spPr bwMode="auto">
            <a:xfrm rot="-5400000">
              <a:off x="983457" y="4821302"/>
              <a:ext cx="2418555" cy="0"/>
            </a:xfrm>
            <a:prstGeom prst="line">
              <a:avLst/>
            </a:prstGeom>
            <a:noFill/>
            <a:ln w="28575">
              <a:solidFill>
                <a:srgbClr val="00B05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itchFamily="34" charset="-122"/>
                <a:ea typeface="微软雅黑" pitchFamily="34" charset="-122"/>
              </a:endParaRPr>
            </a:p>
          </p:txBody>
        </p:sp>
      </p:grpSp>
      <p:sp>
        <p:nvSpPr>
          <p:cNvPr id="26" name="矩形 25"/>
          <p:cNvSpPr/>
          <p:nvPr/>
        </p:nvSpPr>
        <p:spPr>
          <a:xfrm>
            <a:off x="6207904" y="4002740"/>
            <a:ext cx="1107996" cy="369332"/>
          </a:xfrm>
          <a:prstGeom prst="rect">
            <a:avLst/>
          </a:prstGeom>
        </p:spPr>
        <p:txBody>
          <a:bodyPr wrap="none">
            <a:spAutoFit/>
          </a:bodyPr>
          <a:lstStyle/>
          <a:p>
            <a:pPr algn="ctr"/>
            <a:r>
              <a:rPr lang="zh-CN" altLang="en-US" b="1" dirty="0">
                <a:latin typeface="微软雅黑" pitchFamily="34" charset="-122"/>
                <a:ea typeface="微软雅黑" pitchFamily="34" charset="-122"/>
              </a:rPr>
              <a:t>频分复用</a:t>
            </a:r>
          </a:p>
        </p:txBody>
      </p:sp>
    </p:spTree>
    <p:extLst>
      <p:ext uri="{BB962C8B-B14F-4D97-AF65-F5344CB8AC3E}">
        <p14:creationId xmlns:p14="http://schemas.microsoft.com/office/powerpoint/2010/main" val="320383667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56963" y="9845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6" name="Rectangle 6"/>
          <p:cNvSpPr>
            <a:spLocks noChangeArrowheads="1"/>
          </p:cNvSpPr>
          <p:nvPr/>
        </p:nvSpPr>
        <p:spPr bwMode="auto">
          <a:xfrm>
            <a:off x="1747886" y="951304"/>
            <a:ext cx="56669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时分复用</a:t>
            </a:r>
            <a:r>
              <a:rPr lang="en-US" altLang="zh-CN" sz="2000" b="1" dirty="0">
                <a:solidFill>
                  <a:schemeClr val="bg1"/>
                </a:solidFill>
                <a:latin typeface="微软雅黑" pitchFamily="34" charset="-122"/>
                <a:ea typeface="微软雅黑" pitchFamily="34" charset="-122"/>
              </a:rPr>
              <a:t>TDM (Time Division Multiplexing) </a:t>
            </a:r>
            <a:endParaRPr lang="zh-CN" altLang="en-US" sz="2000" b="1" dirty="0">
              <a:solidFill>
                <a:schemeClr val="bg1"/>
              </a:solidFill>
              <a:latin typeface="微软雅黑" pitchFamily="34" charset="-122"/>
              <a:ea typeface="微软雅黑" pitchFamily="34" charset="-122"/>
            </a:endParaRPr>
          </a:p>
        </p:txBody>
      </p:sp>
      <p:sp>
        <p:nvSpPr>
          <p:cNvPr id="47" name="Rectangle 68"/>
          <p:cNvSpPr>
            <a:spLocks noChangeArrowheads="1"/>
          </p:cNvSpPr>
          <p:nvPr/>
        </p:nvSpPr>
        <p:spPr bwMode="auto">
          <a:xfrm>
            <a:off x="556963" y="1475630"/>
            <a:ext cx="804877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时分复用</a:t>
            </a:r>
            <a:r>
              <a:rPr lang="zh-CN" altLang="en-US" sz="2000" b="1" dirty="0">
                <a:latin typeface="微软雅黑" pitchFamily="34" charset="-122"/>
                <a:ea typeface="微软雅黑" pitchFamily="34" charset="-122"/>
              </a:rPr>
              <a:t>则是将时间划分为一段段等长的</a:t>
            </a:r>
            <a:r>
              <a:rPr lang="zh-CN" altLang="en-US" sz="2000" b="1" dirty="0">
                <a:solidFill>
                  <a:srgbClr val="0000FF"/>
                </a:solidFill>
                <a:latin typeface="微软雅黑" pitchFamily="34" charset="-122"/>
                <a:ea typeface="微软雅黑" pitchFamily="34" charset="-122"/>
              </a:rPr>
              <a:t>时分复用帧</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TDM</a:t>
            </a:r>
            <a:r>
              <a:rPr lang="zh-CN" altLang="en-US" sz="2000" b="1" dirty="0">
                <a:latin typeface="微软雅黑" pitchFamily="34" charset="-122"/>
                <a:ea typeface="微软雅黑" pitchFamily="34" charset="-122"/>
              </a:rPr>
              <a:t>帧）。每一个时分复用的用户在每一个 </a:t>
            </a:r>
            <a:r>
              <a:rPr lang="en-US" altLang="zh-CN" sz="2000" b="1" dirty="0">
                <a:latin typeface="微软雅黑" pitchFamily="34" charset="-122"/>
                <a:ea typeface="微软雅黑" pitchFamily="34" charset="-122"/>
              </a:rPr>
              <a:t>TDM </a:t>
            </a:r>
            <a:r>
              <a:rPr lang="zh-CN" altLang="en-US" sz="2000" b="1" dirty="0">
                <a:latin typeface="微软雅黑" pitchFamily="34" charset="-122"/>
                <a:ea typeface="微软雅黑" pitchFamily="34" charset="-122"/>
              </a:rPr>
              <a:t>帧中占用固定序号的时隙。</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每一个用户所占用的时隙是</a:t>
            </a:r>
            <a:r>
              <a:rPr lang="zh-CN" altLang="en-US" sz="2000" b="1" dirty="0">
                <a:solidFill>
                  <a:srgbClr val="0000FF"/>
                </a:solidFill>
                <a:latin typeface="微软雅黑" pitchFamily="34" charset="-122"/>
                <a:ea typeface="微软雅黑" pitchFamily="34" charset="-122"/>
              </a:rPr>
              <a:t>周期性地出现</a:t>
            </a:r>
            <a:r>
              <a:rPr lang="zh-CN" altLang="en-US" sz="2000" b="1" dirty="0">
                <a:latin typeface="微软雅黑" pitchFamily="34" charset="-122"/>
                <a:ea typeface="微软雅黑" pitchFamily="34" charset="-122"/>
              </a:rPr>
              <a:t>（其周期就是</a:t>
            </a:r>
            <a:r>
              <a:rPr lang="en-US" altLang="zh-CN" sz="2000" b="1" dirty="0">
                <a:latin typeface="微软雅黑" pitchFamily="34" charset="-122"/>
                <a:ea typeface="微软雅黑" pitchFamily="34" charset="-122"/>
              </a:rPr>
              <a:t>TDM</a:t>
            </a:r>
            <a:r>
              <a:rPr lang="zh-CN" altLang="en-US" sz="2000" b="1" dirty="0">
                <a:latin typeface="微软雅黑" pitchFamily="34" charset="-122"/>
                <a:ea typeface="微软雅黑" pitchFamily="34" charset="-122"/>
              </a:rPr>
              <a:t>帧的长度）的。</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TDM </a:t>
            </a:r>
            <a:r>
              <a:rPr lang="zh-CN" altLang="en-US" sz="2000" b="1" dirty="0">
                <a:latin typeface="微软雅黑" pitchFamily="34" charset="-122"/>
                <a:ea typeface="微软雅黑" pitchFamily="34" charset="-122"/>
              </a:rPr>
              <a:t>信号也称为</a:t>
            </a:r>
            <a:r>
              <a:rPr lang="zh-CN" altLang="en-US" sz="2000" b="1" dirty="0">
                <a:solidFill>
                  <a:srgbClr val="0000FF"/>
                </a:solidFill>
                <a:latin typeface="微软雅黑" pitchFamily="34" charset="-122"/>
                <a:ea typeface="微软雅黑" pitchFamily="34" charset="-122"/>
              </a:rPr>
              <a:t>等时</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(isochronous) </a:t>
            </a:r>
            <a:r>
              <a:rPr lang="zh-CN" altLang="en-US" sz="2000" b="1" dirty="0">
                <a:latin typeface="微软雅黑" pitchFamily="34" charset="-122"/>
                <a:ea typeface="微软雅黑" pitchFamily="34" charset="-122"/>
              </a:rPr>
              <a:t>信号。</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时分复用的所有用户</a:t>
            </a:r>
            <a:r>
              <a:rPr lang="zh-CN" altLang="en-US" sz="2000" b="1" dirty="0">
                <a:solidFill>
                  <a:srgbClr val="CC00CC"/>
                </a:solidFill>
                <a:latin typeface="微软雅黑" pitchFamily="34" charset="-122"/>
                <a:ea typeface="微软雅黑" pitchFamily="34" charset="-122"/>
              </a:rPr>
              <a:t>在不同的时间</a:t>
            </a:r>
            <a:r>
              <a:rPr lang="zh-CN" altLang="en-US" sz="2000" b="1" dirty="0">
                <a:solidFill>
                  <a:srgbClr val="0000FF"/>
                </a:solidFill>
                <a:latin typeface="微软雅黑" pitchFamily="34" charset="-122"/>
                <a:ea typeface="微软雅黑" pitchFamily="34" charset="-122"/>
              </a:rPr>
              <a:t>占用</a:t>
            </a:r>
            <a:r>
              <a:rPr lang="zh-CN" altLang="en-US" sz="2000" b="1" dirty="0">
                <a:solidFill>
                  <a:srgbClr val="CC00CC"/>
                </a:solidFill>
                <a:latin typeface="微软雅黑" pitchFamily="34" charset="-122"/>
                <a:ea typeface="微软雅黑" pitchFamily="34" charset="-122"/>
              </a:rPr>
              <a:t>同样的频带宽度</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392104842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623398" y="641988"/>
            <a:ext cx="19159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时分复用</a:t>
            </a:r>
            <a:r>
              <a:rPr lang="en-US" altLang="zh-CN" sz="2000" b="1" dirty="0">
                <a:solidFill>
                  <a:schemeClr val="bg1"/>
                </a:solidFill>
                <a:latin typeface="微软雅黑" pitchFamily="34" charset="-122"/>
                <a:ea typeface="微软雅黑" pitchFamily="34" charset="-122"/>
              </a:rPr>
              <a:t>TDM </a:t>
            </a:r>
            <a:endParaRPr lang="zh-CN" altLang="en-US" sz="2000" b="1" dirty="0">
              <a:solidFill>
                <a:schemeClr val="bg1"/>
              </a:solidFill>
              <a:latin typeface="微软雅黑" pitchFamily="34" charset="-122"/>
              <a:ea typeface="微软雅黑" pitchFamily="34" charset="-122"/>
            </a:endParaRPr>
          </a:p>
        </p:txBody>
      </p:sp>
      <p:sp>
        <p:nvSpPr>
          <p:cNvPr id="8" name="Line 3"/>
          <p:cNvSpPr>
            <a:spLocks noChangeShapeType="1"/>
          </p:cNvSpPr>
          <p:nvPr/>
        </p:nvSpPr>
        <p:spPr bwMode="auto">
          <a:xfrm flipV="1">
            <a:off x="1318254" y="4142724"/>
            <a:ext cx="6053803" cy="10153"/>
          </a:xfrm>
          <a:prstGeom prst="line">
            <a:avLst/>
          </a:prstGeom>
          <a:noFill/>
          <a:ln w="28575">
            <a:solidFill>
              <a:srgbClr val="00B05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9" name="Text Box 4"/>
          <p:cNvSpPr txBox="1">
            <a:spLocks noChangeArrowheads="1"/>
          </p:cNvSpPr>
          <p:nvPr/>
        </p:nvSpPr>
        <p:spPr bwMode="auto">
          <a:xfrm>
            <a:off x="816098" y="1398643"/>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itchFamily="34" charset="-122"/>
                <a:ea typeface="微软雅黑" pitchFamily="34" charset="-122"/>
              </a:rPr>
              <a:t>频率</a:t>
            </a:r>
          </a:p>
        </p:txBody>
      </p:sp>
      <p:sp>
        <p:nvSpPr>
          <p:cNvPr id="10" name="Text Box 5"/>
          <p:cNvSpPr txBox="1">
            <a:spLocks noChangeArrowheads="1"/>
          </p:cNvSpPr>
          <p:nvPr/>
        </p:nvSpPr>
        <p:spPr bwMode="auto">
          <a:xfrm>
            <a:off x="7372057" y="3978713"/>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itchFamily="34" charset="-122"/>
                <a:ea typeface="微软雅黑" pitchFamily="34" charset="-122"/>
              </a:rPr>
              <a:t>时间</a:t>
            </a:r>
          </a:p>
        </p:txBody>
      </p:sp>
      <p:sp>
        <p:nvSpPr>
          <p:cNvPr id="11" name="Rectangle 6"/>
          <p:cNvSpPr>
            <a:spLocks noChangeArrowheads="1"/>
          </p:cNvSpPr>
          <p:nvPr/>
        </p:nvSpPr>
        <p:spPr bwMode="auto">
          <a:xfrm>
            <a:off x="1602641" y="1849750"/>
            <a:ext cx="284385" cy="1709940"/>
          </a:xfrm>
          <a:prstGeom prst="rect">
            <a:avLst/>
          </a:prstGeom>
          <a:solidFill>
            <a:srgbClr val="FFFF00"/>
          </a:solidFill>
          <a:ln>
            <a:noFill/>
          </a:ln>
          <a:effectLst/>
        </p:spPr>
        <p:txBody>
          <a:bodyPr wrap="none" anchor="ctr"/>
          <a:lstStyle/>
          <a:p>
            <a:r>
              <a:rPr lang="en-US" altLang="zh-CN" sz="1400" b="1">
                <a:latin typeface="微软雅黑" pitchFamily="34" charset="-122"/>
                <a:ea typeface="微软雅黑" pitchFamily="34" charset="-122"/>
              </a:rPr>
              <a:t>B</a:t>
            </a:r>
          </a:p>
        </p:txBody>
      </p:sp>
      <p:sp>
        <p:nvSpPr>
          <p:cNvPr id="12" name="Rectangle 7"/>
          <p:cNvSpPr>
            <a:spLocks noChangeArrowheads="1"/>
          </p:cNvSpPr>
          <p:nvPr/>
        </p:nvSpPr>
        <p:spPr bwMode="auto">
          <a:xfrm>
            <a:off x="1888598"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C</a:t>
            </a:r>
          </a:p>
        </p:txBody>
      </p:sp>
      <p:sp>
        <p:nvSpPr>
          <p:cNvPr id="13" name="Rectangle 8"/>
          <p:cNvSpPr>
            <a:spLocks noChangeArrowheads="1"/>
          </p:cNvSpPr>
          <p:nvPr/>
        </p:nvSpPr>
        <p:spPr bwMode="auto">
          <a:xfrm>
            <a:off x="2172983" y="1849750"/>
            <a:ext cx="284386" cy="1709940"/>
          </a:xfrm>
          <a:prstGeom prst="rect">
            <a:avLst/>
          </a:prstGeom>
          <a:solidFill>
            <a:srgbClr val="00B0F0"/>
          </a:solidFill>
          <a:ln>
            <a:noFill/>
          </a:ln>
          <a:effectLst/>
        </p:spPr>
        <p:txBody>
          <a:bodyPr wrap="none" anchor="ctr"/>
          <a:lstStyle/>
          <a:p>
            <a:r>
              <a:rPr lang="en-US" altLang="zh-CN" sz="1400" b="1">
                <a:latin typeface="微软雅黑" pitchFamily="34" charset="-122"/>
                <a:ea typeface="微软雅黑" pitchFamily="34" charset="-122"/>
              </a:rPr>
              <a:t>D</a:t>
            </a:r>
          </a:p>
        </p:txBody>
      </p:sp>
      <p:sp>
        <p:nvSpPr>
          <p:cNvPr id="14" name="Rectangle 9"/>
          <p:cNvSpPr>
            <a:spLocks noChangeArrowheads="1"/>
          </p:cNvSpPr>
          <p:nvPr/>
        </p:nvSpPr>
        <p:spPr bwMode="auto">
          <a:xfrm>
            <a:off x="2743326" y="1849750"/>
            <a:ext cx="284385" cy="1709940"/>
          </a:xfrm>
          <a:prstGeom prst="rect">
            <a:avLst/>
          </a:prstGeom>
          <a:solidFill>
            <a:srgbClr val="FFFF00"/>
          </a:solidFill>
          <a:ln>
            <a:noFill/>
          </a:ln>
          <a:effectLst/>
        </p:spPr>
        <p:txBody>
          <a:bodyPr wrap="none" anchor="ctr"/>
          <a:lstStyle/>
          <a:p>
            <a:r>
              <a:rPr lang="en-US" altLang="zh-CN" sz="1400" b="1">
                <a:latin typeface="微软雅黑" pitchFamily="34" charset="-122"/>
                <a:ea typeface="微软雅黑" pitchFamily="34" charset="-122"/>
              </a:rPr>
              <a:t>B</a:t>
            </a:r>
          </a:p>
        </p:txBody>
      </p:sp>
      <p:sp>
        <p:nvSpPr>
          <p:cNvPr id="15" name="Rectangle 10"/>
          <p:cNvSpPr>
            <a:spLocks noChangeArrowheads="1"/>
          </p:cNvSpPr>
          <p:nvPr/>
        </p:nvSpPr>
        <p:spPr bwMode="auto">
          <a:xfrm>
            <a:off x="3029283"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C</a:t>
            </a:r>
          </a:p>
        </p:txBody>
      </p:sp>
      <p:sp>
        <p:nvSpPr>
          <p:cNvPr id="16" name="Rectangle 11"/>
          <p:cNvSpPr>
            <a:spLocks noChangeArrowheads="1"/>
          </p:cNvSpPr>
          <p:nvPr/>
        </p:nvSpPr>
        <p:spPr bwMode="auto">
          <a:xfrm>
            <a:off x="3313668" y="1849750"/>
            <a:ext cx="284386" cy="1709940"/>
          </a:xfrm>
          <a:prstGeom prst="rect">
            <a:avLst/>
          </a:prstGeom>
          <a:solidFill>
            <a:srgbClr val="00B0F0"/>
          </a:solidFill>
          <a:ln>
            <a:noFill/>
          </a:ln>
          <a:effectLst/>
        </p:spPr>
        <p:txBody>
          <a:bodyPr wrap="none" anchor="ctr"/>
          <a:lstStyle/>
          <a:p>
            <a:r>
              <a:rPr lang="en-US" altLang="zh-CN" sz="1400" b="1">
                <a:latin typeface="微软雅黑" pitchFamily="34" charset="-122"/>
                <a:ea typeface="微软雅黑" pitchFamily="34" charset="-122"/>
              </a:rPr>
              <a:t>D</a:t>
            </a:r>
          </a:p>
        </p:txBody>
      </p:sp>
      <p:sp>
        <p:nvSpPr>
          <p:cNvPr id="17" name="Rectangle 12"/>
          <p:cNvSpPr>
            <a:spLocks noChangeArrowheads="1"/>
          </p:cNvSpPr>
          <p:nvPr/>
        </p:nvSpPr>
        <p:spPr bwMode="auto">
          <a:xfrm>
            <a:off x="3884011" y="1849750"/>
            <a:ext cx="284385" cy="1709940"/>
          </a:xfrm>
          <a:prstGeom prst="rect">
            <a:avLst/>
          </a:prstGeom>
          <a:solidFill>
            <a:srgbClr val="FFFF00"/>
          </a:solidFill>
          <a:ln>
            <a:noFill/>
          </a:ln>
          <a:effectLst/>
        </p:spPr>
        <p:txBody>
          <a:bodyPr wrap="none" anchor="ctr"/>
          <a:lstStyle/>
          <a:p>
            <a:r>
              <a:rPr lang="en-US" altLang="zh-CN" sz="1400" b="1">
                <a:latin typeface="微软雅黑" pitchFamily="34" charset="-122"/>
                <a:ea typeface="微软雅黑" pitchFamily="34" charset="-122"/>
              </a:rPr>
              <a:t>B</a:t>
            </a:r>
          </a:p>
        </p:txBody>
      </p:sp>
      <p:sp>
        <p:nvSpPr>
          <p:cNvPr id="18" name="Rectangle 13"/>
          <p:cNvSpPr>
            <a:spLocks noChangeArrowheads="1"/>
          </p:cNvSpPr>
          <p:nvPr/>
        </p:nvSpPr>
        <p:spPr bwMode="auto">
          <a:xfrm>
            <a:off x="4169968"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C</a:t>
            </a:r>
          </a:p>
        </p:txBody>
      </p:sp>
      <p:sp>
        <p:nvSpPr>
          <p:cNvPr id="19" name="Rectangle 14"/>
          <p:cNvSpPr>
            <a:spLocks noChangeArrowheads="1"/>
          </p:cNvSpPr>
          <p:nvPr/>
        </p:nvSpPr>
        <p:spPr bwMode="auto">
          <a:xfrm>
            <a:off x="4454353" y="1849750"/>
            <a:ext cx="284386" cy="1709940"/>
          </a:xfrm>
          <a:prstGeom prst="rect">
            <a:avLst/>
          </a:prstGeom>
          <a:solidFill>
            <a:srgbClr val="00B0F0"/>
          </a:solidFill>
          <a:ln>
            <a:noFill/>
          </a:ln>
          <a:effectLst/>
        </p:spPr>
        <p:txBody>
          <a:bodyPr wrap="none" anchor="ctr"/>
          <a:lstStyle/>
          <a:p>
            <a:r>
              <a:rPr lang="en-US" altLang="zh-CN" sz="1400" b="1">
                <a:latin typeface="微软雅黑" pitchFamily="34" charset="-122"/>
                <a:ea typeface="微软雅黑" pitchFamily="34" charset="-122"/>
              </a:rPr>
              <a:t>D</a:t>
            </a:r>
          </a:p>
        </p:txBody>
      </p:sp>
      <p:sp>
        <p:nvSpPr>
          <p:cNvPr id="20" name="Rectangle 15"/>
          <p:cNvSpPr>
            <a:spLocks noChangeArrowheads="1"/>
          </p:cNvSpPr>
          <p:nvPr/>
        </p:nvSpPr>
        <p:spPr bwMode="auto">
          <a:xfrm>
            <a:off x="5024697" y="1849750"/>
            <a:ext cx="284385" cy="1709940"/>
          </a:xfrm>
          <a:prstGeom prst="rect">
            <a:avLst/>
          </a:prstGeom>
          <a:solidFill>
            <a:srgbClr val="FFFF00"/>
          </a:solidFill>
          <a:ln>
            <a:noFill/>
          </a:ln>
          <a:effectLst/>
        </p:spPr>
        <p:txBody>
          <a:bodyPr wrap="none" anchor="ctr"/>
          <a:lstStyle/>
          <a:p>
            <a:r>
              <a:rPr lang="en-US" altLang="zh-CN" sz="1400" b="1">
                <a:latin typeface="微软雅黑" pitchFamily="34" charset="-122"/>
                <a:ea typeface="微软雅黑" pitchFamily="34" charset="-122"/>
              </a:rPr>
              <a:t>B</a:t>
            </a:r>
          </a:p>
        </p:txBody>
      </p:sp>
      <p:sp>
        <p:nvSpPr>
          <p:cNvPr id="21" name="Rectangle 16"/>
          <p:cNvSpPr>
            <a:spLocks noChangeArrowheads="1"/>
          </p:cNvSpPr>
          <p:nvPr/>
        </p:nvSpPr>
        <p:spPr bwMode="auto">
          <a:xfrm>
            <a:off x="5310654" y="1849750"/>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C</a:t>
            </a:r>
          </a:p>
        </p:txBody>
      </p:sp>
      <p:sp>
        <p:nvSpPr>
          <p:cNvPr id="22" name="Rectangle 17"/>
          <p:cNvSpPr>
            <a:spLocks noChangeArrowheads="1"/>
          </p:cNvSpPr>
          <p:nvPr/>
        </p:nvSpPr>
        <p:spPr bwMode="auto">
          <a:xfrm>
            <a:off x="5595038" y="1849750"/>
            <a:ext cx="284386" cy="1709940"/>
          </a:xfrm>
          <a:prstGeom prst="rect">
            <a:avLst/>
          </a:prstGeom>
          <a:solidFill>
            <a:srgbClr val="00B0F0"/>
          </a:solidFill>
          <a:ln>
            <a:noFill/>
          </a:ln>
          <a:effectLst/>
        </p:spPr>
        <p:txBody>
          <a:bodyPr wrap="none" anchor="ctr"/>
          <a:lstStyle/>
          <a:p>
            <a:r>
              <a:rPr lang="en-US" altLang="zh-CN" sz="1400" b="1">
                <a:latin typeface="微软雅黑" pitchFamily="34" charset="-122"/>
                <a:ea typeface="微软雅黑" pitchFamily="34" charset="-122"/>
              </a:rPr>
              <a:t>D</a:t>
            </a:r>
          </a:p>
        </p:txBody>
      </p:sp>
      <p:grpSp>
        <p:nvGrpSpPr>
          <p:cNvPr id="23" name="Group 18"/>
          <p:cNvGrpSpPr>
            <a:grpSpLocks/>
          </p:cNvGrpSpPr>
          <p:nvPr/>
        </p:nvGrpSpPr>
        <p:grpSpPr bwMode="auto">
          <a:xfrm>
            <a:off x="1318255" y="1849750"/>
            <a:ext cx="3706442" cy="1709940"/>
            <a:chOff x="930" y="1661"/>
            <a:chExt cx="2359" cy="1179"/>
          </a:xfrm>
        </p:grpSpPr>
        <p:sp>
          <p:nvSpPr>
            <p:cNvPr id="24" name="Rectangle 19"/>
            <p:cNvSpPr>
              <a:spLocks noChangeArrowheads="1"/>
            </p:cNvSpPr>
            <p:nvPr/>
          </p:nvSpPr>
          <p:spPr bwMode="auto">
            <a:xfrm>
              <a:off x="930"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dirty="0">
                  <a:latin typeface="微软雅黑" pitchFamily="34" charset="-122"/>
                  <a:ea typeface="微软雅黑" pitchFamily="34" charset="-122"/>
                </a:rPr>
                <a:t>A</a:t>
              </a:r>
            </a:p>
          </p:txBody>
        </p:sp>
        <p:sp>
          <p:nvSpPr>
            <p:cNvPr id="25" name="Rectangle 20"/>
            <p:cNvSpPr>
              <a:spLocks noChangeArrowheads="1"/>
            </p:cNvSpPr>
            <p:nvPr/>
          </p:nvSpPr>
          <p:spPr bwMode="auto">
            <a:xfrm>
              <a:off x="1656"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A</a:t>
              </a:r>
            </a:p>
          </p:txBody>
        </p:sp>
        <p:sp>
          <p:nvSpPr>
            <p:cNvPr id="26" name="Rectangle 21"/>
            <p:cNvSpPr>
              <a:spLocks noChangeArrowheads="1"/>
            </p:cNvSpPr>
            <p:nvPr/>
          </p:nvSpPr>
          <p:spPr bwMode="auto">
            <a:xfrm>
              <a:off x="2382"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A</a:t>
              </a:r>
            </a:p>
          </p:txBody>
        </p:sp>
        <p:sp>
          <p:nvSpPr>
            <p:cNvPr id="27" name="Rectangle 22"/>
            <p:cNvSpPr>
              <a:spLocks noChangeArrowheads="1"/>
            </p:cNvSpPr>
            <p:nvPr/>
          </p:nvSpPr>
          <p:spPr bwMode="auto">
            <a:xfrm>
              <a:off x="3108"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itchFamily="34" charset="-122"/>
                  <a:ea typeface="微软雅黑" pitchFamily="34" charset="-122"/>
                </a:rPr>
                <a:t>A</a:t>
              </a:r>
            </a:p>
          </p:txBody>
        </p:sp>
      </p:grpSp>
      <p:grpSp>
        <p:nvGrpSpPr>
          <p:cNvPr id="32" name="Group 30"/>
          <p:cNvGrpSpPr>
            <a:grpSpLocks/>
          </p:cNvGrpSpPr>
          <p:nvPr/>
        </p:nvGrpSpPr>
        <p:grpSpPr bwMode="auto">
          <a:xfrm>
            <a:off x="1318254" y="3626406"/>
            <a:ext cx="1139115" cy="416246"/>
            <a:chOff x="930" y="2886"/>
            <a:chExt cx="725" cy="287"/>
          </a:xfrm>
        </p:grpSpPr>
        <p:sp>
          <p:nvSpPr>
            <p:cNvPr id="33" name="Text Box 31"/>
            <p:cNvSpPr txBox="1">
              <a:spLocks noChangeArrowheads="1"/>
            </p:cNvSpPr>
            <p:nvPr/>
          </p:nvSpPr>
          <p:spPr bwMode="auto">
            <a:xfrm>
              <a:off x="1017"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34" name="AutoShape 32"/>
            <p:cNvSpPr>
              <a:spLocks/>
            </p:cNvSpPr>
            <p:nvPr/>
          </p:nvSpPr>
          <p:spPr bwMode="auto">
            <a:xfrm rot="16200000" flipV="1">
              <a:off x="1248"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grpSp>
        <p:nvGrpSpPr>
          <p:cNvPr id="35" name="Group 33"/>
          <p:cNvGrpSpPr>
            <a:grpSpLocks/>
          </p:cNvGrpSpPr>
          <p:nvPr/>
        </p:nvGrpSpPr>
        <p:grpSpPr bwMode="auto">
          <a:xfrm>
            <a:off x="2457370" y="3626406"/>
            <a:ext cx="1139113" cy="416246"/>
            <a:chOff x="1655" y="2886"/>
            <a:chExt cx="725" cy="287"/>
          </a:xfrm>
        </p:grpSpPr>
        <p:sp>
          <p:nvSpPr>
            <p:cNvPr id="36" name="Text Box 34"/>
            <p:cNvSpPr txBox="1">
              <a:spLocks noChangeArrowheads="1"/>
            </p:cNvSpPr>
            <p:nvPr/>
          </p:nvSpPr>
          <p:spPr bwMode="auto">
            <a:xfrm>
              <a:off x="1748"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37" name="AutoShape 35"/>
            <p:cNvSpPr>
              <a:spLocks/>
            </p:cNvSpPr>
            <p:nvPr/>
          </p:nvSpPr>
          <p:spPr bwMode="auto">
            <a:xfrm rot="16200000" flipV="1">
              <a:off x="1973"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grpSp>
        <p:nvGrpSpPr>
          <p:cNvPr id="38" name="Group 36"/>
          <p:cNvGrpSpPr>
            <a:grpSpLocks/>
          </p:cNvGrpSpPr>
          <p:nvPr/>
        </p:nvGrpSpPr>
        <p:grpSpPr bwMode="auto">
          <a:xfrm>
            <a:off x="3596482" y="3626406"/>
            <a:ext cx="1139115" cy="416246"/>
            <a:chOff x="2380" y="2886"/>
            <a:chExt cx="725" cy="287"/>
          </a:xfrm>
        </p:grpSpPr>
        <p:sp>
          <p:nvSpPr>
            <p:cNvPr id="39" name="Text Box 37"/>
            <p:cNvSpPr txBox="1">
              <a:spLocks noChangeArrowheads="1"/>
            </p:cNvSpPr>
            <p:nvPr/>
          </p:nvSpPr>
          <p:spPr bwMode="auto">
            <a:xfrm>
              <a:off x="2474"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40" name="AutoShape 38"/>
            <p:cNvSpPr>
              <a:spLocks/>
            </p:cNvSpPr>
            <p:nvPr/>
          </p:nvSpPr>
          <p:spPr bwMode="auto">
            <a:xfrm rot="16200000" flipV="1">
              <a:off x="2698"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grpSp>
        <p:nvGrpSpPr>
          <p:cNvPr id="41" name="Group 39"/>
          <p:cNvGrpSpPr>
            <a:grpSpLocks/>
          </p:cNvGrpSpPr>
          <p:nvPr/>
        </p:nvGrpSpPr>
        <p:grpSpPr bwMode="auto">
          <a:xfrm>
            <a:off x="4735597" y="3626406"/>
            <a:ext cx="1139113" cy="416246"/>
            <a:chOff x="3105" y="2886"/>
            <a:chExt cx="725" cy="287"/>
          </a:xfrm>
        </p:grpSpPr>
        <p:sp>
          <p:nvSpPr>
            <p:cNvPr id="42" name="Text Box 40"/>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43" name="AutoShape 41"/>
            <p:cNvSpPr>
              <a:spLocks/>
            </p:cNvSpPr>
            <p:nvPr/>
          </p:nvSpPr>
          <p:spPr bwMode="auto">
            <a:xfrm rot="16200000" flipV="1">
              <a:off x="3423"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sp>
        <p:nvSpPr>
          <p:cNvPr id="44" name="Rectangle 42"/>
          <p:cNvSpPr>
            <a:spLocks noChangeArrowheads="1"/>
          </p:cNvSpPr>
          <p:nvPr/>
        </p:nvSpPr>
        <p:spPr bwMode="auto">
          <a:xfrm>
            <a:off x="6247559" y="2474537"/>
            <a:ext cx="355868"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1400" b="1">
                <a:latin typeface="微软雅黑" pitchFamily="34" charset="-122"/>
                <a:ea typeface="微软雅黑" pitchFamily="34" charset="-122"/>
              </a:rPr>
              <a:t>…</a:t>
            </a:r>
          </a:p>
        </p:txBody>
      </p:sp>
      <p:sp>
        <p:nvSpPr>
          <p:cNvPr id="45" name="Line 43"/>
          <p:cNvSpPr>
            <a:spLocks noChangeShapeType="1"/>
          </p:cNvSpPr>
          <p:nvPr/>
        </p:nvSpPr>
        <p:spPr bwMode="auto">
          <a:xfrm rot="16200000">
            <a:off x="-37805" y="2792466"/>
            <a:ext cx="2712119" cy="0"/>
          </a:xfrm>
          <a:prstGeom prst="line">
            <a:avLst/>
          </a:prstGeom>
          <a:noFill/>
          <a:ln w="28575">
            <a:solidFill>
              <a:srgbClr val="00B050"/>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46" name="Group 44"/>
          <p:cNvGrpSpPr>
            <a:grpSpLocks/>
          </p:cNvGrpSpPr>
          <p:nvPr/>
        </p:nvGrpSpPr>
        <p:grpSpPr bwMode="auto">
          <a:xfrm>
            <a:off x="5879425" y="3626406"/>
            <a:ext cx="1139113" cy="416246"/>
            <a:chOff x="3105" y="2886"/>
            <a:chExt cx="725" cy="287"/>
          </a:xfrm>
        </p:grpSpPr>
        <p:sp>
          <p:nvSpPr>
            <p:cNvPr id="47" name="Text Box 45"/>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CC00CC"/>
                  </a:solidFill>
                  <a:latin typeface="微软雅黑" pitchFamily="34" charset="-122"/>
                  <a:ea typeface="微软雅黑" pitchFamily="34" charset="-122"/>
                </a:rPr>
                <a:t>TDM </a:t>
              </a:r>
              <a:r>
                <a:rPr kumimoji="1" lang="zh-CN" altLang="en-US" sz="1400" b="1" dirty="0">
                  <a:solidFill>
                    <a:srgbClr val="CC00CC"/>
                  </a:solidFill>
                  <a:latin typeface="微软雅黑" pitchFamily="34" charset="-122"/>
                  <a:ea typeface="微软雅黑" pitchFamily="34" charset="-122"/>
                </a:rPr>
                <a:t>帧</a:t>
              </a:r>
            </a:p>
          </p:txBody>
        </p:sp>
        <p:sp>
          <p:nvSpPr>
            <p:cNvPr id="48" name="AutoShape 46"/>
            <p:cNvSpPr>
              <a:spLocks/>
            </p:cNvSpPr>
            <p:nvPr/>
          </p:nvSpPr>
          <p:spPr bwMode="auto">
            <a:xfrm rot="16200000" flipV="1">
              <a:off x="3423" y="2568"/>
              <a:ext cx="90" cy="725"/>
            </a:xfrm>
            <a:prstGeom prst="leftBrace">
              <a:avLst>
                <a:gd name="adj1" fmla="val 67130"/>
                <a:gd name="adj2" fmla="val 50000"/>
              </a:avLst>
            </a:prstGeom>
            <a:noFill/>
            <a:ln w="1905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grpSp>
        <p:nvGrpSpPr>
          <p:cNvPr id="49" name="Group 52"/>
          <p:cNvGrpSpPr>
            <a:grpSpLocks/>
          </p:cNvGrpSpPr>
          <p:nvPr/>
        </p:nvGrpSpPr>
        <p:grpSpPr bwMode="auto">
          <a:xfrm>
            <a:off x="2457369" y="1717770"/>
            <a:ext cx="4562741" cy="2171146"/>
            <a:chOff x="1655" y="1570"/>
            <a:chExt cx="2904" cy="1497"/>
          </a:xfrm>
        </p:grpSpPr>
        <p:sp>
          <p:nvSpPr>
            <p:cNvPr id="50" name="Line 47"/>
            <p:cNvSpPr>
              <a:spLocks noChangeShapeType="1"/>
            </p:cNvSpPr>
            <p:nvPr/>
          </p:nvSpPr>
          <p:spPr bwMode="auto">
            <a:xfrm>
              <a:off x="1655"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1" name="Line 48"/>
            <p:cNvSpPr>
              <a:spLocks noChangeShapeType="1"/>
            </p:cNvSpPr>
            <p:nvPr/>
          </p:nvSpPr>
          <p:spPr bwMode="auto">
            <a:xfrm>
              <a:off x="2381"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2" name="Line 49"/>
            <p:cNvSpPr>
              <a:spLocks noChangeShapeType="1"/>
            </p:cNvSpPr>
            <p:nvPr/>
          </p:nvSpPr>
          <p:spPr bwMode="auto">
            <a:xfrm>
              <a:off x="3107"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3" name="Line 50"/>
            <p:cNvSpPr>
              <a:spLocks noChangeShapeType="1"/>
            </p:cNvSpPr>
            <p:nvPr/>
          </p:nvSpPr>
          <p:spPr bwMode="auto">
            <a:xfrm>
              <a:off x="3833"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54" name="Line 51"/>
            <p:cNvSpPr>
              <a:spLocks noChangeShapeType="1"/>
            </p:cNvSpPr>
            <p:nvPr/>
          </p:nvSpPr>
          <p:spPr bwMode="auto">
            <a:xfrm>
              <a:off x="4559" y="1570"/>
              <a:ext cx="0" cy="1497"/>
            </a:xfrm>
            <a:prstGeom prst="line">
              <a:avLst/>
            </a:prstGeom>
            <a:noFill/>
            <a:ln w="28575">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grpSp>
      <p:sp>
        <p:nvSpPr>
          <p:cNvPr id="55" name="Text Box 53"/>
          <p:cNvSpPr txBox="1">
            <a:spLocks noChangeArrowheads="1"/>
          </p:cNvSpPr>
          <p:nvPr/>
        </p:nvSpPr>
        <p:spPr bwMode="auto">
          <a:xfrm>
            <a:off x="2654080" y="1206691"/>
            <a:ext cx="10823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itchFamily="34" charset="-122"/>
                <a:ea typeface="微软雅黑" pitchFamily="34" charset="-122"/>
              </a:rPr>
              <a:t>周期性出现</a:t>
            </a:r>
          </a:p>
        </p:txBody>
      </p:sp>
      <p:sp>
        <p:nvSpPr>
          <p:cNvPr id="58" name="矩形 57"/>
          <p:cNvSpPr/>
          <p:nvPr/>
        </p:nvSpPr>
        <p:spPr>
          <a:xfrm>
            <a:off x="7213743" y="1269835"/>
            <a:ext cx="1107997" cy="369332"/>
          </a:xfrm>
          <a:prstGeom prst="rect">
            <a:avLst/>
          </a:prstGeom>
        </p:spPr>
        <p:txBody>
          <a:bodyPr wrap="none">
            <a:spAutoFit/>
          </a:bodyPr>
          <a:lstStyle/>
          <a:p>
            <a:pPr algn="ctr"/>
            <a:r>
              <a:rPr lang="zh-CN" altLang="en-US" b="1" dirty="0">
                <a:latin typeface="微软雅黑" pitchFamily="34" charset="-122"/>
                <a:ea typeface="微软雅黑" pitchFamily="34" charset="-122"/>
              </a:rPr>
              <a:t>时分复用</a:t>
            </a:r>
          </a:p>
        </p:txBody>
      </p:sp>
      <p:sp>
        <p:nvSpPr>
          <p:cNvPr id="28" name="Line 26"/>
          <p:cNvSpPr>
            <a:spLocks noChangeShapeType="1"/>
          </p:cNvSpPr>
          <p:nvPr/>
        </p:nvSpPr>
        <p:spPr bwMode="auto">
          <a:xfrm flipH="1">
            <a:off x="1459661" y="1455260"/>
            <a:ext cx="1711814" cy="329225"/>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29" name="Line 27"/>
          <p:cNvSpPr>
            <a:spLocks noChangeShapeType="1"/>
          </p:cNvSpPr>
          <p:nvPr/>
        </p:nvSpPr>
        <p:spPr bwMode="auto">
          <a:xfrm flipH="1">
            <a:off x="2594060" y="1455260"/>
            <a:ext cx="577414" cy="329226"/>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0" name="Line 28"/>
          <p:cNvSpPr>
            <a:spLocks noChangeShapeType="1"/>
          </p:cNvSpPr>
          <p:nvPr/>
        </p:nvSpPr>
        <p:spPr bwMode="auto">
          <a:xfrm>
            <a:off x="3171475" y="1455260"/>
            <a:ext cx="558559" cy="329225"/>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1" name="Line 29"/>
          <p:cNvSpPr>
            <a:spLocks noChangeShapeType="1"/>
          </p:cNvSpPr>
          <p:nvPr/>
        </p:nvSpPr>
        <p:spPr bwMode="auto">
          <a:xfrm>
            <a:off x="3171475" y="1455260"/>
            <a:ext cx="1692960" cy="329225"/>
          </a:xfrm>
          <a:prstGeom prst="line">
            <a:avLst/>
          </a:prstGeom>
          <a:noFill/>
          <a:ln w="28575">
            <a:solidFill>
              <a:srgbClr val="00B05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Tree>
    <p:extLst>
      <p:ext uri="{BB962C8B-B14F-4D97-AF65-F5344CB8AC3E}">
        <p14:creationId xmlns:p14="http://schemas.microsoft.com/office/powerpoint/2010/main" val="13039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par>
                          <p:cTn id="8" fill="hold">
                            <p:stCondLst>
                              <p:cond delay="1500"/>
                            </p:stCondLst>
                            <p:childTnLst>
                              <p:par>
                                <p:cTn id="9" presetID="10" presetClass="entr" presetSubtype="0" fill="hold" nodeType="afterEffect">
                                  <p:stCondLst>
                                    <p:cond delay="25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2250"/>
                            </p:stCondLst>
                            <p:childTnLst>
                              <p:par>
                                <p:cTn id="13" presetID="10" presetClass="entr" presetSubtype="0" fill="hold" nodeType="afterEffect">
                                  <p:stCondLst>
                                    <p:cond delay="250"/>
                                  </p:stCondLst>
                                  <p:childTnLst>
                                    <p:set>
                                      <p:cBhvr>
                                        <p:cTn id="14" dur="1" fill="hold">
                                          <p:stCondLst>
                                            <p:cond delay="0"/>
                                          </p:stCondLst>
                                        </p:cTn>
                                        <p:tgtEl>
                                          <p:spTgt spid="38"/>
                                        </p:tgtEl>
                                        <p:attrNameLst>
                                          <p:attrName>style.visibility</p:attrName>
                                        </p:attrNameLst>
                                      </p:cBhvr>
                                      <p:to>
                                        <p:strVal val="visible"/>
                                      </p:to>
                                    </p:set>
                                    <p:animEffect transition="in" filter="fade">
                                      <p:cBhvr>
                                        <p:cTn id="15" dur="500"/>
                                        <p:tgtEl>
                                          <p:spTgt spid="38"/>
                                        </p:tgtEl>
                                      </p:cBhvr>
                                    </p:animEffect>
                                  </p:childTnLst>
                                </p:cTn>
                              </p:par>
                            </p:childTnLst>
                          </p:cTn>
                        </p:par>
                        <p:par>
                          <p:cTn id="16" fill="hold">
                            <p:stCondLst>
                              <p:cond delay="3000"/>
                            </p:stCondLst>
                            <p:childTnLst>
                              <p:par>
                                <p:cTn id="17" presetID="10" presetClass="entr" presetSubtype="0" fill="hold" nodeType="afterEffect">
                                  <p:stCondLst>
                                    <p:cond delay="25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childTnLst>
                          </p:cTn>
                        </p:par>
                        <p:par>
                          <p:cTn id="20" fill="hold">
                            <p:stCondLst>
                              <p:cond delay="3750"/>
                            </p:stCondLst>
                            <p:childTnLst>
                              <p:par>
                                <p:cTn id="21" presetID="10" presetClass="entr" presetSubtype="0" fill="hold" nodeType="afterEffect">
                                  <p:stCondLst>
                                    <p:cond delay="25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par>
                          <p:cTn id="24" fill="hold">
                            <p:stCondLst>
                              <p:cond delay="4500"/>
                            </p:stCondLst>
                            <p:childTnLst>
                              <p:par>
                                <p:cTn id="25" presetID="35" presetClass="emph" presetSubtype="0" repeatCount="4000" fill="hold" nodeType="afterEffect">
                                  <p:stCondLst>
                                    <p:cond delay="500"/>
                                  </p:stCondLst>
                                  <p:childTnLst>
                                    <p:anim calcmode="discrete" valueType="str">
                                      <p:cBhvr>
                                        <p:cTn id="26" dur="5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545144" y="1095658"/>
            <a:ext cx="8053711" cy="325163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5"/>
          <p:cNvSpPr>
            <a:spLocks noChangeArrowheads="1"/>
          </p:cNvSpPr>
          <p:nvPr/>
        </p:nvSpPr>
        <p:spPr bwMode="auto">
          <a:xfrm>
            <a:off x="545144" y="627306"/>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5" name="Rectangle 6"/>
          <p:cNvSpPr>
            <a:spLocks noChangeArrowheads="1"/>
          </p:cNvSpPr>
          <p:nvPr/>
        </p:nvSpPr>
        <p:spPr bwMode="auto">
          <a:xfrm>
            <a:off x="2631406" y="585035"/>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2.2.1  </a:t>
            </a:r>
            <a:r>
              <a:rPr lang="zh-CN" altLang="en-US" sz="2400" b="1" dirty="0">
                <a:solidFill>
                  <a:schemeClr val="bg1"/>
                </a:solidFill>
                <a:latin typeface="微软雅黑" pitchFamily="34" charset="-122"/>
                <a:ea typeface="微软雅黑" pitchFamily="34" charset="-122"/>
              </a:rPr>
              <a:t>数据通信系统的模型</a:t>
            </a:r>
          </a:p>
        </p:txBody>
      </p:sp>
      <p:sp>
        <p:nvSpPr>
          <p:cNvPr id="17" name="矩形 16"/>
          <p:cNvSpPr/>
          <p:nvPr/>
        </p:nvSpPr>
        <p:spPr>
          <a:xfrm>
            <a:off x="1076527" y="1163436"/>
            <a:ext cx="6891281" cy="498598"/>
          </a:xfrm>
          <a:prstGeom prst="rect">
            <a:avLst/>
          </a:prstGeom>
          <a:noFill/>
        </p:spPr>
        <p:txBody>
          <a:bodyPr wrap="square" anchor="ctr">
            <a:spAutoFit/>
          </a:bodyPr>
          <a:lstStyle/>
          <a:p>
            <a:pPr>
              <a:lnSpc>
                <a:spcPct val="110000"/>
              </a:lnSpc>
            </a:pPr>
            <a:r>
              <a:rPr lang="zh-CN" altLang="zh-CN" sz="1200" b="1" dirty="0">
                <a:solidFill>
                  <a:srgbClr val="0000FF"/>
                </a:solidFill>
                <a:latin typeface="微软雅黑" pitchFamily="34" charset="-122"/>
                <a:ea typeface="微软雅黑" pitchFamily="34" charset="-122"/>
              </a:rPr>
              <a:t>一个数据通信系统</a:t>
            </a:r>
            <a:r>
              <a:rPr lang="zh-CN" altLang="en-US" sz="1200" b="1" dirty="0">
                <a:solidFill>
                  <a:srgbClr val="0000FF"/>
                </a:solidFill>
                <a:latin typeface="微软雅黑" pitchFamily="34" charset="-122"/>
                <a:ea typeface="微软雅黑" pitchFamily="34" charset="-122"/>
              </a:rPr>
              <a:t>包括</a:t>
            </a:r>
            <a:r>
              <a:rPr lang="zh-CN" altLang="zh-CN" sz="1200" b="1" dirty="0">
                <a:latin typeface="微软雅黑" pitchFamily="34" charset="-122"/>
                <a:ea typeface="微软雅黑" pitchFamily="34" charset="-122"/>
              </a:rPr>
              <a:t>三大部分</a:t>
            </a:r>
            <a:r>
              <a:rPr lang="zh-CN" altLang="en-US" sz="1200" b="1" dirty="0">
                <a:solidFill>
                  <a:srgbClr val="0000FF"/>
                </a:solidFill>
                <a:latin typeface="微软雅黑" pitchFamily="34" charset="-122"/>
                <a:ea typeface="微软雅黑" pitchFamily="34" charset="-122"/>
              </a:rPr>
              <a:t>：</a:t>
            </a:r>
            <a:r>
              <a:rPr lang="zh-CN" altLang="zh-CN" sz="1200" b="1" dirty="0">
                <a:solidFill>
                  <a:srgbClr val="0000FF"/>
                </a:solidFill>
                <a:latin typeface="微软雅黑" pitchFamily="34" charset="-122"/>
                <a:ea typeface="微软雅黑" pitchFamily="34" charset="-122"/>
              </a:rPr>
              <a:t>源系统（或发送端、发送方）、传输系统（或传输网络）和目的系统（或接收端、接收方）</a:t>
            </a:r>
            <a:r>
              <a:rPr lang="zh-CN" altLang="en-US" sz="1200" b="1" dirty="0">
                <a:solidFill>
                  <a:srgbClr val="0000FF"/>
                </a:solidFill>
                <a:latin typeface="微软雅黑" pitchFamily="34" charset="-122"/>
                <a:ea typeface="微软雅黑" pitchFamily="34" charset="-122"/>
              </a:rPr>
              <a:t>。</a:t>
            </a:r>
          </a:p>
        </p:txBody>
      </p:sp>
      <p:grpSp>
        <p:nvGrpSpPr>
          <p:cNvPr id="21" name="Group 104"/>
          <p:cNvGrpSpPr>
            <a:grpSpLocks/>
          </p:cNvGrpSpPr>
          <p:nvPr/>
        </p:nvGrpSpPr>
        <p:grpSpPr bwMode="auto">
          <a:xfrm>
            <a:off x="1988292" y="3410616"/>
            <a:ext cx="691334" cy="706563"/>
            <a:chOff x="730" y="3160"/>
            <a:chExt cx="653" cy="723"/>
          </a:xfrm>
        </p:grpSpPr>
        <p:sp>
          <p:nvSpPr>
            <p:cNvPr id="22" name="Rectangle 7"/>
            <p:cNvSpPr>
              <a:spLocks noChangeArrowheads="1"/>
            </p:cNvSpPr>
            <p:nvPr/>
          </p:nvSpPr>
          <p:spPr bwMode="auto">
            <a:xfrm>
              <a:off x="864" y="3161"/>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输入数据</a:t>
              </a:r>
            </a:p>
          </p:txBody>
        </p:sp>
        <p:sp>
          <p:nvSpPr>
            <p:cNvPr id="23" name="Line 18"/>
            <p:cNvSpPr>
              <a:spLocks noChangeShapeType="1"/>
            </p:cNvSpPr>
            <p:nvPr/>
          </p:nvSpPr>
          <p:spPr bwMode="auto">
            <a:xfrm>
              <a:off x="730" y="3160"/>
              <a:ext cx="653"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grpSp>
        <p:nvGrpSpPr>
          <p:cNvPr id="24" name="Group 106"/>
          <p:cNvGrpSpPr>
            <a:grpSpLocks/>
          </p:cNvGrpSpPr>
          <p:nvPr/>
        </p:nvGrpSpPr>
        <p:grpSpPr bwMode="auto">
          <a:xfrm>
            <a:off x="3148319" y="3410613"/>
            <a:ext cx="996979" cy="593200"/>
            <a:chOff x="1599" y="3160"/>
            <a:chExt cx="911" cy="607"/>
          </a:xfrm>
        </p:grpSpPr>
        <p:sp>
          <p:nvSpPr>
            <p:cNvPr id="25" name="Rectangle 9"/>
            <p:cNvSpPr>
              <a:spLocks noChangeArrowheads="1"/>
            </p:cNvSpPr>
            <p:nvPr/>
          </p:nvSpPr>
          <p:spPr bwMode="auto">
            <a:xfrm>
              <a:off x="1599" y="3203"/>
              <a:ext cx="911"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发送</a:t>
              </a:r>
              <a:endParaRPr kumimoji="1" lang="en-US" altLang="zh-CN" sz="1000" b="1" dirty="0">
                <a:latin typeface="微软雅黑" pitchFamily="34" charset="-122"/>
                <a:ea typeface="微软雅黑" pitchFamily="34" charset="-122"/>
              </a:endParaRPr>
            </a:p>
            <a:p>
              <a:pPr algn="ctr" defTabSz="762000" eaLnBrk="0" hangingPunct="0"/>
              <a:r>
                <a:rPr kumimoji="1" lang="zh-CN" altLang="en-US" sz="1000" b="1" dirty="0">
                  <a:latin typeface="微软雅黑" pitchFamily="34" charset="-122"/>
                  <a:ea typeface="微软雅黑" pitchFamily="34" charset="-122"/>
                </a:rPr>
                <a:t>的信号</a:t>
              </a:r>
              <a:r>
                <a:rPr kumimoji="1" lang="en-US" altLang="zh-CN" sz="1000" b="1" dirty="0">
                  <a:latin typeface="微软雅黑" pitchFamily="34" charset="-122"/>
                  <a:ea typeface="微软雅黑" pitchFamily="34" charset="-122"/>
                </a:rPr>
                <a:t>(</a:t>
              </a:r>
              <a:r>
                <a:rPr kumimoji="1" lang="zh-CN" altLang="en-US" sz="1000" b="1" dirty="0">
                  <a:latin typeface="微软雅黑" pitchFamily="34" charset="-122"/>
                  <a:ea typeface="微软雅黑" pitchFamily="34" charset="-122"/>
                </a:rPr>
                <a:t>数字的或模拟的</a:t>
              </a:r>
              <a:r>
                <a:rPr kumimoji="1" lang="en-US" altLang="zh-CN" sz="1000" b="1" dirty="0">
                  <a:latin typeface="微软雅黑" pitchFamily="34" charset="-122"/>
                  <a:ea typeface="微软雅黑" pitchFamily="34" charset="-122"/>
                </a:rPr>
                <a:t>)</a:t>
              </a:r>
              <a:endParaRPr kumimoji="1" lang="zh-CN" altLang="en-US" sz="1000" b="1" dirty="0">
                <a:latin typeface="微软雅黑" pitchFamily="34" charset="-122"/>
                <a:ea typeface="微软雅黑" pitchFamily="34" charset="-122"/>
              </a:endParaRPr>
            </a:p>
          </p:txBody>
        </p:sp>
        <p:sp>
          <p:nvSpPr>
            <p:cNvPr id="26" name="Line 19"/>
            <p:cNvSpPr>
              <a:spLocks noChangeShapeType="1"/>
            </p:cNvSpPr>
            <p:nvPr/>
          </p:nvSpPr>
          <p:spPr bwMode="auto">
            <a:xfrm>
              <a:off x="1686" y="3160"/>
              <a:ext cx="777"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grpSp>
        <p:nvGrpSpPr>
          <p:cNvPr id="27" name="Group 108"/>
          <p:cNvGrpSpPr>
            <a:grpSpLocks/>
          </p:cNvGrpSpPr>
          <p:nvPr/>
        </p:nvGrpSpPr>
        <p:grpSpPr bwMode="auto">
          <a:xfrm>
            <a:off x="4599986" y="3410619"/>
            <a:ext cx="1106999" cy="575777"/>
            <a:chOff x="2991" y="3160"/>
            <a:chExt cx="824" cy="522"/>
          </a:xfrm>
        </p:grpSpPr>
        <p:sp>
          <p:nvSpPr>
            <p:cNvPr id="28" name="Rectangle 10"/>
            <p:cNvSpPr>
              <a:spLocks noChangeArrowheads="1"/>
            </p:cNvSpPr>
            <p:nvPr/>
          </p:nvSpPr>
          <p:spPr bwMode="auto">
            <a:xfrm>
              <a:off x="2991" y="3182"/>
              <a:ext cx="824"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接收</a:t>
              </a:r>
            </a:p>
            <a:p>
              <a:pPr algn="ctr" defTabSz="762000" eaLnBrk="0" hangingPunct="0"/>
              <a:r>
                <a:rPr kumimoji="1" lang="zh-CN" altLang="en-US" sz="1000" b="1" dirty="0">
                  <a:latin typeface="微软雅黑" pitchFamily="34" charset="-122"/>
                  <a:ea typeface="微软雅黑" pitchFamily="34" charset="-122"/>
                </a:rPr>
                <a:t>的信号</a:t>
              </a:r>
              <a:r>
                <a:rPr kumimoji="1" lang="en-US" altLang="zh-CN" sz="1000" b="1" dirty="0">
                  <a:latin typeface="微软雅黑" pitchFamily="34" charset="-122"/>
                  <a:ea typeface="微软雅黑" pitchFamily="34" charset="-122"/>
                </a:rPr>
                <a:t>(</a:t>
              </a:r>
              <a:r>
                <a:rPr kumimoji="1" lang="zh-CN" altLang="en-US" sz="1000" b="1" dirty="0">
                  <a:latin typeface="微软雅黑" pitchFamily="34" charset="-122"/>
                  <a:ea typeface="微软雅黑" pitchFamily="34" charset="-122"/>
                </a:rPr>
                <a:t>数字的或模拟的</a:t>
              </a:r>
              <a:r>
                <a:rPr kumimoji="1" lang="en-US" altLang="zh-CN" sz="1000" b="1" dirty="0">
                  <a:latin typeface="微软雅黑" pitchFamily="34" charset="-122"/>
                  <a:ea typeface="微软雅黑" pitchFamily="34" charset="-122"/>
                </a:rPr>
                <a:t>)</a:t>
              </a:r>
              <a:endParaRPr kumimoji="1" lang="zh-CN" altLang="en-US" sz="1000" b="1" dirty="0">
                <a:latin typeface="微软雅黑" pitchFamily="34" charset="-122"/>
                <a:ea typeface="微软雅黑" pitchFamily="34" charset="-122"/>
              </a:endParaRPr>
            </a:p>
          </p:txBody>
        </p:sp>
        <p:sp>
          <p:nvSpPr>
            <p:cNvPr id="29" name="Line 20"/>
            <p:cNvSpPr>
              <a:spLocks noChangeShapeType="1"/>
            </p:cNvSpPr>
            <p:nvPr/>
          </p:nvSpPr>
          <p:spPr bwMode="auto">
            <a:xfrm>
              <a:off x="3091" y="3160"/>
              <a:ext cx="650"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grpSp>
        <p:nvGrpSpPr>
          <p:cNvPr id="30" name="Group 110"/>
          <p:cNvGrpSpPr>
            <a:grpSpLocks/>
          </p:cNvGrpSpPr>
          <p:nvPr/>
        </p:nvGrpSpPr>
        <p:grpSpPr bwMode="auto">
          <a:xfrm>
            <a:off x="6150884" y="3410617"/>
            <a:ext cx="629930" cy="751518"/>
            <a:chOff x="4318" y="3160"/>
            <a:chExt cx="595" cy="769"/>
          </a:xfrm>
        </p:grpSpPr>
        <p:sp>
          <p:nvSpPr>
            <p:cNvPr id="31" name="Rectangle 8"/>
            <p:cNvSpPr>
              <a:spLocks noChangeArrowheads="1"/>
            </p:cNvSpPr>
            <p:nvPr/>
          </p:nvSpPr>
          <p:spPr bwMode="auto">
            <a:xfrm>
              <a:off x="4442"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输出数据</a:t>
              </a:r>
            </a:p>
          </p:txBody>
        </p:sp>
        <p:sp>
          <p:nvSpPr>
            <p:cNvPr id="32" name="Line 21"/>
            <p:cNvSpPr>
              <a:spLocks noChangeShapeType="1"/>
            </p:cNvSpPr>
            <p:nvPr/>
          </p:nvSpPr>
          <p:spPr bwMode="auto">
            <a:xfrm>
              <a:off x="4318" y="3160"/>
              <a:ext cx="595"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grpSp>
        <p:nvGrpSpPr>
          <p:cNvPr id="33" name="Group 103"/>
          <p:cNvGrpSpPr>
            <a:grpSpLocks/>
          </p:cNvGrpSpPr>
          <p:nvPr/>
        </p:nvGrpSpPr>
        <p:grpSpPr bwMode="auto">
          <a:xfrm>
            <a:off x="1426658" y="3186820"/>
            <a:ext cx="567465" cy="447587"/>
            <a:chOff x="407" y="2931"/>
            <a:chExt cx="536" cy="458"/>
          </a:xfrm>
          <a:solidFill>
            <a:srgbClr val="0070C0"/>
          </a:solidFill>
        </p:grpSpPr>
        <p:sp>
          <p:nvSpPr>
            <p:cNvPr id="34" name="AutoShape 11"/>
            <p:cNvSpPr>
              <a:spLocks noChangeArrowheads="1"/>
            </p:cNvSpPr>
            <p:nvPr/>
          </p:nvSpPr>
          <p:spPr bwMode="auto">
            <a:xfrm>
              <a:off x="407" y="2931"/>
              <a:ext cx="536" cy="458"/>
            </a:xfrm>
            <a:prstGeom prst="cube">
              <a:avLst>
                <a:gd name="adj" fmla="val 13069"/>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35" name="Rectangle 22"/>
            <p:cNvSpPr>
              <a:spLocks noChangeArrowheads="1"/>
            </p:cNvSpPr>
            <p:nvPr/>
          </p:nvSpPr>
          <p:spPr bwMode="auto">
            <a:xfrm>
              <a:off x="431" y="3059"/>
              <a:ext cx="447" cy="265"/>
            </a:xfrm>
            <a:prstGeom prst="rect">
              <a:avLst/>
            </a:prstGeom>
            <a:no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源点</a:t>
              </a:r>
            </a:p>
          </p:txBody>
        </p:sp>
      </p:grpSp>
      <p:grpSp>
        <p:nvGrpSpPr>
          <p:cNvPr id="36" name="Group 111"/>
          <p:cNvGrpSpPr>
            <a:grpSpLocks/>
          </p:cNvGrpSpPr>
          <p:nvPr/>
        </p:nvGrpSpPr>
        <p:grpSpPr bwMode="auto">
          <a:xfrm>
            <a:off x="6733581" y="3186820"/>
            <a:ext cx="567465" cy="447587"/>
            <a:chOff x="4654" y="2931"/>
            <a:chExt cx="536" cy="458"/>
          </a:xfrm>
          <a:solidFill>
            <a:srgbClr val="008000"/>
          </a:solidFill>
        </p:grpSpPr>
        <p:sp>
          <p:nvSpPr>
            <p:cNvPr id="37" name="AutoShape 15"/>
            <p:cNvSpPr>
              <a:spLocks noChangeArrowheads="1"/>
            </p:cNvSpPr>
            <p:nvPr/>
          </p:nvSpPr>
          <p:spPr bwMode="auto">
            <a:xfrm>
              <a:off x="4654" y="2931"/>
              <a:ext cx="536" cy="458"/>
            </a:xfrm>
            <a:prstGeom prst="cube">
              <a:avLst>
                <a:gd name="adj" fmla="val 13069"/>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38" name="Rectangle 23"/>
            <p:cNvSpPr>
              <a:spLocks noChangeArrowheads="1"/>
            </p:cNvSpPr>
            <p:nvPr/>
          </p:nvSpPr>
          <p:spPr bwMode="auto">
            <a:xfrm>
              <a:off x="4681" y="3061"/>
              <a:ext cx="446" cy="265"/>
            </a:xfrm>
            <a:prstGeom prst="rect">
              <a:avLst/>
            </a:prstGeom>
            <a:no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终点</a:t>
              </a:r>
            </a:p>
          </p:txBody>
        </p:sp>
      </p:grpSp>
      <p:grpSp>
        <p:nvGrpSpPr>
          <p:cNvPr id="39" name="Group 105"/>
          <p:cNvGrpSpPr>
            <a:grpSpLocks/>
          </p:cNvGrpSpPr>
          <p:nvPr/>
        </p:nvGrpSpPr>
        <p:grpSpPr bwMode="auto">
          <a:xfrm>
            <a:off x="2645623" y="3186820"/>
            <a:ext cx="617224" cy="447587"/>
            <a:chOff x="1210" y="2931"/>
            <a:chExt cx="583" cy="458"/>
          </a:xfrm>
          <a:solidFill>
            <a:srgbClr val="0070C0"/>
          </a:solidFill>
        </p:grpSpPr>
        <p:sp>
          <p:nvSpPr>
            <p:cNvPr id="40" name="AutoShape 12"/>
            <p:cNvSpPr>
              <a:spLocks noChangeArrowheads="1"/>
            </p:cNvSpPr>
            <p:nvPr/>
          </p:nvSpPr>
          <p:spPr bwMode="auto">
            <a:xfrm>
              <a:off x="1256" y="2931"/>
              <a:ext cx="537" cy="458"/>
            </a:xfrm>
            <a:prstGeom prst="cube">
              <a:avLst>
                <a:gd name="adj" fmla="val 13069"/>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41" name="Rectangle 24"/>
            <p:cNvSpPr>
              <a:spLocks noChangeArrowheads="1"/>
            </p:cNvSpPr>
            <p:nvPr/>
          </p:nvSpPr>
          <p:spPr bwMode="auto">
            <a:xfrm>
              <a:off x="1210" y="3068"/>
              <a:ext cx="581" cy="265"/>
            </a:xfrm>
            <a:prstGeom prst="rect">
              <a:avLst/>
            </a:prstGeom>
            <a:no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发送器</a:t>
              </a:r>
            </a:p>
          </p:txBody>
        </p:sp>
      </p:grpSp>
      <p:grpSp>
        <p:nvGrpSpPr>
          <p:cNvPr id="42" name="Group 109"/>
          <p:cNvGrpSpPr>
            <a:grpSpLocks/>
          </p:cNvGrpSpPr>
          <p:nvPr/>
        </p:nvGrpSpPr>
        <p:grpSpPr bwMode="auto">
          <a:xfrm>
            <a:off x="5560125" y="3186820"/>
            <a:ext cx="615107" cy="447587"/>
            <a:chOff x="3760" y="2931"/>
            <a:chExt cx="581" cy="458"/>
          </a:xfrm>
          <a:solidFill>
            <a:srgbClr val="008000"/>
          </a:solidFill>
        </p:grpSpPr>
        <p:sp>
          <p:nvSpPr>
            <p:cNvPr id="43" name="AutoShape 14"/>
            <p:cNvSpPr>
              <a:spLocks noChangeArrowheads="1"/>
            </p:cNvSpPr>
            <p:nvPr/>
          </p:nvSpPr>
          <p:spPr bwMode="auto">
            <a:xfrm>
              <a:off x="3805" y="2931"/>
              <a:ext cx="535" cy="458"/>
            </a:xfrm>
            <a:prstGeom prst="cube">
              <a:avLst>
                <a:gd name="adj" fmla="val 13069"/>
              </a:avLst>
            </a:prstGeom>
            <a:gr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44" name="Rectangle 25"/>
            <p:cNvSpPr>
              <a:spLocks noChangeArrowheads="1"/>
            </p:cNvSpPr>
            <p:nvPr/>
          </p:nvSpPr>
          <p:spPr bwMode="auto">
            <a:xfrm>
              <a:off x="3760" y="3059"/>
              <a:ext cx="581" cy="265"/>
            </a:xfrm>
            <a:prstGeom prst="rect">
              <a:avLst/>
            </a:prstGeom>
            <a:no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接收器</a:t>
              </a:r>
            </a:p>
          </p:txBody>
        </p:sp>
      </p:grpSp>
      <p:sp>
        <p:nvSpPr>
          <p:cNvPr id="45" name="Line 26"/>
          <p:cNvSpPr>
            <a:spLocks noChangeShapeType="1"/>
          </p:cNvSpPr>
          <p:nvPr/>
        </p:nvSpPr>
        <p:spPr bwMode="auto">
          <a:xfrm>
            <a:off x="3169556" y="2317054"/>
            <a:ext cx="2556767" cy="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46" name="Line 27"/>
          <p:cNvSpPr>
            <a:spLocks noChangeShapeType="1"/>
          </p:cNvSpPr>
          <p:nvPr/>
        </p:nvSpPr>
        <p:spPr bwMode="auto">
          <a:xfrm>
            <a:off x="1892760" y="2319009"/>
            <a:ext cx="1038588" cy="0"/>
          </a:xfrm>
          <a:prstGeom prst="line">
            <a:avLst/>
          </a:prstGeom>
          <a:noFill/>
          <a:ln w="76200" cmpd="tri">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47" name="Rectangle 28"/>
          <p:cNvSpPr>
            <a:spLocks noChangeArrowheads="1"/>
          </p:cNvSpPr>
          <p:nvPr/>
        </p:nvSpPr>
        <p:spPr bwMode="auto">
          <a:xfrm>
            <a:off x="2473715" y="2450939"/>
            <a:ext cx="90307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solidFill>
                  <a:srgbClr val="0000CC"/>
                </a:solidFill>
                <a:latin typeface="微软雅黑" pitchFamily="34" charset="-122"/>
                <a:ea typeface="微软雅黑" pitchFamily="34" charset="-122"/>
              </a:rPr>
              <a:t>调制解调器</a:t>
            </a:r>
          </a:p>
        </p:txBody>
      </p:sp>
      <p:sp>
        <p:nvSpPr>
          <p:cNvPr id="48" name="Line 29"/>
          <p:cNvSpPr>
            <a:spLocks noChangeShapeType="1"/>
          </p:cNvSpPr>
          <p:nvPr/>
        </p:nvSpPr>
        <p:spPr bwMode="auto">
          <a:xfrm>
            <a:off x="6076754" y="2317054"/>
            <a:ext cx="1228655" cy="0"/>
          </a:xfrm>
          <a:prstGeom prst="line">
            <a:avLst/>
          </a:prstGeom>
          <a:noFill/>
          <a:ln w="76200" cmpd="tri">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67" name="Rectangle 42"/>
          <p:cNvSpPr>
            <a:spLocks noChangeArrowheads="1"/>
          </p:cNvSpPr>
          <p:nvPr/>
        </p:nvSpPr>
        <p:spPr bwMode="auto">
          <a:xfrm>
            <a:off x="1301448" y="2495893"/>
            <a:ext cx="85413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solidFill>
                  <a:srgbClr val="0000CC"/>
                </a:solidFill>
                <a:latin typeface="微软雅黑" pitchFamily="34" charset="-122"/>
                <a:ea typeface="微软雅黑" pitchFamily="34" charset="-122"/>
              </a:rPr>
              <a:t>计算机</a:t>
            </a:r>
            <a:r>
              <a:rPr kumimoji="1" lang="en-US" altLang="zh-CN" sz="1000" b="1" dirty="0">
                <a:solidFill>
                  <a:srgbClr val="0000CC"/>
                </a:solidFill>
                <a:latin typeface="微软雅黑" pitchFamily="34" charset="-122"/>
                <a:ea typeface="微软雅黑" pitchFamily="34" charset="-122"/>
              </a:rPr>
              <a:t> </a:t>
            </a:r>
          </a:p>
        </p:txBody>
      </p:sp>
      <p:pic>
        <p:nvPicPr>
          <p:cNvPr id="69" name="Picture 4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4868" y="2170465"/>
            <a:ext cx="568524" cy="32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Rectangle 46"/>
          <p:cNvSpPr>
            <a:spLocks noChangeArrowheads="1"/>
          </p:cNvSpPr>
          <p:nvPr/>
        </p:nvSpPr>
        <p:spPr bwMode="auto">
          <a:xfrm>
            <a:off x="5454119" y="2468530"/>
            <a:ext cx="8988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solidFill>
                  <a:srgbClr val="0000CC"/>
                </a:solidFill>
                <a:latin typeface="微软雅黑" pitchFamily="34" charset="-122"/>
                <a:ea typeface="微软雅黑" pitchFamily="34" charset="-122"/>
              </a:rPr>
              <a:t>调制解调器</a:t>
            </a:r>
          </a:p>
        </p:txBody>
      </p:sp>
      <p:grpSp>
        <p:nvGrpSpPr>
          <p:cNvPr id="72" name="Group 47"/>
          <p:cNvGrpSpPr>
            <a:grpSpLocks/>
          </p:cNvGrpSpPr>
          <p:nvPr/>
        </p:nvGrpSpPr>
        <p:grpSpPr bwMode="auto">
          <a:xfrm>
            <a:off x="3312480" y="2050261"/>
            <a:ext cx="435127" cy="209135"/>
            <a:chOff x="2315" y="3965"/>
            <a:chExt cx="496" cy="254"/>
          </a:xfrm>
        </p:grpSpPr>
        <p:sp>
          <p:nvSpPr>
            <p:cNvPr id="73" name="Freeform 48"/>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4" name="Freeform 49"/>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5" name="Freeform 50"/>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6" name="Freeform 51"/>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grpSp>
      <p:sp>
        <p:nvSpPr>
          <p:cNvPr id="77" name="Freeform 52"/>
          <p:cNvSpPr>
            <a:spLocks/>
          </p:cNvSpPr>
          <p:nvPr/>
        </p:nvSpPr>
        <p:spPr bwMode="auto">
          <a:xfrm>
            <a:off x="2134255" y="2112805"/>
            <a:ext cx="494414"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78" name="Rectangle 53"/>
          <p:cNvSpPr>
            <a:spLocks noChangeArrowheads="1"/>
          </p:cNvSpPr>
          <p:nvPr/>
        </p:nvSpPr>
        <p:spPr bwMode="auto">
          <a:xfrm>
            <a:off x="1936013" y="1812786"/>
            <a:ext cx="9676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数字比特流</a:t>
            </a:r>
          </a:p>
        </p:txBody>
      </p:sp>
      <p:sp>
        <p:nvSpPr>
          <p:cNvPr id="79" name="Rectangle 54"/>
          <p:cNvSpPr>
            <a:spLocks noChangeArrowheads="1"/>
          </p:cNvSpPr>
          <p:nvPr/>
        </p:nvSpPr>
        <p:spPr bwMode="auto">
          <a:xfrm>
            <a:off x="6239830" y="1812786"/>
            <a:ext cx="9475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数字比特流</a:t>
            </a:r>
          </a:p>
        </p:txBody>
      </p:sp>
      <p:sp>
        <p:nvSpPr>
          <p:cNvPr id="80" name="Rectangle 55"/>
          <p:cNvSpPr>
            <a:spLocks noChangeArrowheads="1"/>
          </p:cNvSpPr>
          <p:nvPr/>
        </p:nvSpPr>
        <p:spPr bwMode="auto">
          <a:xfrm>
            <a:off x="3129716" y="1812786"/>
            <a:ext cx="8035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模拟信号</a:t>
            </a:r>
          </a:p>
        </p:txBody>
      </p:sp>
      <p:sp>
        <p:nvSpPr>
          <p:cNvPr id="81" name="Rectangle 56"/>
          <p:cNvSpPr>
            <a:spLocks noChangeArrowheads="1"/>
          </p:cNvSpPr>
          <p:nvPr/>
        </p:nvSpPr>
        <p:spPr bwMode="auto">
          <a:xfrm>
            <a:off x="4939574" y="1812786"/>
            <a:ext cx="8130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模拟信号 </a:t>
            </a:r>
          </a:p>
        </p:txBody>
      </p:sp>
      <p:sp>
        <p:nvSpPr>
          <p:cNvPr id="82" name="Rectangle 57"/>
          <p:cNvSpPr>
            <a:spLocks noChangeArrowheads="1"/>
          </p:cNvSpPr>
          <p:nvPr/>
        </p:nvSpPr>
        <p:spPr bwMode="auto">
          <a:xfrm>
            <a:off x="826547" y="2104610"/>
            <a:ext cx="76713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输入汉字</a:t>
            </a:r>
          </a:p>
        </p:txBody>
      </p:sp>
      <p:sp>
        <p:nvSpPr>
          <p:cNvPr id="83" name="Rectangle 58"/>
          <p:cNvSpPr>
            <a:spLocks noChangeArrowheads="1"/>
          </p:cNvSpPr>
          <p:nvPr/>
        </p:nvSpPr>
        <p:spPr bwMode="auto">
          <a:xfrm>
            <a:off x="7543887" y="2104610"/>
            <a:ext cx="79596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显示汉字</a:t>
            </a:r>
          </a:p>
        </p:txBody>
      </p:sp>
      <p:sp>
        <p:nvSpPr>
          <p:cNvPr id="84" name="Freeform 59"/>
          <p:cNvSpPr>
            <a:spLocks/>
          </p:cNvSpPr>
          <p:nvPr/>
        </p:nvSpPr>
        <p:spPr bwMode="auto">
          <a:xfrm>
            <a:off x="6465849" y="2125510"/>
            <a:ext cx="495473"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grpSp>
        <p:nvGrpSpPr>
          <p:cNvPr id="85" name="Group 60"/>
          <p:cNvGrpSpPr>
            <a:grpSpLocks/>
          </p:cNvGrpSpPr>
          <p:nvPr/>
        </p:nvGrpSpPr>
        <p:grpSpPr bwMode="auto">
          <a:xfrm>
            <a:off x="5144837" y="2050261"/>
            <a:ext cx="436186" cy="209135"/>
            <a:chOff x="2315" y="3965"/>
            <a:chExt cx="496" cy="254"/>
          </a:xfrm>
        </p:grpSpPr>
        <p:sp>
          <p:nvSpPr>
            <p:cNvPr id="86" name="Freeform 61"/>
            <p:cNvSpPr>
              <a:spLocks/>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7" name="Freeform 62"/>
            <p:cNvSpPr>
              <a:spLocks/>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8" name="Freeform 63"/>
            <p:cNvSpPr>
              <a:spLocks/>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89" name="Freeform 64"/>
            <p:cNvSpPr>
              <a:spLocks/>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itchFamily="34" charset="-122"/>
                <a:ea typeface="微软雅黑" pitchFamily="34" charset="-122"/>
              </a:endParaRPr>
            </a:p>
          </p:txBody>
        </p:sp>
      </p:grpSp>
      <p:grpSp>
        <p:nvGrpSpPr>
          <p:cNvPr id="95" name="Group 101"/>
          <p:cNvGrpSpPr>
            <a:grpSpLocks/>
          </p:cNvGrpSpPr>
          <p:nvPr/>
        </p:nvGrpSpPr>
        <p:grpSpPr bwMode="auto">
          <a:xfrm>
            <a:off x="5157800" y="2797866"/>
            <a:ext cx="2784388" cy="258974"/>
            <a:chOff x="3491" y="2533"/>
            <a:chExt cx="2630" cy="265"/>
          </a:xfrm>
        </p:grpSpPr>
        <p:sp>
          <p:nvSpPr>
            <p:cNvPr id="96" name="Line 70"/>
            <p:cNvSpPr>
              <a:spLocks noChangeShapeType="1"/>
            </p:cNvSpPr>
            <p:nvPr/>
          </p:nvSpPr>
          <p:spPr bwMode="auto">
            <a:xfrm>
              <a:off x="3491" y="2660"/>
              <a:ext cx="2630" cy="0"/>
            </a:xfrm>
            <a:prstGeom prst="line">
              <a:avLst/>
            </a:prstGeom>
            <a:noFill/>
            <a:ln w="28575">
              <a:solidFill>
                <a:srgbClr val="009900"/>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97" name="Rectangle 73"/>
            <p:cNvSpPr>
              <a:spLocks noChangeArrowheads="1"/>
            </p:cNvSpPr>
            <p:nvPr/>
          </p:nvSpPr>
          <p:spPr bwMode="auto">
            <a:xfrm>
              <a:off x="4448" y="2533"/>
              <a:ext cx="712" cy="265"/>
            </a:xfrm>
            <a:prstGeom prst="rect">
              <a:avLst/>
            </a:prstGeom>
            <a:solidFill>
              <a:srgbClr val="0080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目的系统</a:t>
              </a:r>
            </a:p>
          </p:txBody>
        </p:sp>
      </p:grpSp>
      <p:grpSp>
        <p:nvGrpSpPr>
          <p:cNvPr id="98" name="Group 100"/>
          <p:cNvGrpSpPr>
            <a:grpSpLocks/>
          </p:cNvGrpSpPr>
          <p:nvPr/>
        </p:nvGrpSpPr>
        <p:grpSpPr bwMode="auto">
          <a:xfrm>
            <a:off x="3643855" y="2348326"/>
            <a:ext cx="1513945" cy="1062286"/>
            <a:chOff x="2061" y="2073"/>
            <a:chExt cx="1430" cy="1087"/>
          </a:xfrm>
        </p:grpSpPr>
        <p:sp>
          <p:nvSpPr>
            <p:cNvPr id="99" name="Line 69"/>
            <p:cNvSpPr>
              <a:spLocks noChangeShapeType="1"/>
            </p:cNvSpPr>
            <p:nvPr/>
          </p:nvSpPr>
          <p:spPr bwMode="auto">
            <a:xfrm>
              <a:off x="2061" y="2660"/>
              <a:ext cx="1430" cy="0"/>
            </a:xfrm>
            <a:prstGeom prst="line">
              <a:avLst/>
            </a:prstGeom>
            <a:noFill/>
            <a:ln w="28575">
              <a:solidFill>
                <a:srgbClr val="6666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100" name="Rectangle 72"/>
            <p:cNvSpPr>
              <a:spLocks noChangeArrowheads="1"/>
            </p:cNvSpPr>
            <p:nvPr/>
          </p:nvSpPr>
          <p:spPr bwMode="auto">
            <a:xfrm>
              <a:off x="2418" y="2533"/>
              <a:ext cx="734" cy="265"/>
            </a:xfrm>
            <a:prstGeom prst="rect">
              <a:avLst/>
            </a:prstGeom>
            <a:solidFill>
              <a:srgbClr val="66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传输系统</a:t>
              </a:r>
            </a:p>
          </p:txBody>
        </p:sp>
        <p:sp>
          <p:nvSpPr>
            <p:cNvPr id="101" name="Line 74"/>
            <p:cNvSpPr>
              <a:spLocks noChangeShapeType="1"/>
            </p:cNvSpPr>
            <p:nvPr/>
          </p:nvSpPr>
          <p:spPr bwMode="auto">
            <a:xfrm flipH="1">
              <a:off x="3486" y="2073"/>
              <a:ext cx="5" cy="1087"/>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grpSp>
      <p:pic>
        <p:nvPicPr>
          <p:cNvPr id="102" name="Picture 7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1405" y="2201737"/>
            <a:ext cx="568523" cy="32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04" name="Group 112"/>
          <p:cNvGrpSpPr>
            <a:grpSpLocks/>
          </p:cNvGrpSpPr>
          <p:nvPr/>
        </p:nvGrpSpPr>
        <p:grpSpPr bwMode="auto">
          <a:xfrm>
            <a:off x="7300803" y="3410617"/>
            <a:ext cx="641576" cy="751518"/>
            <a:chOff x="5154" y="3160"/>
            <a:chExt cx="606" cy="769"/>
          </a:xfrm>
        </p:grpSpPr>
        <p:sp>
          <p:nvSpPr>
            <p:cNvPr id="105" name="Rectangle 6"/>
            <p:cNvSpPr>
              <a:spLocks noChangeArrowheads="1"/>
            </p:cNvSpPr>
            <p:nvPr/>
          </p:nvSpPr>
          <p:spPr bwMode="auto">
            <a:xfrm>
              <a:off x="5175"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输出信息</a:t>
              </a:r>
            </a:p>
          </p:txBody>
        </p:sp>
        <p:sp>
          <p:nvSpPr>
            <p:cNvPr id="106" name="Line 77"/>
            <p:cNvSpPr>
              <a:spLocks noChangeShapeType="1"/>
            </p:cNvSpPr>
            <p:nvPr/>
          </p:nvSpPr>
          <p:spPr bwMode="auto">
            <a:xfrm>
              <a:off x="5154" y="3160"/>
              <a:ext cx="606" cy="0"/>
            </a:xfrm>
            <a:prstGeom prst="line">
              <a:avLst/>
            </a:prstGeom>
            <a:noFill/>
            <a:ln w="38100">
              <a:solidFill>
                <a:srgbClr val="0070C0"/>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itchFamily="34" charset="-122"/>
                <a:ea typeface="微软雅黑" pitchFamily="34" charset="-122"/>
              </a:endParaRPr>
            </a:p>
          </p:txBody>
        </p:sp>
      </p:grpSp>
      <p:sp>
        <p:nvSpPr>
          <p:cNvPr id="107" name="Rectangle 79"/>
          <p:cNvSpPr>
            <a:spLocks noChangeArrowheads="1"/>
          </p:cNvSpPr>
          <p:nvPr/>
        </p:nvSpPr>
        <p:spPr bwMode="auto">
          <a:xfrm>
            <a:off x="7103064" y="2493938"/>
            <a:ext cx="68301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solidFill>
                  <a:srgbClr val="0000CC"/>
                </a:solidFill>
                <a:latin typeface="微软雅黑" pitchFamily="34" charset="-122"/>
                <a:ea typeface="微软雅黑" pitchFamily="34" charset="-122"/>
              </a:rPr>
              <a:t>计算机</a:t>
            </a:r>
            <a:endParaRPr kumimoji="1" lang="en-US" altLang="zh-CN" sz="1000" b="1" dirty="0">
              <a:solidFill>
                <a:srgbClr val="0000CC"/>
              </a:solidFill>
              <a:latin typeface="微软雅黑" pitchFamily="34" charset="-122"/>
              <a:ea typeface="微软雅黑" pitchFamily="34" charset="-122"/>
            </a:endParaRPr>
          </a:p>
        </p:txBody>
      </p:sp>
      <p:sp>
        <p:nvSpPr>
          <p:cNvPr id="108" name="矩形 107"/>
          <p:cNvSpPr/>
          <p:nvPr/>
        </p:nvSpPr>
        <p:spPr>
          <a:xfrm>
            <a:off x="3425954" y="4008735"/>
            <a:ext cx="2268724" cy="338554"/>
          </a:xfrm>
          <a:prstGeom prst="rect">
            <a:avLst/>
          </a:prstGeom>
        </p:spPr>
        <p:txBody>
          <a:bodyPr wrap="square">
            <a:spAutoFit/>
          </a:bodyPr>
          <a:lstStyle/>
          <a:p>
            <a:pPr algn="ctr"/>
            <a:r>
              <a:rPr lang="zh-CN" altLang="zh-CN" sz="1600" b="1" dirty="0">
                <a:solidFill>
                  <a:srgbClr val="0000FF"/>
                </a:solidFill>
                <a:latin typeface="微软雅黑" pitchFamily="34" charset="-122"/>
                <a:ea typeface="微软雅黑" pitchFamily="34" charset="-122"/>
              </a:rPr>
              <a:t>数据通信系统的模型</a:t>
            </a:r>
            <a:endParaRPr lang="zh-CN" altLang="en-US" sz="1600" b="1" dirty="0">
              <a:solidFill>
                <a:srgbClr val="0000FF"/>
              </a:solidFill>
              <a:latin typeface="微软雅黑" pitchFamily="34" charset="-122"/>
              <a:ea typeface="微软雅黑" pitchFamily="34" charset="-122"/>
            </a:endParaRPr>
          </a:p>
        </p:txBody>
      </p:sp>
      <p:pic>
        <p:nvPicPr>
          <p:cNvPr id="111"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5478" y="2035140"/>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00"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3268" y="2035140"/>
            <a:ext cx="503237" cy="503238"/>
          </a:xfrm>
          <a:prstGeom prst="rect">
            <a:avLst/>
          </a:prstGeom>
          <a:noFill/>
          <a:extLst>
            <a:ext uri="{909E8E84-426E-40DD-AFC4-6F175D3DCCD1}">
              <a14:hiddenFill xmlns:a14="http://schemas.microsoft.com/office/drawing/2010/main">
                <a:solidFill>
                  <a:srgbClr val="FFFFFF"/>
                </a:solidFill>
              </a14:hiddenFill>
            </a:ext>
          </a:extLst>
        </p:spPr>
      </p:pic>
      <p:grpSp>
        <p:nvGrpSpPr>
          <p:cNvPr id="125" name="Group 1356"/>
          <p:cNvGrpSpPr>
            <a:grpSpLocks/>
          </p:cNvGrpSpPr>
          <p:nvPr/>
        </p:nvGrpSpPr>
        <p:grpSpPr bwMode="auto">
          <a:xfrm>
            <a:off x="3926974" y="1933636"/>
            <a:ext cx="998523" cy="687000"/>
            <a:chOff x="2949" y="196"/>
            <a:chExt cx="941" cy="598"/>
          </a:xfrm>
          <a:solidFill>
            <a:schemeClr val="accent5"/>
          </a:solidFill>
        </p:grpSpPr>
        <p:sp>
          <p:nvSpPr>
            <p:cNvPr id="126" name="Oval 1357"/>
            <p:cNvSpPr>
              <a:spLocks noChangeArrowheads="1"/>
            </p:cNvSpPr>
            <p:nvPr/>
          </p:nvSpPr>
          <p:spPr bwMode="auto">
            <a:xfrm>
              <a:off x="3168" y="196"/>
              <a:ext cx="407" cy="162"/>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7" name="Oval 1358"/>
            <p:cNvSpPr>
              <a:spLocks noChangeArrowheads="1"/>
            </p:cNvSpPr>
            <p:nvPr/>
          </p:nvSpPr>
          <p:spPr bwMode="auto">
            <a:xfrm rot="900000">
              <a:off x="3512" y="252"/>
              <a:ext cx="275" cy="131"/>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8" name="Oval 1359"/>
            <p:cNvSpPr>
              <a:spLocks noChangeArrowheads="1"/>
            </p:cNvSpPr>
            <p:nvPr/>
          </p:nvSpPr>
          <p:spPr bwMode="auto">
            <a:xfrm rot="1500000">
              <a:off x="3650" y="385"/>
              <a:ext cx="240" cy="153"/>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29" name="Oval 1360"/>
            <p:cNvSpPr>
              <a:spLocks noChangeArrowheads="1"/>
            </p:cNvSpPr>
            <p:nvPr/>
          </p:nvSpPr>
          <p:spPr bwMode="auto">
            <a:xfrm rot="-1560000">
              <a:off x="3573" y="537"/>
              <a:ext cx="291" cy="189"/>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0" name="Oval 1361"/>
            <p:cNvSpPr>
              <a:spLocks noChangeArrowheads="1"/>
            </p:cNvSpPr>
            <p:nvPr/>
          </p:nvSpPr>
          <p:spPr bwMode="auto">
            <a:xfrm>
              <a:off x="3216" y="555"/>
              <a:ext cx="471" cy="239"/>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1" name="Oval 1362"/>
            <p:cNvSpPr>
              <a:spLocks noChangeArrowheads="1"/>
            </p:cNvSpPr>
            <p:nvPr/>
          </p:nvSpPr>
          <p:spPr bwMode="auto">
            <a:xfrm rot="1080000">
              <a:off x="3023" y="555"/>
              <a:ext cx="265" cy="156"/>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2" name="Oval 1363"/>
            <p:cNvSpPr>
              <a:spLocks noChangeArrowheads="1"/>
            </p:cNvSpPr>
            <p:nvPr/>
          </p:nvSpPr>
          <p:spPr bwMode="auto">
            <a:xfrm>
              <a:off x="2949" y="432"/>
              <a:ext cx="217" cy="156"/>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zh-CN" altLang="en-US" sz="2000" b="1">
                <a:solidFill>
                  <a:srgbClr val="000000"/>
                </a:solidFill>
              </a:endParaRPr>
            </a:p>
          </p:txBody>
        </p:sp>
        <p:sp>
          <p:nvSpPr>
            <p:cNvPr id="133" name="Oval 1364"/>
            <p:cNvSpPr>
              <a:spLocks noChangeArrowheads="1"/>
            </p:cNvSpPr>
            <p:nvPr/>
          </p:nvSpPr>
          <p:spPr bwMode="auto">
            <a:xfrm rot="-1860000">
              <a:off x="2984" y="310"/>
              <a:ext cx="295" cy="156"/>
            </a:xfrm>
            <a:prstGeom prst="ellipse">
              <a:avLst/>
            </a:prstGeom>
            <a:grpFill/>
            <a:ln>
              <a:noFill/>
            </a:ln>
            <a:extLst>
              <a:ext uri="{91240B29-F687-4F45-9708-019B960494DF}">
                <a14:hiddenLine xmlns:a14="http://schemas.microsoft.com/office/drawing/2010/main" w="12700">
                  <a:solidFill>
                    <a:srgbClr val="000000"/>
                  </a:solidFill>
                  <a:round/>
                  <a:headEnd/>
                  <a:tailEnd/>
                </a14:hiddenLine>
              </a:ext>
            </a:extLst>
          </p:spPr>
          <p:txBody>
            <a:bodyPr vert="eaVert" wrap="none" anchor="ctr"/>
            <a:lstStyle/>
            <a:p>
              <a:endParaRPr lang="zh-CN" altLang="en-US" sz="2000" b="1">
                <a:solidFill>
                  <a:srgbClr val="000000"/>
                </a:solidFill>
              </a:endParaRPr>
            </a:p>
          </p:txBody>
        </p:sp>
        <p:sp>
          <p:nvSpPr>
            <p:cNvPr id="134" name="Freeform 1365"/>
            <p:cNvSpPr>
              <a:spLocks/>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5" name="Freeform 1366"/>
            <p:cNvSpPr>
              <a:spLocks/>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36" name="Freeform 1367"/>
            <p:cNvSpPr>
              <a:spLocks/>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8" name="Rectangle 43"/>
          <p:cNvSpPr>
            <a:spLocks noChangeArrowheads="1"/>
          </p:cNvSpPr>
          <p:nvPr/>
        </p:nvSpPr>
        <p:spPr bwMode="auto">
          <a:xfrm>
            <a:off x="3967382" y="2170206"/>
            <a:ext cx="88806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100" b="1" dirty="0">
                <a:latin typeface="微软雅黑" pitchFamily="34" charset="-122"/>
                <a:ea typeface="微软雅黑" pitchFamily="34" charset="-122"/>
              </a:rPr>
              <a:t>公用电话网</a:t>
            </a:r>
          </a:p>
        </p:txBody>
      </p:sp>
      <p:grpSp>
        <p:nvGrpSpPr>
          <p:cNvPr id="137" name="Group 113"/>
          <p:cNvGrpSpPr>
            <a:grpSpLocks/>
          </p:cNvGrpSpPr>
          <p:nvPr/>
        </p:nvGrpSpPr>
        <p:grpSpPr bwMode="auto">
          <a:xfrm>
            <a:off x="934707" y="1584543"/>
            <a:ext cx="7209379" cy="273724"/>
            <a:chOff x="409" y="1268"/>
            <a:chExt cx="3939" cy="149"/>
          </a:xfrm>
        </p:grpSpPr>
        <p:sp>
          <p:nvSpPr>
            <p:cNvPr id="138" name="Line 65"/>
            <p:cNvSpPr>
              <a:spLocks noChangeShapeType="1"/>
            </p:cNvSpPr>
            <p:nvPr/>
          </p:nvSpPr>
          <p:spPr bwMode="auto">
            <a:xfrm>
              <a:off x="409" y="1351"/>
              <a:ext cx="3939" cy="0"/>
            </a:xfrm>
            <a:prstGeom prst="line">
              <a:avLst/>
            </a:prstGeom>
            <a:noFill/>
            <a:ln w="28575">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itchFamily="2" charset="-122"/>
              </a:endParaRPr>
            </a:p>
          </p:txBody>
        </p:sp>
        <p:sp>
          <p:nvSpPr>
            <p:cNvPr id="139" name="Rectangle 66"/>
            <p:cNvSpPr>
              <a:spLocks noChangeArrowheads="1"/>
            </p:cNvSpPr>
            <p:nvPr/>
          </p:nvSpPr>
          <p:spPr bwMode="auto">
            <a:xfrm>
              <a:off x="2053" y="1268"/>
              <a:ext cx="615" cy="1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solidFill>
                    <a:srgbClr val="CC00CC"/>
                  </a:solidFill>
                  <a:latin typeface="微软雅黑" pitchFamily="34" charset="-122"/>
                  <a:ea typeface="微软雅黑" pitchFamily="34" charset="-122"/>
                </a:rPr>
                <a:t>数据通信系统</a:t>
              </a:r>
            </a:p>
          </p:txBody>
        </p:sp>
      </p:grpSp>
      <p:grpSp>
        <p:nvGrpSpPr>
          <p:cNvPr id="18" name="Group 107"/>
          <p:cNvGrpSpPr>
            <a:grpSpLocks/>
          </p:cNvGrpSpPr>
          <p:nvPr/>
        </p:nvGrpSpPr>
        <p:grpSpPr bwMode="auto">
          <a:xfrm>
            <a:off x="4069454" y="3186819"/>
            <a:ext cx="683922" cy="467132"/>
            <a:chOff x="2463" y="2931"/>
            <a:chExt cx="646" cy="478"/>
          </a:xfrm>
        </p:grpSpPr>
        <p:sp>
          <p:nvSpPr>
            <p:cNvPr id="19" name="AutoShape 13"/>
            <p:cNvSpPr>
              <a:spLocks noChangeArrowheads="1"/>
            </p:cNvSpPr>
            <p:nvPr/>
          </p:nvSpPr>
          <p:spPr bwMode="auto">
            <a:xfrm>
              <a:off x="2463" y="2931"/>
              <a:ext cx="646" cy="458"/>
            </a:xfrm>
            <a:prstGeom prst="cube">
              <a:avLst>
                <a:gd name="adj" fmla="val 13069"/>
              </a:avLst>
            </a:prstGeom>
            <a:solidFill>
              <a:srgbClr val="6666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itchFamily="34" charset="-122"/>
                <a:ea typeface="微软雅黑" pitchFamily="34" charset="-122"/>
              </a:endParaRPr>
            </a:p>
          </p:txBody>
        </p:sp>
        <p:sp>
          <p:nvSpPr>
            <p:cNvPr id="20" name="Rectangle 16"/>
            <p:cNvSpPr>
              <a:spLocks noChangeArrowheads="1"/>
            </p:cNvSpPr>
            <p:nvPr/>
          </p:nvSpPr>
          <p:spPr bwMode="auto">
            <a:xfrm>
              <a:off x="2546" y="2971"/>
              <a:ext cx="508" cy="438"/>
            </a:xfrm>
            <a:prstGeom prst="rect">
              <a:avLst/>
            </a:prstGeom>
            <a:noFill/>
            <a:ln w="12700">
              <a:noFill/>
              <a:miter lim="800000"/>
              <a:headEnd/>
              <a:tailEnd/>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itchFamily="34" charset="-122"/>
                  <a:ea typeface="微软雅黑" pitchFamily="34" charset="-122"/>
                </a:rPr>
                <a:t>传输</a:t>
              </a:r>
            </a:p>
            <a:p>
              <a:pPr algn="l" defTabSz="762000" eaLnBrk="0" hangingPunct="0"/>
              <a:r>
                <a:rPr kumimoji="1" lang="zh-CN" altLang="en-US" sz="1100" b="1" dirty="0">
                  <a:solidFill>
                    <a:schemeClr val="bg1"/>
                  </a:solidFill>
                  <a:latin typeface="微软雅黑" pitchFamily="34" charset="-122"/>
                  <a:ea typeface="微软雅黑" pitchFamily="34" charset="-122"/>
                </a:rPr>
                <a:t>系统</a:t>
              </a:r>
            </a:p>
          </p:txBody>
        </p:sp>
      </p:grpSp>
      <p:grpSp>
        <p:nvGrpSpPr>
          <p:cNvPr id="90" name="Group 99"/>
          <p:cNvGrpSpPr>
            <a:grpSpLocks/>
          </p:cNvGrpSpPr>
          <p:nvPr/>
        </p:nvGrpSpPr>
        <p:grpSpPr bwMode="auto">
          <a:xfrm>
            <a:off x="1209896" y="2365918"/>
            <a:ext cx="2433958" cy="1022219"/>
            <a:chOff x="-238" y="2091"/>
            <a:chExt cx="2299" cy="1046"/>
          </a:xfrm>
        </p:grpSpPr>
        <p:sp>
          <p:nvSpPr>
            <p:cNvPr id="91" name="Line 68"/>
            <p:cNvSpPr>
              <a:spLocks noChangeShapeType="1"/>
            </p:cNvSpPr>
            <p:nvPr/>
          </p:nvSpPr>
          <p:spPr bwMode="auto">
            <a:xfrm>
              <a:off x="2061" y="2091"/>
              <a:ext cx="0" cy="1046"/>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grpSp>
          <p:nvGrpSpPr>
            <p:cNvPr id="92" name="Group 98"/>
            <p:cNvGrpSpPr>
              <a:grpSpLocks/>
            </p:cNvGrpSpPr>
            <p:nvPr/>
          </p:nvGrpSpPr>
          <p:grpSpPr bwMode="auto">
            <a:xfrm>
              <a:off x="-238" y="2523"/>
              <a:ext cx="2299" cy="265"/>
              <a:chOff x="-238" y="2523"/>
              <a:chExt cx="2299" cy="265"/>
            </a:xfrm>
          </p:grpSpPr>
          <p:sp>
            <p:nvSpPr>
              <p:cNvPr id="93" name="Line 67"/>
              <p:cNvSpPr>
                <a:spLocks noChangeShapeType="1"/>
              </p:cNvSpPr>
              <p:nvPr/>
            </p:nvSpPr>
            <p:spPr bwMode="auto">
              <a:xfrm>
                <a:off x="-238" y="2660"/>
                <a:ext cx="2299"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itchFamily="34" charset="-122"/>
                  <a:ea typeface="微软雅黑" pitchFamily="34" charset="-122"/>
                </a:endParaRPr>
              </a:p>
            </p:txBody>
          </p:sp>
          <p:sp>
            <p:nvSpPr>
              <p:cNvPr id="94" name="Rectangle 71"/>
              <p:cNvSpPr>
                <a:spLocks noChangeArrowheads="1"/>
              </p:cNvSpPr>
              <p:nvPr/>
            </p:nvSpPr>
            <p:spPr bwMode="auto">
              <a:xfrm>
                <a:off x="530" y="2523"/>
                <a:ext cx="620" cy="265"/>
              </a:xfrm>
              <a:prstGeom prst="rect">
                <a:avLst/>
              </a:prstGeom>
              <a:solidFill>
                <a:srgbClr val="007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solidFill>
                      <a:schemeClr val="bg1"/>
                    </a:solidFill>
                    <a:latin typeface="微软雅黑" pitchFamily="34" charset="-122"/>
                    <a:ea typeface="微软雅黑" pitchFamily="34" charset="-122"/>
                  </a:rPr>
                  <a:t>源系统</a:t>
                </a:r>
              </a:p>
            </p:txBody>
          </p:sp>
        </p:grpSp>
      </p:grpSp>
    </p:spTree>
    <p:extLst>
      <p:ext uri="{BB962C8B-B14F-4D97-AF65-F5344CB8AC3E}">
        <p14:creationId xmlns:p14="http://schemas.microsoft.com/office/powerpoint/2010/main" val="3235461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137"/>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4000" fill="hold" nodeType="afterEffect">
                                  <p:stCondLst>
                                    <p:cond delay="0"/>
                                  </p:stCondLst>
                                  <p:childTnLst>
                                    <p:anim calcmode="discrete" valueType="str">
                                      <p:cBhvr>
                                        <p:cTn id="9" dur="500" fill="hold"/>
                                        <p:tgtEl>
                                          <p:spTgt spid="137"/>
                                        </p:tgtEl>
                                        <p:attrNameLst>
                                          <p:attrName>style.visibility</p:attrName>
                                        </p:attrNameLst>
                                      </p:cBhvr>
                                      <p:tavLst>
                                        <p:tav tm="0">
                                          <p:val>
                                            <p:strVal val="hidden"/>
                                          </p:val>
                                        </p:tav>
                                        <p:tav tm="50000">
                                          <p:val>
                                            <p:strVal val="visible"/>
                                          </p:val>
                                        </p:tav>
                                      </p:tavLst>
                                    </p:anim>
                                  </p:childTnLst>
                                </p:cTn>
                              </p:par>
                            </p:childTnLst>
                          </p:cTn>
                        </p:par>
                        <p:par>
                          <p:cTn id="10" fill="hold">
                            <p:stCondLst>
                              <p:cond delay="2500"/>
                            </p:stCondLst>
                            <p:childTnLst>
                              <p:par>
                                <p:cTn id="11" presetID="1" presetClass="entr" presetSubtype="0" fill="hold" nodeType="afterEffect">
                                  <p:stCondLst>
                                    <p:cond delay="1000"/>
                                  </p:stCondLst>
                                  <p:childTnLst>
                                    <p:set>
                                      <p:cBhvr>
                                        <p:cTn id="12" dur="1" fill="hold">
                                          <p:stCondLst>
                                            <p:cond delay="0"/>
                                          </p:stCondLst>
                                        </p:cTn>
                                        <p:tgtEl>
                                          <p:spTgt spid="90"/>
                                        </p:tgtEl>
                                        <p:attrNameLst>
                                          <p:attrName>style.visibility</p:attrName>
                                        </p:attrNameLst>
                                      </p:cBhvr>
                                      <p:to>
                                        <p:strVal val="visible"/>
                                      </p:to>
                                    </p:set>
                                  </p:childTnLst>
                                </p:cTn>
                              </p:par>
                            </p:childTnLst>
                          </p:cTn>
                        </p:par>
                        <p:par>
                          <p:cTn id="13" fill="hold">
                            <p:stCondLst>
                              <p:cond delay="3500"/>
                            </p:stCondLst>
                            <p:childTnLst>
                              <p:par>
                                <p:cTn id="14" presetID="35" presetClass="emph" presetSubtype="0" repeatCount="4000" fill="hold" nodeType="afterEffect">
                                  <p:stCondLst>
                                    <p:cond delay="0"/>
                                  </p:stCondLst>
                                  <p:childTnLst>
                                    <p:anim calcmode="discrete" valueType="str">
                                      <p:cBhvr>
                                        <p:cTn id="15" dur="500" fill="hold"/>
                                        <p:tgtEl>
                                          <p:spTgt spid="90"/>
                                        </p:tgtEl>
                                        <p:attrNameLst>
                                          <p:attrName>style.visibility</p:attrName>
                                        </p:attrNameLst>
                                      </p:cBhvr>
                                      <p:tavLst>
                                        <p:tav tm="0">
                                          <p:val>
                                            <p:strVal val="hidden"/>
                                          </p:val>
                                        </p:tav>
                                        <p:tav tm="50000">
                                          <p:val>
                                            <p:strVal val="visible"/>
                                          </p:val>
                                        </p:tav>
                                      </p:tavLst>
                                    </p:anim>
                                  </p:childTnLst>
                                </p:cTn>
                              </p:par>
                            </p:childTnLst>
                          </p:cTn>
                        </p:par>
                        <p:par>
                          <p:cTn id="16" fill="hold">
                            <p:stCondLst>
                              <p:cond delay="5500"/>
                            </p:stCondLst>
                            <p:childTnLst>
                              <p:par>
                                <p:cTn id="17" presetID="1" presetClass="entr" presetSubtype="0" fill="hold" nodeType="afterEffect">
                                  <p:stCondLst>
                                    <p:cond delay="1000"/>
                                  </p:stCondLst>
                                  <p:childTnLst>
                                    <p:set>
                                      <p:cBhvr>
                                        <p:cTn id="18" dur="1" fill="hold">
                                          <p:stCondLst>
                                            <p:cond delay="0"/>
                                          </p:stCondLst>
                                        </p:cTn>
                                        <p:tgtEl>
                                          <p:spTgt spid="98"/>
                                        </p:tgtEl>
                                        <p:attrNameLst>
                                          <p:attrName>style.visibility</p:attrName>
                                        </p:attrNameLst>
                                      </p:cBhvr>
                                      <p:to>
                                        <p:strVal val="visible"/>
                                      </p:to>
                                    </p:set>
                                  </p:childTnLst>
                                </p:cTn>
                              </p:par>
                            </p:childTnLst>
                          </p:cTn>
                        </p:par>
                        <p:par>
                          <p:cTn id="19" fill="hold">
                            <p:stCondLst>
                              <p:cond delay="6500"/>
                            </p:stCondLst>
                            <p:childTnLst>
                              <p:par>
                                <p:cTn id="20" presetID="35" presetClass="emph" presetSubtype="0" repeatCount="4000" fill="hold" nodeType="afterEffect">
                                  <p:stCondLst>
                                    <p:cond delay="0"/>
                                  </p:stCondLst>
                                  <p:childTnLst>
                                    <p:anim calcmode="discrete" valueType="str">
                                      <p:cBhvr>
                                        <p:cTn id="21" dur="500" fill="hold"/>
                                        <p:tgtEl>
                                          <p:spTgt spid="98"/>
                                        </p:tgtEl>
                                        <p:attrNameLst>
                                          <p:attrName>style.visibility</p:attrName>
                                        </p:attrNameLst>
                                      </p:cBhvr>
                                      <p:tavLst>
                                        <p:tav tm="0">
                                          <p:val>
                                            <p:strVal val="hidden"/>
                                          </p:val>
                                        </p:tav>
                                        <p:tav tm="50000">
                                          <p:val>
                                            <p:strVal val="visible"/>
                                          </p:val>
                                        </p:tav>
                                      </p:tavLst>
                                    </p:anim>
                                  </p:childTnLst>
                                </p:cTn>
                              </p:par>
                            </p:childTnLst>
                          </p:cTn>
                        </p:par>
                        <p:par>
                          <p:cTn id="22" fill="hold">
                            <p:stCondLst>
                              <p:cond delay="8500"/>
                            </p:stCondLst>
                            <p:childTnLst>
                              <p:par>
                                <p:cTn id="23" presetID="1" presetClass="entr" presetSubtype="0" fill="hold" nodeType="afterEffect">
                                  <p:stCondLst>
                                    <p:cond delay="1000"/>
                                  </p:stCondLst>
                                  <p:childTnLst>
                                    <p:set>
                                      <p:cBhvr>
                                        <p:cTn id="24" dur="1" fill="hold">
                                          <p:stCondLst>
                                            <p:cond delay="0"/>
                                          </p:stCondLst>
                                        </p:cTn>
                                        <p:tgtEl>
                                          <p:spTgt spid="95"/>
                                        </p:tgtEl>
                                        <p:attrNameLst>
                                          <p:attrName>style.visibility</p:attrName>
                                        </p:attrNameLst>
                                      </p:cBhvr>
                                      <p:to>
                                        <p:strVal val="visible"/>
                                      </p:to>
                                    </p:set>
                                  </p:childTnLst>
                                </p:cTn>
                              </p:par>
                            </p:childTnLst>
                          </p:cTn>
                        </p:par>
                        <p:par>
                          <p:cTn id="25" fill="hold">
                            <p:stCondLst>
                              <p:cond delay="9500"/>
                            </p:stCondLst>
                            <p:childTnLst>
                              <p:par>
                                <p:cTn id="26" presetID="35" presetClass="emph" presetSubtype="0" repeatCount="4000" fill="hold" nodeType="afterEffect">
                                  <p:stCondLst>
                                    <p:cond delay="0"/>
                                  </p:stCondLst>
                                  <p:childTnLst>
                                    <p:anim calcmode="discrete" valueType="str">
                                      <p:cBhvr>
                                        <p:cTn id="27" dur="500" fill="hold"/>
                                        <p:tgtEl>
                                          <p:spTgt spid="95"/>
                                        </p:tgtEl>
                                        <p:attrNameLst>
                                          <p:attrName>style.visibility</p:attrName>
                                        </p:attrNameLst>
                                      </p:cBhvr>
                                      <p:tavLst>
                                        <p:tav tm="0">
                                          <p:val>
                                            <p:strVal val="hidden"/>
                                          </p:val>
                                        </p:tav>
                                        <p:tav tm="50000">
                                          <p:val>
                                            <p:strVal val="visible"/>
                                          </p:val>
                                        </p:tav>
                                      </p:tavLst>
                                    </p:anim>
                                  </p:childTnLst>
                                </p:cTn>
                              </p:par>
                            </p:childTnLst>
                          </p:cTn>
                        </p:par>
                        <p:par>
                          <p:cTn id="28" fill="hold">
                            <p:stCondLst>
                              <p:cond delay="11500"/>
                            </p:stCondLst>
                            <p:childTnLst>
                              <p:par>
                                <p:cTn id="29" presetID="22" presetClass="entr" presetSubtype="8" fill="hold" nodeType="afterEffect">
                                  <p:stCondLst>
                                    <p:cond delay="1000"/>
                                  </p:stCondLst>
                                  <p:childTnLst>
                                    <p:set>
                                      <p:cBhvr>
                                        <p:cTn id="30" dur="1" fill="hold">
                                          <p:stCondLst>
                                            <p:cond delay="0"/>
                                          </p:stCondLst>
                                        </p:cTn>
                                        <p:tgtEl>
                                          <p:spTgt spid="33"/>
                                        </p:tgtEl>
                                        <p:attrNameLst>
                                          <p:attrName>style.visibility</p:attrName>
                                        </p:attrNameLst>
                                      </p:cBhvr>
                                      <p:to>
                                        <p:strVal val="visible"/>
                                      </p:to>
                                    </p:set>
                                    <p:animEffect transition="in" filter="wipe(left)">
                                      <p:cBhvr>
                                        <p:cTn id="31" dur="750"/>
                                        <p:tgtEl>
                                          <p:spTgt spid="33"/>
                                        </p:tgtEl>
                                      </p:cBhvr>
                                    </p:animEffect>
                                  </p:childTnLst>
                                </p:cTn>
                              </p:par>
                            </p:childTnLst>
                          </p:cTn>
                        </p:par>
                        <p:par>
                          <p:cTn id="32" fill="hold">
                            <p:stCondLst>
                              <p:cond delay="13250"/>
                            </p:stCondLst>
                            <p:childTnLst>
                              <p:par>
                                <p:cTn id="33" presetID="22" presetClass="entr" presetSubtype="8" fill="hold" nodeType="afterEffect">
                                  <p:stCondLst>
                                    <p:cond delay="250"/>
                                  </p:stCondLst>
                                  <p:childTnLst>
                                    <p:set>
                                      <p:cBhvr>
                                        <p:cTn id="34" dur="1" fill="hold">
                                          <p:stCondLst>
                                            <p:cond delay="0"/>
                                          </p:stCondLst>
                                        </p:cTn>
                                        <p:tgtEl>
                                          <p:spTgt spid="21"/>
                                        </p:tgtEl>
                                        <p:attrNameLst>
                                          <p:attrName>style.visibility</p:attrName>
                                        </p:attrNameLst>
                                      </p:cBhvr>
                                      <p:to>
                                        <p:strVal val="visible"/>
                                      </p:to>
                                    </p:set>
                                    <p:animEffect transition="in" filter="wipe(left)">
                                      <p:cBhvr>
                                        <p:cTn id="35" dur="750"/>
                                        <p:tgtEl>
                                          <p:spTgt spid="21"/>
                                        </p:tgtEl>
                                      </p:cBhvr>
                                    </p:animEffect>
                                  </p:childTnLst>
                                </p:cTn>
                              </p:par>
                            </p:childTnLst>
                          </p:cTn>
                        </p:par>
                        <p:par>
                          <p:cTn id="36" fill="hold">
                            <p:stCondLst>
                              <p:cond delay="14250"/>
                            </p:stCondLst>
                            <p:childTnLst>
                              <p:par>
                                <p:cTn id="37" presetID="22" presetClass="entr" presetSubtype="8" fill="hold" nodeType="afterEffect">
                                  <p:stCondLst>
                                    <p:cond delay="25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750"/>
                                        <p:tgtEl>
                                          <p:spTgt spid="39"/>
                                        </p:tgtEl>
                                      </p:cBhvr>
                                    </p:animEffect>
                                  </p:childTnLst>
                                </p:cTn>
                              </p:par>
                            </p:childTnLst>
                          </p:cTn>
                        </p:par>
                        <p:par>
                          <p:cTn id="40" fill="hold">
                            <p:stCondLst>
                              <p:cond delay="15250"/>
                            </p:stCondLst>
                            <p:childTnLst>
                              <p:par>
                                <p:cTn id="41" presetID="22" presetClass="entr" presetSubtype="8" fill="hold" nodeType="after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750"/>
                                        <p:tgtEl>
                                          <p:spTgt spid="24"/>
                                        </p:tgtEl>
                                      </p:cBhvr>
                                    </p:animEffect>
                                  </p:childTnLst>
                                </p:cTn>
                              </p:par>
                            </p:childTnLst>
                          </p:cTn>
                        </p:par>
                        <p:par>
                          <p:cTn id="44" fill="hold">
                            <p:stCondLst>
                              <p:cond delay="16250"/>
                            </p:stCondLst>
                            <p:childTnLst>
                              <p:par>
                                <p:cTn id="45" presetID="22" presetClass="entr" presetSubtype="8"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par>
                          <p:cTn id="48" fill="hold">
                            <p:stCondLst>
                              <p:cond delay="16750"/>
                            </p:stCondLst>
                            <p:childTnLst>
                              <p:par>
                                <p:cTn id="49" presetID="22" presetClass="entr" presetSubtype="8" fill="hold" nodeType="afterEffect">
                                  <p:stCondLst>
                                    <p:cond delay="25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750"/>
                                        <p:tgtEl>
                                          <p:spTgt spid="27"/>
                                        </p:tgtEl>
                                      </p:cBhvr>
                                    </p:animEffect>
                                  </p:childTnLst>
                                </p:cTn>
                              </p:par>
                            </p:childTnLst>
                          </p:cTn>
                        </p:par>
                        <p:par>
                          <p:cTn id="52" fill="hold">
                            <p:stCondLst>
                              <p:cond delay="17750"/>
                            </p:stCondLst>
                            <p:childTnLst>
                              <p:par>
                                <p:cTn id="53" presetID="22" presetClass="entr" presetSubtype="8" fill="hold" nodeType="afterEffect">
                                  <p:stCondLst>
                                    <p:cond delay="250"/>
                                  </p:stCondLst>
                                  <p:childTnLst>
                                    <p:set>
                                      <p:cBhvr>
                                        <p:cTn id="54" dur="1" fill="hold">
                                          <p:stCondLst>
                                            <p:cond delay="0"/>
                                          </p:stCondLst>
                                        </p:cTn>
                                        <p:tgtEl>
                                          <p:spTgt spid="42"/>
                                        </p:tgtEl>
                                        <p:attrNameLst>
                                          <p:attrName>style.visibility</p:attrName>
                                        </p:attrNameLst>
                                      </p:cBhvr>
                                      <p:to>
                                        <p:strVal val="visible"/>
                                      </p:to>
                                    </p:set>
                                    <p:animEffect transition="in" filter="wipe(left)">
                                      <p:cBhvr>
                                        <p:cTn id="55" dur="750"/>
                                        <p:tgtEl>
                                          <p:spTgt spid="42"/>
                                        </p:tgtEl>
                                      </p:cBhvr>
                                    </p:animEffect>
                                  </p:childTnLst>
                                </p:cTn>
                              </p:par>
                            </p:childTnLst>
                          </p:cTn>
                        </p:par>
                        <p:par>
                          <p:cTn id="56" fill="hold">
                            <p:stCondLst>
                              <p:cond delay="18750"/>
                            </p:stCondLst>
                            <p:childTnLst>
                              <p:par>
                                <p:cTn id="57" presetID="22" presetClass="entr" presetSubtype="8" fill="hold" nodeType="afterEffect">
                                  <p:stCondLst>
                                    <p:cond delay="250"/>
                                  </p:stCondLst>
                                  <p:childTnLst>
                                    <p:set>
                                      <p:cBhvr>
                                        <p:cTn id="58" dur="1" fill="hold">
                                          <p:stCondLst>
                                            <p:cond delay="0"/>
                                          </p:stCondLst>
                                        </p:cTn>
                                        <p:tgtEl>
                                          <p:spTgt spid="30"/>
                                        </p:tgtEl>
                                        <p:attrNameLst>
                                          <p:attrName>style.visibility</p:attrName>
                                        </p:attrNameLst>
                                      </p:cBhvr>
                                      <p:to>
                                        <p:strVal val="visible"/>
                                      </p:to>
                                    </p:set>
                                    <p:animEffect transition="in" filter="wipe(left)">
                                      <p:cBhvr>
                                        <p:cTn id="59" dur="750"/>
                                        <p:tgtEl>
                                          <p:spTgt spid="30"/>
                                        </p:tgtEl>
                                      </p:cBhvr>
                                    </p:animEffect>
                                  </p:childTnLst>
                                </p:cTn>
                              </p:par>
                            </p:childTnLst>
                          </p:cTn>
                        </p:par>
                        <p:par>
                          <p:cTn id="60" fill="hold">
                            <p:stCondLst>
                              <p:cond delay="19750"/>
                            </p:stCondLst>
                            <p:childTnLst>
                              <p:par>
                                <p:cTn id="61" presetID="22" presetClass="entr" presetSubtype="8" fill="hold" nodeType="afterEffect">
                                  <p:stCondLst>
                                    <p:cond delay="25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750"/>
                                        <p:tgtEl>
                                          <p:spTgt spid="36"/>
                                        </p:tgtEl>
                                      </p:cBhvr>
                                    </p:animEffect>
                                  </p:childTnLst>
                                </p:cTn>
                              </p:par>
                            </p:childTnLst>
                          </p:cTn>
                        </p:par>
                        <p:par>
                          <p:cTn id="64" fill="hold">
                            <p:stCondLst>
                              <p:cond delay="20750"/>
                            </p:stCondLst>
                            <p:childTnLst>
                              <p:par>
                                <p:cTn id="65" presetID="22" presetClass="entr" presetSubtype="8" fill="hold" nodeType="afterEffect">
                                  <p:stCondLst>
                                    <p:cond delay="250"/>
                                  </p:stCondLst>
                                  <p:childTnLst>
                                    <p:set>
                                      <p:cBhvr>
                                        <p:cTn id="66" dur="1" fill="hold">
                                          <p:stCondLst>
                                            <p:cond delay="0"/>
                                          </p:stCondLst>
                                        </p:cTn>
                                        <p:tgtEl>
                                          <p:spTgt spid="104"/>
                                        </p:tgtEl>
                                        <p:attrNameLst>
                                          <p:attrName>style.visibility</p:attrName>
                                        </p:attrNameLst>
                                      </p:cBhvr>
                                      <p:to>
                                        <p:strVal val="visible"/>
                                      </p:to>
                                    </p:set>
                                    <p:animEffect transition="in" filter="wipe(left)">
                                      <p:cBhvr>
                                        <p:cTn id="67" dur="75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圆角矩形 17"/>
          <p:cNvSpPr/>
          <p:nvPr/>
        </p:nvSpPr>
        <p:spPr>
          <a:xfrm>
            <a:off x="556963" y="1552575"/>
            <a:ext cx="8048776" cy="27908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AutoShape 5"/>
          <p:cNvSpPr>
            <a:spLocks noChangeArrowheads="1"/>
          </p:cNvSpPr>
          <p:nvPr/>
        </p:nvSpPr>
        <p:spPr bwMode="auto">
          <a:xfrm>
            <a:off x="556963" y="637837"/>
            <a:ext cx="804189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矩形 15"/>
          <p:cNvSpPr/>
          <p:nvPr/>
        </p:nvSpPr>
        <p:spPr>
          <a:xfrm>
            <a:off x="2396745" y="595597"/>
            <a:ext cx="4365298" cy="400110"/>
          </a:xfrm>
          <a:prstGeom prst="rect">
            <a:avLst/>
          </a:prstGeom>
        </p:spPr>
        <p:txBody>
          <a:bodyPr wrap="none">
            <a:spAutoFit/>
          </a:bodyPr>
          <a:lstStyle/>
          <a:p>
            <a:pPr algn="ctr"/>
            <a:r>
              <a:rPr lang="zh-CN" altLang="en-US" sz="2000" b="1" dirty="0">
                <a:latin typeface="微软雅黑" pitchFamily="34" charset="-122"/>
                <a:ea typeface="微软雅黑" pitchFamily="34" charset="-122"/>
              </a:rPr>
              <a:t>时分复用可能会造成线路资源的浪费 </a:t>
            </a:r>
          </a:p>
        </p:txBody>
      </p:sp>
      <p:sp>
        <p:nvSpPr>
          <p:cNvPr id="109" name="Rectangle 68"/>
          <p:cNvSpPr>
            <a:spLocks noChangeArrowheads="1"/>
          </p:cNvSpPr>
          <p:nvPr/>
        </p:nvSpPr>
        <p:spPr bwMode="auto">
          <a:xfrm>
            <a:off x="652660" y="914091"/>
            <a:ext cx="7853465" cy="6577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zh-CN" altLang="en-US" sz="1600" b="1" dirty="0">
                <a:solidFill>
                  <a:srgbClr val="0000FF"/>
                </a:solidFill>
                <a:latin typeface="微软雅黑" pitchFamily="34" charset="-122"/>
                <a:ea typeface="微软雅黑" pitchFamily="34" charset="-122"/>
              </a:rPr>
              <a:t>使用时分复用系统传送计算机数据时，由于计算机数据的突发性质，用户对分配到的子信道的利用率一般是不高的。</a:t>
            </a:r>
          </a:p>
        </p:txBody>
      </p:sp>
      <p:sp>
        <p:nvSpPr>
          <p:cNvPr id="2" name="矩形 1"/>
          <p:cNvSpPr/>
          <p:nvPr/>
        </p:nvSpPr>
        <p:spPr>
          <a:xfrm>
            <a:off x="2708777" y="3986200"/>
            <a:ext cx="3877985" cy="369332"/>
          </a:xfrm>
          <a:prstGeom prst="rect">
            <a:avLst/>
          </a:prstGeom>
        </p:spPr>
        <p:txBody>
          <a:bodyPr wrap="none">
            <a:spAutoFit/>
          </a:bodyPr>
          <a:lstStyle/>
          <a:p>
            <a:pPr algn="ctr"/>
            <a:r>
              <a:rPr lang="zh-CN" altLang="zh-CN" b="1" dirty="0">
                <a:latin typeface="微软雅黑" pitchFamily="34" charset="-122"/>
                <a:ea typeface="微软雅黑" pitchFamily="34" charset="-122"/>
              </a:rPr>
              <a:t>时分复用可能会造成线路资源的浪费</a:t>
            </a:r>
            <a:endParaRPr lang="zh-CN" altLang="en-US" b="1" dirty="0">
              <a:latin typeface="微软雅黑" pitchFamily="34" charset="-122"/>
              <a:ea typeface="微软雅黑" pitchFamily="34" charset="-122"/>
            </a:endParaRPr>
          </a:p>
        </p:txBody>
      </p:sp>
      <p:grpSp>
        <p:nvGrpSpPr>
          <p:cNvPr id="6" name="组合 5"/>
          <p:cNvGrpSpPr/>
          <p:nvPr/>
        </p:nvGrpSpPr>
        <p:grpSpPr>
          <a:xfrm>
            <a:off x="642688" y="1675980"/>
            <a:ext cx="8061238" cy="2289027"/>
            <a:chOff x="518863" y="1990305"/>
            <a:chExt cx="8061238" cy="2289027"/>
          </a:xfrm>
        </p:grpSpPr>
        <p:sp>
          <p:nvSpPr>
            <p:cNvPr id="20" name="Freeform 3"/>
            <p:cNvSpPr>
              <a:spLocks/>
            </p:cNvSpPr>
            <p:nvPr/>
          </p:nvSpPr>
          <p:spPr bwMode="auto">
            <a:xfrm>
              <a:off x="6024015"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1" name="Freeform 4"/>
            <p:cNvSpPr>
              <a:spLocks/>
            </p:cNvSpPr>
            <p:nvPr/>
          </p:nvSpPr>
          <p:spPr bwMode="auto">
            <a:xfrm>
              <a:off x="6866730"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2" name="Freeform 5"/>
            <p:cNvSpPr>
              <a:spLocks/>
            </p:cNvSpPr>
            <p:nvPr/>
          </p:nvSpPr>
          <p:spPr bwMode="auto">
            <a:xfrm>
              <a:off x="7287393"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3" name="Freeform 6"/>
            <p:cNvSpPr>
              <a:spLocks/>
            </p:cNvSpPr>
            <p:nvPr/>
          </p:nvSpPr>
          <p:spPr bwMode="auto">
            <a:xfrm>
              <a:off x="7919082"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Freeform 7"/>
            <p:cNvSpPr>
              <a:spLocks/>
            </p:cNvSpPr>
            <p:nvPr/>
          </p:nvSpPr>
          <p:spPr bwMode="auto">
            <a:xfrm>
              <a:off x="5814378"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Freeform 8"/>
            <p:cNvSpPr>
              <a:spLocks/>
            </p:cNvSpPr>
            <p:nvPr/>
          </p:nvSpPr>
          <p:spPr bwMode="auto">
            <a:xfrm>
              <a:off x="4971663" y="2937359"/>
              <a:ext cx="211025"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Freeform 9"/>
            <p:cNvSpPr>
              <a:spLocks/>
            </p:cNvSpPr>
            <p:nvPr/>
          </p:nvSpPr>
          <p:spPr bwMode="auto">
            <a:xfrm>
              <a:off x="4762026" y="2937359"/>
              <a:ext cx="209638"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7" name="Freeform 10"/>
            <p:cNvSpPr>
              <a:spLocks/>
            </p:cNvSpPr>
            <p:nvPr/>
          </p:nvSpPr>
          <p:spPr bwMode="auto">
            <a:xfrm>
              <a:off x="2796154"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Freeform 11"/>
            <p:cNvSpPr>
              <a:spLocks/>
            </p:cNvSpPr>
            <p:nvPr/>
          </p:nvSpPr>
          <p:spPr bwMode="auto">
            <a:xfrm>
              <a:off x="1323139" y="2631071"/>
              <a:ext cx="982936"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Freeform 12"/>
            <p:cNvSpPr>
              <a:spLocks/>
            </p:cNvSpPr>
            <p:nvPr/>
          </p:nvSpPr>
          <p:spPr bwMode="auto">
            <a:xfrm>
              <a:off x="1814606" y="3237237"/>
              <a:ext cx="981547"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0" name="Freeform 13"/>
            <p:cNvSpPr>
              <a:spLocks/>
            </p:cNvSpPr>
            <p:nvPr/>
          </p:nvSpPr>
          <p:spPr bwMode="auto">
            <a:xfrm>
              <a:off x="2796154" y="3844684"/>
              <a:ext cx="491468"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Text Box 14"/>
            <p:cNvSpPr txBox="1">
              <a:spLocks noChangeArrowheads="1"/>
            </p:cNvSpPr>
            <p:nvPr/>
          </p:nvSpPr>
          <p:spPr bwMode="auto">
            <a:xfrm>
              <a:off x="949678" y="2005686"/>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A</a:t>
              </a:r>
            </a:p>
          </p:txBody>
        </p:sp>
        <p:sp>
          <p:nvSpPr>
            <p:cNvPr id="32" name="Text Box 15"/>
            <p:cNvSpPr txBox="1">
              <a:spLocks noChangeArrowheads="1"/>
            </p:cNvSpPr>
            <p:nvPr/>
          </p:nvSpPr>
          <p:spPr bwMode="auto">
            <a:xfrm>
              <a:off x="949678" y="2613131"/>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B</a:t>
              </a:r>
            </a:p>
          </p:txBody>
        </p:sp>
        <p:sp>
          <p:nvSpPr>
            <p:cNvPr id="33" name="Text Box 16"/>
            <p:cNvSpPr txBox="1">
              <a:spLocks noChangeArrowheads="1"/>
            </p:cNvSpPr>
            <p:nvPr/>
          </p:nvSpPr>
          <p:spPr bwMode="auto">
            <a:xfrm>
              <a:off x="949678" y="3220578"/>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C</a:t>
              </a:r>
            </a:p>
          </p:txBody>
        </p:sp>
        <p:sp>
          <p:nvSpPr>
            <p:cNvPr id="34" name="Text Box 17"/>
            <p:cNvSpPr txBox="1">
              <a:spLocks noChangeArrowheads="1"/>
            </p:cNvSpPr>
            <p:nvPr/>
          </p:nvSpPr>
          <p:spPr bwMode="auto">
            <a:xfrm>
              <a:off x="949678" y="3828022"/>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D</a:t>
              </a:r>
            </a:p>
          </p:txBody>
        </p:sp>
        <p:sp>
          <p:nvSpPr>
            <p:cNvPr id="35" name="Line 18"/>
            <p:cNvSpPr>
              <a:spLocks noChangeShapeType="1"/>
            </p:cNvSpPr>
            <p:nvPr/>
          </p:nvSpPr>
          <p:spPr bwMode="auto">
            <a:xfrm>
              <a:off x="4620416" y="3237237"/>
              <a:ext cx="3719329"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Line 19"/>
            <p:cNvSpPr>
              <a:spLocks noChangeShapeType="1"/>
            </p:cNvSpPr>
            <p:nvPr/>
          </p:nvSpPr>
          <p:spPr bwMode="auto">
            <a:xfrm>
              <a:off x="5182689"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Text Box 20"/>
            <p:cNvSpPr txBox="1">
              <a:spLocks noChangeArrowheads="1"/>
            </p:cNvSpPr>
            <p:nvPr/>
          </p:nvSpPr>
          <p:spPr bwMode="auto">
            <a:xfrm>
              <a:off x="2901665" y="1992868"/>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a</a:t>
              </a:r>
            </a:p>
          </p:txBody>
        </p:sp>
        <p:sp>
          <p:nvSpPr>
            <p:cNvPr id="40" name="Text Box 23"/>
            <p:cNvSpPr txBox="1">
              <a:spLocks noChangeArrowheads="1"/>
            </p:cNvSpPr>
            <p:nvPr/>
          </p:nvSpPr>
          <p:spPr bwMode="auto">
            <a:xfrm>
              <a:off x="1413380" y="2628510"/>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b</a:t>
              </a:r>
            </a:p>
          </p:txBody>
        </p:sp>
        <p:sp>
          <p:nvSpPr>
            <p:cNvPr id="41" name="Text Box 24"/>
            <p:cNvSpPr txBox="1">
              <a:spLocks noChangeArrowheads="1"/>
            </p:cNvSpPr>
            <p:nvPr/>
          </p:nvSpPr>
          <p:spPr bwMode="auto">
            <a:xfrm>
              <a:off x="2422695" y="3212888"/>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c</a:t>
              </a:r>
            </a:p>
          </p:txBody>
        </p:sp>
        <p:sp>
          <p:nvSpPr>
            <p:cNvPr id="42" name="Text Box 25"/>
            <p:cNvSpPr txBox="1">
              <a:spLocks noChangeArrowheads="1"/>
            </p:cNvSpPr>
            <p:nvPr/>
          </p:nvSpPr>
          <p:spPr bwMode="auto">
            <a:xfrm>
              <a:off x="2872513" y="382418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d</a:t>
              </a:r>
            </a:p>
          </p:txBody>
        </p:sp>
        <p:sp>
          <p:nvSpPr>
            <p:cNvPr id="46" name="Text Box 29"/>
            <p:cNvSpPr txBox="1">
              <a:spLocks noChangeArrowheads="1"/>
            </p:cNvSpPr>
            <p:nvPr/>
          </p:nvSpPr>
          <p:spPr bwMode="auto">
            <a:xfrm>
              <a:off x="3480599" y="2005686"/>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t</a:t>
              </a:r>
            </a:p>
          </p:txBody>
        </p:sp>
        <p:sp>
          <p:nvSpPr>
            <p:cNvPr id="47" name="Text Box 30"/>
            <p:cNvSpPr txBox="1">
              <a:spLocks noChangeArrowheads="1"/>
            </p:cNvSpPr>
            <p:nvPr/>
          </p:nvSpPr>
          <p:spPr bwMode="auto">
            <a:xfrm>
              <a:off x="3480599" y="2627227"/>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48" name="Text Box 31"/>
            <p:cNvSpPr txBox="1">
              <a:spLocks noChangeArrowheads="1"/>
            </p:cNvSpPr>
            <p:nvPr/>
          </p:nvSpPr>
          <p:spPr bwMode="auto">
            <a:xfrm>
              <a:off x="3480599" y="3248771"/>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49" name="Text Box 32"/>
            <p:cNvSpPr txBox="1">
              <a:spLocks noChangeArrowheads="1"/>
            </p:cNvSpPr>
            <p:nvPr/>
          </p:nvSpPr>
          <p:spPr bwMode="auto">
            <a:xfrm>
              <a:off x="3480599" y="387031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50" name="Text Box 33"/>
            <p:cNvSpPr txBox="1">
              <a:spLocks noChangeArrowheads="1"/>
            </p:cNvSpPr>
            <p:nvPr/>
          </p:nvSpPr>
          <p:spPr bwMode="auto">
            <a:xfrm>
              <a:off x="8321697" y="317067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t</a:t>
              </a:r>
            </a:p>
          </p:txBody>
        </p:sp>
        <p:sp>
          <p:nvSpPr>
            <p:cNvPr id="51" name="Line 34"/>
            <p:cNvSpPr>
              <a:spLocks noChangeShapeType="1"/>
            </p:cNvSpPr>
            <p:nvPr/>
          </p:nvSpPr>
          <p:spPr bwMode="auto">
            <a:xfrm>
              <a:off x="6655703"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35"/>
            <p:cNvSpPr>
              <a:spLocks noChangeShapeType="1"/>
            </p:cNvSpPr>
            <p:nvPr/>
          </p:nvSpPr>
          <p:spPr bwMode="auto">
            <a:xfrm>
              <a:off x="1814606" y="2857903"/>
              <a:ext cx="0" cy="768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Line 36"/>
            <p:cNvSpPr>
              <a:spLocks noChangeShapeType="1"/>
            </p:cNvSpPr>
            <p:nvPr/>
          </p:nvSpPr>
          <p:spPr bwMode="auto">
            <a:xfrm>
              <a:off x="2306075" y="3465349"/>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Line 37"/>
            <p:cNvSpPr>
              <a:spLocks noChangeShapeType="1"/>
            </p:cNvSpPr>
            <p:nvPr/>
          </p:nvSpPr>
          <p:spPr bwMode="auto">
            <a:xfrm>
              <a:off x="2796153" y="2857903"/>
              <a:ext cx="0" cy="768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5" name="Line 38"/>
            <p:cNvSpPr>
              <a:spLocks noChangeShapeType="1"/>
            </p:cNvSpPr>
            <p:nvPr/>
          </p:nvSpPr>
          <p:spPr bwMode="auto">
            <a:xfrm>
              <a:off x="1814606" y="4072796"/>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6" name="Line 39"/>
            <p:cNvSpPr>
              <a:spLocks noChangeShapeType="1"/>
            </p:cNvSpPr>
            <p:nvPr/>
          </p:nvSpPr>
          <p:spPr bwMode="auto">
            <a:xfrm>
              <a:off x="3287622" y="3465349"/>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7" name="Line 40"/>
            <p:cNvSpPr>
              <a:spLocks noChangeShapeType="1"/>
            </p:cNvSpPr>
            <p:nvPr/>
          </p:nvSpPr>
          <p:spPr bwMode="auto">
            <a:xfrm>
              <a:off x="2796153" y="4072796"/>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Line 41"/>
            <p:cNvSpPr>
              <a:spLocks noChangeShapeType="1"/>
            </p:cNvSpPr>
            <p:nvPr/>
          </p:nvSpPr>
          <p:spPr bwMode="auto">
            <a:xfrm>
              <a:off x="4762025"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9" name="Line 42"/>
            <p:cNvSpPr>
              <a:spLocks noChangeShapeType="1"/>
            </p:cNvSpPr>
            <p:nvPr/>
          </p:nvSpPr>
          <p:spPr bwMode="auto">
            <a:xfrm>
              <a:off x="5603351"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0" name="Line 43"/>
            <p:cNvSpPr>
              <a:spLocks noChangeShapeType="1"/>
            </p:cNvSpPr>
            <p:nvPr/>
          </p:nvSpPr>
          <p:spPr bwMode="auto">
            <a:xfrm>
              <a:off x="6444678"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1" name="Line 44"/>
            <p:cNvSpPr>
              <a:spLocks noChangeShapeType="1"/>
            </p:cNvSpPr>
            <p:nvPr/>
          </p:nvSpPr>
          <p:spPr bwMode="auto">
            <a:xfrm>
              <a:off x="7287393"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2" name="Line 45"/>
            <p:cNvSpPr>
              <a:spLocks noChangeShapeType="1"/>
            </p:cNvSpPr>
            <p:nvPr/>
          </p:nvSpPr>
          <p:spPr bwMode="auto">
            <a:xfrm>
              <a:off x="4762026" y="3389739"/>
              <a:ext cx="84132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3" name="Line 46"/>
            <p:cNvSpPr>
              <a:spLocks noChangeShapeType="1"/>
            </p:cNvSpPr>
            <p:nvPr/>
          </p:nvSpPr>
          <p:spPr bwMode="auto">
            <a:xfrm>
              <a:off x="5603352" y="3389739"/>
              <a:ext cx="84132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47"/>
            <p:cNvSpPr>
              <a:spLocks noChangeShapeType="1"/>
            </p:cNvSpPr>
            <p:nvPr/>
          </p:nvSpPr>
          <p:spPr bwMode="auto">
            <a:xfrm>
              <a:off x="6444679" y="3389739"/>
              <a:ext cx="842715"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Text Box 48"/>
            <p:cNvSpPr txBox="1">
              <a:spLocks noChangeArrowheads="1"/>
            </p:cNvSpPr>
            <p:nvPr/>
          </p:nvSpPr>
          <p:spPr bwMode="auto">
            <a:xfrm>
              <a:off x="5747700" y="3971555"/>
              <a:ext cx="14253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4 </a:t>
              </a:r>
              <a:r>
                <a:rPr kumimoji="1" lang="zh-CN" altLang="en-US" sz="1400" b="1" dirty="0">
                  <a:solidFill>
                    <a:srgbClr val="0000FF"/>
                  </a:solidFill>
                  <a:latin typeface="微软雅黑" pitchFamily="34" charset="-122"/>
                  <a:ea typeface="微软雅黑" pitchFamily="34" charset="-122"/>
                </a:rPr>
                <a:t>个时分复用帧</a:t>
              </a:r>
            </a:p>
          </p:txBody>
        </p:sp>
        <p:sp>
          <p:nvSpPr>
            <p:cNvPr id="66" name="Text Box 49"/>
            <p:cNvSpPr txBox="1">
              <a:spLocks noChangeArrowheads="1"/>
            </p:cNvSpPr>
            <p:nvPr/>
          </p:nvSpPr>
          <p:spPr bwMode="auto">
            <a:xfrm>
              <a:off x="497166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itchFamily="34" charset="-122"/>
                  <a:ea typeface="微软雅黑" pitchFamily="34" charset="-122"/>
                </a:rPr>
                <a:t>#1</a:t>
              </a:r>
            </a:p>
          </p:txBody>
        </p:sp>
        <p:sp>
          <p:nvSpPr>
            <p:cNvPr id="67" name="Line 50"/>
            <p:cNvSpPr>
              <a:spLocks noChangeShapeType="1"/>
            </p:cNvSpPr>
            <p:nvPr/>
          </p:nvSpPr>
          <p:spPr bwMode="auto">
            <a:xfrm>
              <a:off x="3631927" y="2370921"/>
              <a:ext cx="919073" cy="563874"/>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Line 51"/>
            <p:cNvSpPr>
              <a:spLocks noChangeShapeType="1"/>
            </p:cNvSpPr>
            <p:nvPr/>
          </p:nvSpPr>
          <p:spPr bwMode="auto">
            <a:xfrm>
              <a:off x="3631927" y="2952736"/>
              <a:ext cx="848268" cy="133279"/>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Line 52"/>
            <p:cNvSpPr>
              <a:spLocks noChangeShapeType="1"/>
            </p:cNvSpPr>
            <p:nvPr/>
          </p:nvSpPr>
          <p:spPr bwMode="auto">
            <a:xfrm flipV="1">
              <a:off x="3694402" y="3237237"/>
              <a:ext cx="785793" cy="296034"/>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Line 53"/>
            <p:cNvSpPr>
              <a:spLocks noChangeShapeType="1"/>
            </p:cNvSpPr>
            <p:nvPr/>
          </p:nvSpPr>
          <p:spPr bwMode="auto">
            <a:xfrm flipV="1">
              <a:off x="3708285" y="3389739"/>
              <a:ext cx="842714" cy="683057"/>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54"/>
            <p:cNvSpPr txBox="1">
              <a:spLocks noChangeArrowheads="1"/>
            </p:cNvSpPr>
            <p:nvPr/>
          </p:nvSpPr>
          <p:spPr bwMode="auto">
            <a:xfrm>
              <a:off x="3694401" y="3592222"/>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④</a:t>
              </a:r>
            </a:p>
          </p:txBody>
        </p:sp>
        <p:sp>
          <p:nvSpPr>
            <p:cNvPr id="72" name="Text Box 55"/>
            <p:cNvSpPr txBox="1">
              <a:spLocks noChangeArrowheads="1"/>
            </p:cNvSpPr>
            <p:nvPr/>
          </p:nvSpPr>
          <p:spPr bwMode="auto">
            <a:xfrm>
              <a:off x="3694401" y="3146594"/>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③</a:t>
              </a:r>
            </a:p>
          </p:txBody>
        </p:sp>
        <p:sp>
          <p:nvSpPr>
            <p:cNvPr id="73" name="Text Box 56"/>
            <p:cNvSpPr txBox="1">
              <a:spLocks noChangeArrowheads="1"/>
            </p:cNvSpPr>
            <p:nvPr/>
          </p:nvSpPr>
          <p:spPr bwMode="auto">
            <a:xfrm>
              <a:off x="3694401" y="2661829"/>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②</a:t>
              </a:r>
            </a:p>
          </p:txBody>
        </p:sp>
        <p:sp>
          <p:nvSpPr>
            <p:cNvPr id="74" name="Text Box 57"/>
            <p:cNvSpPr txBox="1">
              <a:spLocks noChangeArrowheads="1"/>
            </p:cNvSpPr>
            <p:nvPr/>
          </p:nvSpPr>
          <p:spPr bwMode="auto">
            <a:xfrm>
              <a:off x="3694401" y="2196631"/>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①</a:t>
              </a:r>
            </a:p>
          </p:txBody>
        </p:sp>
        <p:sp>
          <p:nvSpPr>
            <p:cNvPr id="75" name="Freeform 58"/>
            <p:cNvSpPr>
              <a:spLocks/>
            </p:cNvSpPr>
            <p:nvPr/>
          </p:nvSpPr>
          <p:spPr bwMode="auto">
            <a:xfrm>
              <a:off x="1323139"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6" name="Line 59"/>
            <p:cNvSpPr>
              <a:spLocks noChangeShapeType="1"/>
            </p:cNvSpPr>
            <p:nvPr/>
          </p:nvSpPr>
          <p:spPr bwMode="auto">
            <a:xfrm>
              <a:off x="3287622" y="2857903"/>
              <a:ext cx="0" cy="768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7" name="Line 60"/>
            <p:cNvSpPr>
              <a:spLocks noChangeShapeType="1"/>
            </p:cNvSpPr>
            <p:nvPr/>
          </p:nvSpPr>
          <p:spPr bwMode="auto">
            <a:xfrm>
              <a:off x="1323139" y="4057417"/>
              <a:ext cx="0" cy="7561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8" name="Text Box 61"/>
            <p:cNvSpPr txBox="1">
              <a:spLocks noChangeArrowheads="1"/>
            </p:cNvSpPr>
            <p:nvPr/>
          </p:nvSpPr>
          <p:spPr bwMode="auto">
            <a:xfrm>
              <a:off x="1413380" y="1990305"/>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a</a:t>
              </a:r>
            </a:p>
          </p:txBody>
        </p:sp>
        <p:sp>
          <p:nvSpPr>
            <p:cNvPr id="79" name="Text Box 62"/>
            <p:cNvSpPr txBox="1">
              <a:spLocks noChangeArrowheads="1"/>
            </p:cNvSpPr>
            <p:nvPr/>
          </p:nvSpPr>
          <p:spPr bwMode="auto">
            <a:xfrm>
              <a:off x="1928449" y="3202636"/>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c</a:t>
              </a:r>
            </a:p>
          </p:txBody>
        </p:sp>
        <p:sp>
          <p:nvSpPr>
            <p:cNvPr id="80" name="Text Box 63"/>
            <p:cNvSpPr txBox="1">
              <a:spLocks noChangeArrowheads="1"/>
            </p:cNvSpPr>
            <p:nvPr/>
          </p:nvSpPr>
          <p:spPr bwMode="auto">
            <a:xfrm>
              <a:off x="1952050" y="2631073"/>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b</a:t>
              </a:r>
            </a:p>
          </p:txBody>
        </p:sp>
        <p:sp>
          <p:nvSpPr>
            <p:cNvPr id="81" name="Line 64"/>
            <p:cNvSpPr>
              <a:spLocks noChangeShapeType="1"/>
            </p:cNvSpPr>
            <p:nvPr/>
          </p:nvSpPr>
          <p:spPr bwMode="auto">
            <a:xfrm>
              <a:off x="5392326"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Line 65"/>
            <p:cNvSpPr>
              <a:spLocks noChangeShapeType="1"/>
            </p:cNvSpPr>
            <p:nvPr/>
          </p:nvSpPr>
          <p:spPr bwMode="auto">
            <a:xfrm>
              <a:off x="5603351"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3" name="Line 66"/>
            <p:cNvSpPr>
              <a:spLocks noChangeShapeType="1"/>
            </p:cNvSpPr>
            <p:nvPr/>
          </p:nvSpPr>
          <p:spPr bwMode="auto">
            <a:xfrm>
              <a:off x="7287393" y="3389739"/>
              <a:ext cx="841327"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4" name="Line 67"/>
            <p:cNvSpPr>
              <a:spLocks noChangeShapeType="1"/>
            </p:cNvSpPr>
            <p:nvPr/>
          </p:nvSpPr>
          <p:spPr bwMode="auto">
            <a:xfrm>
              <a:off x="8128720" y="3314129"/>
              <a:ext cx="0" cy="15122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5" name="Line 68"/>
            <p:cNvSpPr>
              <a:spLocks noChangeShapeType="1"/>
            </p:cNvSpPr>
            <p:nvPr/>
          </p:nvSpPr>
          <p:spPr bwMode="auto">
            <a:xfrm>
              <a:off x="7708056"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Line 69"/>
            <p:cNvSpPr>
              <a:spLocks noChangeShapeType="1"/>
            </p:cNvSpPr>
            <p:nvPr/>
          </p:nvSpPr>
          <p:spPr bwMode="auto">
            <a:xfrm>
              <a:off x="6444678" y="3161627"/>
              <a:ext cx="0" cy="7561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Text Box 72"/>
            <p:cNvSpPr txBox="1">
              <a:spLocks noChangeArrowheads="1"/>
            </p:cNvSpPr>
            <p:nvPr/>
          </p:nvSpPr>
          <p:spPr bwMode="auto">
            <a:xfrm>
              <a:off x="3807039" y="3918907"/>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CC00CC"/>
                  </a:solidFill>
                  <a:latin typeface="微软雅黑" pitchFamily="34" charset="-122"/>
                  <a:ea typeface="微软雅黑" pitchFamily="34" charset="-122"/>
                </a:rPr>
                <a:t>时分复用</a:t>
              </a:r>
            </a:p>
          </p:txBody>
        </p:sp>
        <p:sp>
          <p:nvSpPr>
            <p:cNvPr id="90" name="Text Box 73"/>
            <p:cNvSpPr txBox="1">
              <a:spLocks noChangeArrowheads="1"/>
            </p:cNvSpPr>
            <p:nvPr/>
          </p:nvSpPr>
          <p:spPr bwMode="auto">
            <a:xfrm>
              <a:off x="5814378"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itchFamily="34" charset="-122"/>
                  <a:ea typeface="微软雅黑" pitchFamily="34" charset="-122"/>
                </a:rPr>
                <a:t>#2</a:t>
              </a:r>
            </a:p>
          </p:txBody>
        </p:sp>
        <p:sp>
          <p:nvSpPr>
            <p:cNvPr id="91" name="Text Box 74"/>
            <p:cNvSpPr txBox="1">
              <a:spLocks noChangeArrowheads="1"/>
            </p:cNvSpPr>
            <p:nvPr/>
          </p:nvSpPr>
          <p:spPr bwMode="auto">
            <a:xfrm>
              <a:off x="669735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itchFamily="34" charset="-122"/>
                  <a:ea typeface="微软雅黑" pitchFamily="34" charset="-122"/>
                </a:rPr>
                <a:t>#3</a:t>
              </a:r>
            </a:p>
          </p:txBody>
        </p:sp>
        <p:sp>
          <p:nvSpPr>
            <p:cNvPr id="92" name="Text Box 75"/>
            <p:cNvSpPr txBox="1">
              <a:spLocks noChangeArrowheads="1"/>
            </p:cNvSpPr>
            <p:nvPr/>
          </p:nvSpPr>
          <p:spPr bwMode="auto">
            <a:xfrm>
              <a:off x="7538680"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itchFamily="34" charset="-122"/>
                  <a:ea typeface="微软雅黑" pitchFamily="34" charset="-122"/>
                </a:rPr>
                <a:t>#4</a:t>
              </a:r>
            </a:p>
          </p:txBody>
        </p:sp>
        <p:sp>
          <p:nvSpPr>
            <p:cNvPr id="93" name="Line 76"/>
            <p:cNvSpPr>
              <a:spLocks noChangeShapeType="1"/>
            </p:cNvSpPr>
            <p:nvPr/>
          </p:nvSpPr>
          <p:spPr bwMode="auto">
            <a:xfrm>
              <a:off x="5252106" y="3669113"/>
              <a:ext cx="1052352" cy="303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Line 77"/>
            <p:cNvSpPr>
              <a:spLocks noChangeShapeType="1"/>
            </p:cNvSpPr>
            <p:nvPr/>
          </p:nvSpPr>
          <p:spPr bwMode="auto">
            <a:xfrm>
              <a:off x="6024015" y="3669113"/>
              <a:ext cx="420662" cy="303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Line 78"/>
            <p:cNvSpPr>
              <a:spLocks noChangeShapeType="1"/>
            </p:cNvSpPr>
            <p:nvPr/>
          </p:nvSpPr>
          <p:spPr bwMode="auto">
            <a:xfrm flipH="1">
              <a:off x="6515483" y="3669113"/>
              <a:ext cx="351247" cy="303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Line 79"/>
            <p:cNvSpPr>
              <a:spLocks noChangeShapeType="1"/>
            </p:cNvSpPr>
            <p:nvPr/>
          </p:nvSpPr>
          <p:spPr bwMode="auto">
            <a:xfrm flipV="1">
              <a:off x="6655704" y="3669113"/>
              <a:ext cx="1052352" cy="30372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Text Box 80"/>
            <p:cNvSpPr txBox="1">
              <a:spLocks noChangeArrowheads="1"/>
            </p:cNvSpPr>
            <p:nvPr/>
          </p:nvSpPr>
          <p:spPr bwMode="auto">
            <a:xfrm>
              <a:off x="518863" y="199317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itchFamily="34" charset="-122"/>
                  <a:ea typeface="微软雅黑" pitchFamily="34" charset="-122"/>
                </a:rPr>
                <a:t>用户</a:t>
              </a:r>
            </a:p>
          </p:txBody>
        </p:sp>
        <p:sp>
          <p:nvSpPr>
            <p:cNvPr id="98" name="Line 81"/>
            <p:cNvSpPr>
              <a:spLocks noChangeShapeType="1"/>
            </p:cNvSpPr>
            <p:nvPr/>
          </p:nvSpPr>
          <p:spPr bwMode="auto">
            <a:xfrm>
              <a:off x="1253723" y="2327349"/>
              <a:ext cx="231434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Line 82"/>
            <p:cNvSpPr>
              <a:spLocks noChangeShapeType="1"/>
            </p:cNvSpPr>
            <p:nvPr/>
          </p:nvSpPr>
          <p:spPr bwMode="auto">
            <a:xfrm>
              <a:off x="1253723" y="2934795"/>
              <a:ext cx="231434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Line 83"/>
            <p:cNvSpPr>
              <a:spLocks noChangeShapeType="1"/>
            </p:cNvSpPr>
            <p:nvPr/>
          </p:nvSpPr>
          <p:spPr bwMode="auto">
            <a:xfrm>
              <a:off x="1253723" y="3540959"/>
              <a:ext cx="231434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1" name="Line 84"/>
            <p:cNvSpPr>
              <a:spLocks noChangeShapeType="1"/>
            </p:cNvSpPr>
            <p:nvPr/>
          </p:nvSpPr>
          <p:spPr bwMode="auto">
            <a:xfrm>
              <a:off x="1253723" y="4148406"/>
              <a:ext cx="231434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102" name="Group 85"/>
            <p:cNvGrpSpPr>
              <a:grpSpLocks/>
            </p:cNvGrpSpPr>
            <p:nvPr/>
          </p:nvGrpSpPr>
          <p:grpSpPr bwMode="auto">
            <a:xfrm>
              <a:off x="4764802" y="2778448"/>
              <a:ext cx="3367338" cy="871442"/>
              <a:chOff x="1655" y="1570"/>
              <a:chExt cx="2919" cy="1497"/>
            </a:xfrm>
          </p:grpSpPr>
          <p:sp>
            <p:nvSpPr>
              <p:cNvPr id="104" name="Line 86"/>
              <p:cNvSpPr>
                <a:spLocks noChangeShapeType="1"/>
              </p:cNvSpPr>
              <p:nvPr/>
            </p:nvSpPr>
            <p:spPr bwMode="auto">
              <a:xfrm>
                <a:off x="1655"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Line 87"/>
              <p:cNvSpPr>
                <a:spLocks noChangeShapeType="1"/>
              </p:cNvSpPr>
              <p:nvPr/>
            </p:nvSpPr>
            <p:spPr bwMode="auto">
              <a:xfrm>
                <a:off x="2381"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6" name="Line 88"/>
              <p:cNvSpPr>
                <a:spLocks noChangeShapeType="1"/>
              </p:cNvSpPr>
              <p:nvPr/>
            </p:nvSpPr>
            <p:spPr bwMode="auto">
              <a:xfrm>
                <a:off x="3107"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Line 89"/>
              <p:cNvSpPr>
                <a:spLocks noChangeShapeType="1"/>
              </p:cNvSpPr>
              <p:nvPr/>
            </p:nvSpPr>
            <p:spPr bwMode="auto">
              <a:xfrm>
                <a:off x="3833"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8" name="Line 90"/>
              <p:cNvSpPr>
                <a:spLocks noChangeShapeType="1"/>
              </p:cNvSpPr>
              <p:nvPr/>
            </p:nvSpPr>
            <p:spPr bwMode="auto">
              <a:xfrm>
                <a:off x="4574" y="1570"/>
                <a:ext cx="0" cy="1497"/>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
          <p:nvSpPr>
            <p:cNvPr id="112" name="矩形 111"/>
            <p:cNvSpPr/>
            <p:nvPr/>
          </p:nvSpPr>
          <p:spPr>
            <a:xfrm>
              <a:off x="4660026" y="2061335"/>
              <a:ext cx="3679183" cy="533818"/>
            </a:xfrm>
            <a:prstGeom prst="rect">
              <a:avLst/>
            </a:prstGeom>
            <a:solidFill>
              <a:schemeClr val="bg1"/>
            </a:solidFill>
            <a:ln>
              <a:noFill/>
            </a:ln>
          </p:spPr>
          <p:txBody>
            <a:bodyPr wrap="square">
              <a:spAutoFit/>
            </a:bodyPr>
            <a:lstStyle/>
            <a:p>
              <a:r>
                <a:rPr lang="zh-CN" altLang="zh-CN" sz="1400" b="1" dirty="0">
                  <a:solidFill>
                    <a:srgbClr val="008000"/>
                  </a:solidFill>
                  <a:latin typeface="微软雅黑" pitchFamily="34" charset="-122"/>
                  <a:ea typeface="微软雅黑" pitchFamily="34" charset="-122"/>
                </a:rPr>
                <a:t>当某用户暂时无数据发送时，在时分复用帧中分配给该用户的时隙只能处于空闲状态</a:t>
              </a:r>
              <a:r>
                <a:rPr lang="zh-CN" altLang="en-US" sz="1400" b="1" dirty="0">
                  <a:solidFill>
                    <a:srgbClr val="008000"/>
                  </a:solidFill>
                  <a:latin typeface="微软雅黑" pitchFamily="34" charset="-122"/>
                  <a:ea typeface="微软雅黑" pitchFamily="34" charset="-122"/>
                </a:rPr>
                <a:t>。</a:t>
              </a:r>
            </a:p>
          </p:txBody>
        </p:sp>
        <p:sp>
          <p:nvSpPr>
            <p:cNvPr id="115" name="Text Box 21"/>
            <p:cNvSpPr txBox="1">
              <a:spLocks noChangeArrowheads="1"/>
            </p:cNvSpPr>
            <p:nvPr/>
          </p:nvSpPr>
          <p:spPr bwMode="auto">
            <a:xfrm>
              <a:off x="7261014"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a</a:t>
              </a:r>
            </a:p>
          </p:txBody>
        </p:sp>
        <p:sp>
          <p:nvSpPr>
            <p:cNvPr id="116" name="Text Box 22"/>
            <p:cNvSpPr txBox="1">
              <a:spLocks noChangeArrowheads="1"/>
            </p:cNvSpPr>
            <p:nvPr/>
          </p:nvSpPr>
          <p:spPr bwMode="auto">
            <a:xfrm>
              <a:off x="493695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b</a:t>
              </a:r>
            </a:p>
          </p:txBody>
        </p:sp>
        <p:sp>
          <p:nvSpPr>
            <p:cNvPr id="117" name="Text Box 26"/>
            <p:cNvSpPr txBox="1">
              <a:spLocks noChangeArrowheads="1"/>
            </p:cNvSpPr>
            <p:nvPr/>
          </p:nvSpPr>
          <p:spPr bwMode="auto">
            <a:xfrm>
              <a:off x="5785222"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b</a:t>
              </a:r>
            </a:p>
          </p:txBody>
        </p:sp>
        <p:sp>
          <p:nvSpPr>
            <p:cNvPr id="118" name="Text Box 28"/>
            <p:cNvSpPr txBox="1">
              <a:spLocks noChangeArrowheads="1"/>
            </p:cNvSpPr>
            <p:nvPr/>
          </p:nvSpPr>
          <p:spPr bwMode="auto">
            <a:xfrm>
              <a:off x="4738425"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a</a:t>
              </a:r>
            </a:p>
          </p:txBody>
        </p:sp>
        <p:sp>
          <p:nvSpPr>
            <p:cNvPr id="119" name="Text Box 71"/>
            <p:cNvSpPr txBox="1">
              <a:spLocks noChangeArrowheads="1"/>
            </p:cNvSpPr>
            <p:nvPr/>
          </p:nvSpPr>
          <p:spPr bwMode="auto">
            <a:xfrm>
              <a:off x="788437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itchFamily="34" charset="-122"/>
                  <a:ea typeface="微软雅黑" pitchFamily="34" charset="-122"/>
                </a:rPr>
                <a:t>d</a:t>
              </a:r>
            </a:p>
          </p:txBody>
        </p:sp>
        <p:sp>
          <p:nvSpPr>
            <p:cNvPr id="120" name="Text Box 27"/>
            <p:cNvSpPr txBox="1">
              <a:spLocks noChangeArrowheads="1"/>
            </p:cNvSpPr>
            <p:nvPr/>
          </p:nvSpPr>
          <p:spPr bwMode="auto">
            <a:xfrm>
              <a:off x="59988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c</a:t>
              </a:r>
            </a:p>
          </p:txBody>
        </p:sp>
        <p:sp>
          <p:nvSpPr>
            <p:cNvPr id="121" name="Text Box 70"/>
            <p:cNvSpPr txBox="1">
              <a:spLocks noChangeArrowheads="1"/>
            </p:cNvSpPr>
            <p:nvPr/>
          </p:nvSpPr>
          <p:spPr bwMode="auto">
            <a:xfrm>
              <a:off x="68296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itchFamily="34" charset="-122"/>
                  <a:ea typeface="微软雅黑" pitchFamily="34" charset="-122"/>
                </a:rPr>
                <a:t>c</a:t>
              </a:r>
            </a:p>
          </p:txBody>
        </p:sp>
      </p:grpSp>
    </p:spTree>
    <p:extLst>
      <p:ext uri="{BB962C8B-B14F-4D97-AF65-F5344CB8AC3E}">
        <p14:creationId xmlns:p14="http://schemas.microsoft.com/office/powerpoint/2010/main" val="92753373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26" name="Rectangle 6"/>
          <p:cNvSpPr>
            <a:spLocks noChangeArrowheads="1"/>
          </p:cNvSpPr>
          <p:nvPr/>
        </p:nvSpPr>
        <p:spPr bwMode="auto">
          <a:xfrm>
            <a:off x="2211506" y="641988"/>
            <a:ext cx="47396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统计时分复用 </a:t>
            </a:r>
            <a:r>
              <a:rPr lang="en-US" altLang="zh-CN" sz="2000" b="1" dirty="0">
                <a:solidFill>
                  <a:schemeClr val="bg1"/>
                </a:solidFill>
                <a:latin typeface="微软雅黑" pitchFamily="34" charset="-122"/>
                <a:ea typeface="微软雅黑" pitchFamily="34" charset="-122"/>
              </a:rPr>
              <a:t>STDM  (Statistic TDM) </a:t>
            </a:r>
            <a:endParaRPr lang="zh-CN" altLang="en-US" sz="2000" b="1" dirty="0">
              <a:solidFill>
                <a:schemeClr val="bg1"/>
              </a:solidFill>
              <a:latin typeface="微软雅黑" pitchFamily="34" charset="-122"/>
              <a:ea typeface="微软雅黑" pitchFamily="34" charset="-122"/>
            </a:endParaRPr>
          </a:p>
        </p:txBody>
      </p:sp>
      <p:sp>
        <p:nvSpPr>
          <p:cNvPr id="77" name="Freeform 85"/>
          <p:cNvSpPr>
            <a:spLocks/>
          </p:cNvSpPr>
          <p:nvPr/>
        </p:nvSpPr>
        <p:spPr bwMode="auto">
          <a:xfrm>
            <a:off x="6649986" y="2548895"/>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8" name="Freeform 86"/>
          <p:cNvSpPr>
            <a:spLocks/>
          </p:cNvSpPr>
          <p:nvPr/>
        </p:nvSpPr>
        <p:spPr bwMode="auto">
          <a:xfrm>
            <a:off x="7591033" y="2548895"/>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9" name="Freeform 87"/>
          <p:cNvSpPr>
            <a:spLocks/>
          </p:cNvSpPr>
          <p:nvPr/>
        </p:nvSpPr>
        <p:spPr bwMode="auto">
          <a:xfrm>
            <a:off x="7276891" y="2548895"/>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0" name="Freeform 88"/>
          <p:cNvSpPr>
            <a:spLocks/>
          </p:cNvSpPr>
          <p:nvPr/>
        </p:nvSpPr>
        <p:spPr bwMode="auto">
          <a:xfrm>
            <a:off x="6962749" y="2548895"/>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1" name="Freeform 89"/>
          <p:cNvSpPr>
            <a:spLocks/>
          </p:cNvSpPr>
          <p:nvPr/>
        </p:nvSpPr>
        <p:spPr bwMode="auto">
          <a:xfrm>
            <a:off x="6335844" y="2548895"/>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2" name="Freeform 90"/>
          <p:cNvSpPr>
            <a:spLocks/>
          </p:cNvSpPr>
          <p:nvPr/>
        </p:nvSpPr>
        <p:spPr bwMode="auto">
          <a:xfrm>
            <a:off x="6021701" y="2548895"/>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3" name="Freeform 91"/>
          <p:cNvSpPr>
            <a:spLocks/>
          </p:cNvSpPr>
          <p:nvPr/>
        </p:nvSpPr>
        <p:spPr bwMode="auto">
          <a:xfrm>
            <a:off x="5708937" y="2548895"/>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4" name="Text Box 92"/>
          <p:cNvSpPr txBox="1">
            <a:spLocks noChangeArrowheads="1"/>
          </p:cNvSpPr>
          <p:nvPr/>
        </p:nvSpPr>
        <p:spPr bwMode="auto">
          <a:xfrm>
            <a:off x="717510" y="154843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itchFamily="34" charset="-122"/>
                <a:ea typeface="微软雅黑" pitchFamily="34" charset="-122"/>
              </a:rPr>
              <a:t>用户</a:t>
            </a:r>
          </a:p>
        </p:txBody>
      </p:sp>
      <p:sp>
        <p:nvSpPr>
          <p:cNvPr id="85" name="Freeform 93"/>
          <p:cNvSpPr>
            <a:spLocks/>
          </p:cNvSpPr>
          <p:nvPr/>
        </p:nvSpPr>
        <p:spPr bwMode="auto">
          <a:xfrm>
            <a:off x="3295199" y="1581033"/>
            <a:ext cx="549748"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86" name="Freeform 94"/>
          <p:cNvSpPr>
            <a:spLocks/>
          </p:cNvSpPr>
          <p:nvPr/>
        </p:nvSpPr>
        <p:spPr bwMode="auto">
          <a:xfrm>
            <a:off x="1648709" y="2227122"/>
            <a:ext cx="1098120" cy="32177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7" name="Freeform 95"/>
          <p:cNvSpPr>
            <a:spLocks/>
          </p:cNvSpPr>
          <p:nvPr/>
        </p:nvSpPr>
        <p:spPr bwMode="auto">
          <a:xfrm>
            <a:off x="2197079" y="2871940"/>
            <a:ext cx="109812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dirty="0">
              <a:solidFill>
                <a:srgbClr val="000099"/>
              </a:solidFill>
              <a:latin typeface="微软雅黑" pitchFamily="34" charset="-122"/>
              <a:ea typeface="微软雅黑" pitchFamily="34" charset="-122"/>
            </a:endParaRPr>
          </a:p>
        </p:txBody>
      </p:sp>
      <p:sp>
        <p:nvSpPr>
          <p:cNvPr id="88" name="Freeform 96"/>
          <p:cNvSpPr>
            <a:spLocks/>
          </p:cNvSpPr>
          <p:nvPr/>
        </p:nvSpPr>
        <p:spPr bwMode="auto">
          <a:xfrm>
            <a:off x="2746829" y="3516757"/>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89" name="Text Box 97"/>
          <p:cNvSpPr txBox="1">
            <a:spLocks noChangeArrowheads="1"/>
          </p:cNvSpPr>
          <p:nvPr/>
        </p:nvSpPr>
        <p:spPr bwMode="auto">
          <a:xfrm>
            <a:off x="1185763" y="1551782"/>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A</a:t>
            </a:r>
          </a:p>
        </p:txBody>
      </p:sp>
      <p:sp>
        <p:nvSpPr>
          <p:cNvPr id="90" name="Text Box 98"/>
          <p:cNvSpPr txBox="1">
            <a:spLocks noChangeArrowheads="1"/>
          </p:cNvSpPr>
          <p:nvPr/>
        </p:nvSpPr>
        <p:spPr bwMode="auto">
          <a:xfrm>
            <a:off x="1185763" y="2196598"/>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B</a:t>
            </a:r>
          </a:p>
        </p:txBody>
      </p:sp>
      <p:sp>
        <p:nvSpPr>
          <p:cNvPr id="91" name="Text Box 99"/>
          <p:cNvSpPr txBox="1">
            <a:spLocks noChangeArrowheads="1"/>
          </p:cNvSpPr>
          <p:nvPr/>
        </p:nvSpPr>
        <p:spPr bwMode="auto">
          <a:xfrm>
            <a:off x="1185763" y="2842688"/>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C</a:t>
            </a:r>
          </a:p>
        </p:txBody>
      </p:sp>
      <p:sp>
        <p:nvSpPr>
          <p:cNvPr id="92" name="Text Box 100"/>
          <p:cNvSpPr txBox="1">
            <a:spLocks noChangeArrowheads="1"/>
          </p:cNvSpPr>
          <p:nvPr/>
        </p:nvSpPr>
        <p:spPr bwMode="auto">
          <a:xfrm>
            <a:off x="1185763" y="3487505"/>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D</a:t>
            </a:r>
          </a:p>
        </p:txBody>
      </p:sp>
      <p:sp>
        <p:nvSpPr>
          <p:cNvPr id="93" name="Line 101"/>
          <p:cNvSpPr>
            <a:spLocks noChangeShapeType="1"/>
          </p:cNvSpPr>
          <p:nvPr/>
        </p:nvSpPr>
        <p:spPr bwMode="auto">
          <a:xfrm>
            <a:off x="5473332" y="2871939"/>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4" name="Text Box 102"/>
          <p:cNvSpPr txBox="1">
            <a:spLocks noChangeArrowheads="1"/>
          </p:cNvSpPr>
          <p:nvPr/>
        </p:nvSpPr>
        <p:spPr bwMode="auto">
          <a:xfrm>
            <a:off x="3413690" y="1568315"/>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a</a:t>
            </a:r>
          </a:p>
        </p:txBody>
      </p:sp>
      <p:sp>
        <p:nvSpPr>
          <p:cNvPr id="95" name="Text Box 105"/>
          <p:cNvSpPr txBox="1">
            <a:spLocks noChangeArrowheads="1"/>
          </p:cNvSpPr>
          <p:nvPr/>
        </p:nvSpPr>
        <p:spPr bwMode="auto">
          <a:xfrm>
            <a:off x="1812669" y="2215676"/>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b</a:t>
            </a:r>
          </a:p>
        </p:txBody>
      </p:sp>
      <p:sp>
        <p:nvSpPr>
          <p:cNvPr id="96" name="Text Box 106"/>
          <p:cNvSpPr txBox="1">
            <a:spLocks noChangeArrowheads="1"/>
          </p:cNvSpPr>
          <p:nvPr/>
        </p:nvSpPr>
        <p:spPr bwMode="auto">
          <a:xfrm>
            <a:off x="2877719" y="2852862"/>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c</a:t>
            </a:r>
          </a:p>
        </p:txBody>
      </p:sp>
      <p:sp>
        <p:nvSpPr>
          <p:cNvPr id="97" name="Text Box 107"/>
          <p:cNvSpPr txBox="1">
            <a:spLocks noChangeArrowheads="1"/>
          </p:cNvSpPr>
          <p:nvPr/>
        </p:nvSpPr>
        <p:spPr bwMode="auto">
          <a:xfrm>
            <a:off x="2880475" y="3516757"/>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d</a:t>
            </a:r>
          </a:p>
        </p:txBody>
      </p:sp>
      <p:sp>
        <p:nvSpPr>
          <p:cNvPr id="98" name="Text Box 111"/>
          <p:cNvSpPr txBox="1">
            <a:spLocks noChangeArrowheads="1"/>
          </p:cNvSpPr>
          <p:nvPr/>
        </p:nvSpPr>
        <p:spPr bwMode="auto">
          <a:xfrm>
            <a:off x="4059885" y="161283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99" name="Text Box 112"/>
          <p:cNvSpPr txBox="1">
            <a:spLocks noChangeArrowheads="1"/>
          </p:cNvSpPr>
          <p:nvPr/>
        </p:nvSpPr>
        <p:spPr bwMode="auto">
          <a:xfrm>
            <a:off x="4059885" y="227290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100" name="Text Box 113"/>
          <p:cNvSpPr txBox="1">
            <a:spLocks noChangeArrowheads="1"/>
          </p:cNvSpPr>
          <p:nvPr/>
        </p:nvSpPr>
        <p:spPr bwMode="auto">
          <a:xfrm>
            <a:off x="4059885" y="293425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101" name="Text Box 114"/>
          <p:cNvSpPr txBox="1">
            <a:spLocks noChangeArrowheads="1"/>
          </p:cNvSpPr>
          <p:nvPr/>
        </p:nvSpPr>
        <p:spPr bwMode="auto">
          <a:xfrm>
            <a:off x="4059885" y="359433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102" name="Text Box 115"/>
          <p:cNvSpPr txBox="1">
            <a:spLocks noChangeArrowheads="1"/>
          </p:cNvSpPr>
          <p:nvPr/>
        </p:nvSpPr>
        <p:spPr bwMode="auto">
          <a:xfrm>
            <a:off x="8026441" y="276675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t</a:t>
            </a:r>
          </a:p>
        </p:txBody>
      </p:sp>
      <p:sp>
        <p:nvSpPr>
          <p:cNvPr id="103" name="Line 116"/>
          <p:cNvSpPr>
            <a:spLocks noChangeShapeType="1"/>
          </p:cNvSpPr>
          <p:nvPr/>
        </p:nvSpPr>
        <p:spPr bwMode="auto">
          <a:xfrm>
            <a:off x="2197079" y="2468770"/>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Line 117"/>
          <p:cNvSpPr>
            <a:spLocks noChangeShapeType="1"/>
          </p:cNvSpPr>
          <p:nvPr/>
        </p:nvSpPr>
        <p:spPr bwMode="auto">
          <a:xfrm>
            <a:off x="2746828" y="3113587"/>
            <a:ext cx="0" cy="813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Line 118"/>
          <p:cNvSpPr>
            <a:spLocks noChangeShapeType="1"/>
          </p:cNvSpPr>
          <p:nvPr/>
        </p:nvSpPr>
        <p:spPr bwMode="auto">
          <a:xfrm>
            <a:off x="3295198" y="2468770"/>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6" name="Line 119"/>
          <p:cNvSpPr>
            <a:spLocks noChangeShapeType="1"/>
          </p:cNvSpPr>
          <p:nvPr/>
        </p:nvSpPr>
        <p:spPr bwMode="auto">
          <a:xfrm>
            <a:off x="2197079" y="3759676"/>
            <a:ext cx="0" cy="80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Line 120"/>
          <p:cNvSpPr>
            <a:spLocks noChangeShapeType="1"/>
          </p:cNvSpPr>
          <p:nvPr/>
        </p:nvSpPr>
        <p:spPr bwMode="auto">
          <a:xfrm>
            <a:off x="3844947" y="3113587"/>
            <a:ext cx="0" cy="81397"/>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8" name="Line 121"/>
          <p:cNvSpPr>
            <a:spLocks noChangeShapeType="1"/>
          </p:cNvSpPr>
          <p:nvPr/>
        </p:nvSpPr>
        <p:spPr bwMode="auto">
          <a:xfrm>
            <a:off x="3844947" y="3759676"/>
            <a:ext cx="0" cy="80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9" name="Line 122"/>
          <p:cNvSpPr>
            <a:spLocks noChangeShapeType="1"/>
          </p:cNvSpPr>
          <p:nvPr/>
        </p:nvSpPr>
        <p:spPr bwMode="auto">
          <a:xfrm>
            <a:off x="5630402" y="2953337"/>
            <a:ext cx="0" cy="16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0" name="Line 123"/>
          <p:cNvSpPr>
            <a:spLocks noChangeShapeType="1"/>
          </p:cNvSpPr>
          <p:nvPr/>
        </p:nvSpPr>
        <p:spPr bwMode="auto">
          <a:xfrm>
            <a:off x="6257307" y="2953337"/>
            <a:ext cx="0" cy="16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Line 124"/>
          <p:cNvSpPr>
            <a:spLocks noChangeShapeType="1"/>
          </p:cNvSpPr>
          <p:nvPr/>
        </p:nvSpPr>
        <p:spPr bwMode="auto">
          <a:xfrm>
            <a:off x="6884214" y="2953337"/>
            <a:ext cx="0" cy="16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2" name="Line 125"/>
          <p:cNvSpPr>
            <a:spLocks noChangeShapeType="1"/>
          </p:cNvSpPr>
          <p:nvPr/>
        </p:nvSpPr>
        <p:spPr bwMode="auto">
          <a:xfrm>
            <a:off x="5630402" y="3033461"/>
            <a:ext cx="6269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Line 126"/>
          <p:cNvSpPr>
            <a:spLocks noChangeShapeType="1"/>
          </p:cNvSpPr>
          <p:nvPr/>
        </p:nvSpPr>
        <p:spPr bwMode="auto">
          <a:xfrm>
            <a:off x="6257307" y="3033461"/>
            <a:ext cx="626907"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4" name="Line 127"/>
          <p:cNvSpPr>
            <a:spLocks noChangeShapeType="1"/>
          </p:cNvSpPr>
          <p:nvPr/>
        </p:nvSpPr>
        <p:spPr bwMode="auto">
          <a:xfrm>
            <a:off x="6884214" y="3033461"/>
            <a:ext cx="62828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5" name="Text Box 128"/>
          <p:cNvSpPr txBox="1">
            <a:spLocks noChangeArrowheads="1"/>
          </p:cNvSpPr>
          <p:nvPr/>
        </p:nvSpPr>
        <p:spPr bwMode="auto">
          <a:xfrm>
            <a:off x="5833624" y="3655823"/>
            <a:ext cx="1359668" cy="307777"/>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3 </a:t>
            </a:r>
            <a:r>
              <a:rPr kumimoji="1" lang="zh-CN" altLang="en-US" sz="1400" b="1" dirty="0">
                <a:solidFill>
                  <a:srgbClr val="0000FF"/>
                </a:solidFill>
                <a:latin typeface="微软雅黑" pitchFamily="34" charset="-122"/>
                <a:ea typeface="微软雅黑" pitchFamily="34" charset="-122"/>
              </a:rPr>
              <a:t>个 </a:t>
            </a:r>
            <a:r>
              <a:rPr kumimoji="1" lang="en-US" altLang="zh-CN" sz="1400" b="1" dirty="0">
                <a:solidFill>
                  <a:srgbClr val="0000FF"/>
                </a:solidFill>
                <a:latin typeface="微软雅黑" pitchFamily="34" charset="-122"/>
                <a:ea typeface="微软雅黑" pitchFamily="34" charset="-122"/>
              </a:rPr>
              <a:t>STDM </a:t>
            </a:r>
            <a:r>
              <a:rPr kumimoji="1" lang="zh-CN" altLang="en-US" sz="1400" b="1" dirty="0">
                <a:solidFill>
                  <a:srgbClr val="0000FF"/>
                </a:solidFill>
                <a:latin typeface="微软雅黑" pitchFamily="34" charset="-122"/>
                <a:ea typeface="微软雅黑" pitchFamily="34" charset="-122"/>
              </a:rPr>
              <a:t>帧</a:t>
            </a:r>
          </a:p>
        </p:txBody>
      </p:sp>
      <p:sp>
        <p:nvSpPr>
          <p:cNvPr id="116" name="Text Box 129"/>
          <p:cNvSpPr txBox="1">
            <a:spLocks noChangeArrowheads="1"/>
          </p:cNvSpPr>
          <p:nvPr/>
        </p:nvSpPr>
        <p:spPr bwMode="auto">
          <a:xfrm>
            <a:off x="5725472" y="2997512"/>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#1</a:t>
            </a:r>
          </a:p>
        </p:txBody>
      </p:sp>
      <p:sp>
        <p:nvSpPr>
          <p:cNvPr id="117" name="Line 130"/>
          <p:cNvSpPr>
            <a:spLocks noChangeShapeType="1"/>
          </p:cNvSpPr>
          <p:nvPr/>
        </p:nvSpPr>
        <p:spPr bwMode="auto">
          <a:xfrm>
            <a:off x="4329923" y="1901533"/>
            <a:ext cx="1007183" cy="647361"/>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Line 131"/>
          <p:cNvSpPr>
            <a:spLocks noChangeShapeType="1"/>
          </p:cNvSpPr>
          <p:nvPr/>
        </p:nvSpPr>
        <p:spPr bwMode="auto">
          <a:xfrm>
            <a:off x="4391924" y="2536177"/>
            <a:ext cx="866647" cy="17424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9" name="Line 132"/>
          <p:cNvSpPr>
            <a:spLocks noChangeShapeType="1"/>
          </p:cNvSpPr>
          <p:nvPr/>
        </p:nvSpPr>
        <p:spPr bwMode="auto">
          <a:xfrm flipV="1">
            <a:off x="4391924" y="2871939"/>
            <a:ext cx="866647" cy="298879"/>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0" name="Line 133"/>
          <p:cNvSpPr>
            <a:spLocks noChangeShapeType="1"/>
          </p:cNvSpPr>
          <p:nvPr/>
        </p:nvSpPr>
        <p:spPr bwMode="auto">
          <a:xfrm flipV="1">
            <a:off x="4329923" y="3033462"/>
            <a:ext cx="1007183" cy="77200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1" name="Text Box 134"/>
          <p:cNvSpPr txBox="1">
            <a:spLocks noChangeArrowheads="1"/>
          </p:cNvSpPr>
          <p:nvPr/>
        </p:nvSpPr>
        <p:spPr bwMode="auto">
          <a:xfrm>
            <a:off x="4391924" y="3286556"/>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④</a:t>
            </a:r>
          </a:p>
        </p:txBody>
      </p:sp>
      <p:sp>
        <p:nvSpPr>
          <p:cNvPr id="122" name="Text Box 135"/>
          <p:cNvSpPr txBox="1">
            <a:spLocks noChangeArrowheads="1"/>
          </p:cNvSpPr>
          <p:nvPr/>
        </p:nvSpPr>
        <p:spPr bwMode="auto">
          <a:xfrm>
            <a:off x="4391924" y="2785428"/>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itchFamily="34" charset="-122"/>
                <a:ea typeface="微软雅黑" pitchFamily="34" charset="-122"/>
              </a:rPr>
              <a:t>③</a:t>
            </a:r>
          </a:p>
        </p:txBody>
      </p:sp>
      <p:sp>
        <p:nvSpPr>
          <p:cNvPr id="123" name="Text Box 136"/>
          <p:cNvSpPr txBox="1">
            <a:spLocks noChangeArrowheads="1"/>
          </p:cNvSpPr>
          <p:nvPr/>
        </p:nvSpPr>
        <p:spPr bwMode="auto">
          <a:xfrm>
            <a:off x="4391924" y="2247472"/>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②</a:t>
            </a:r>
          </a:p>
        </p:txBody>
      </p:sp>
      <p:sp>
        <p:nvSpPr>
          <p:cNvPr id="124" name="Text Box 137"/>
          <p:cNvSpPr txBox="1">
            <a:spLocks noChangeArrowheads="1"/>
          </p:cNvSpPr>
          <p:nvPr/>
        </p:nvSpPr>
        <p:spPr bwMode="auto">
          <a:xfrm>
            <a:off x="4391924" y="1728566"/>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itchFamily="34" charset="-122"/>
                <a:ea typeface="微软雅黑" pitchFamily="34" charset="-122"/>
              </a:rPr>
              <a:t>①</a:t>
            </a:r>
          </a:p>
        </p:txBody>
      </p:sp>
      <p:sp>
        <p:nvSpPr>
          <p:cNvPr id="125" name="Freeform 138"/>
          <p:cNvSpPr>
            <a:spLocks/>
          </p:cNvSpPr>
          <p:nvPr/>
        </p:nvSpPr>
        <p:spPr bwMode="auto">
          <a:xfrm>
            <a:off x="1648709" y="1581033"/>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6" name="Line 139"/>
          <p:cNvSpPr>
            <a:spLocks noChangeShapeType="1"/>
          </p:cNvSpPr>
          <p:nvPr/>
        </p:nvSpPr>
        <p:spPr bwMode="auto">
          <a:xfrm>
            <a:off x="3844947" y="2468770"/>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7" name="Line 140"/>
          <p:cNvSpPr>
            <a:spLocks noChangeShapeType="1"/>
          </p:cNvSpPr>
          <p:nvPr/>
        </p:nvSpPr>
        <p:spPr bwMode="auto">
          <a:xfrm>
            <a:off x="1727244" y="3759676"/>
            <a:ext cx="0" cy="80125"/>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8" name="Text Box 141"/>
          <p:cNvSpPr txBox="1">
            <a:spLocks noChangeArrowheads="1"/>
          </p:cNvSpPr>
          <p:nvPr/>
        </p:nvSpPr>
        <p:spPr bwMode="auto">
          <a:xfrm>
            <a:off x="1786490" y="1555597"/>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a</a:t>
            </a:r>
          </a:p>
        </p:txBody>
      </p:sp>
      <p:sp>
        <p:nvSpPr>
          <p:cNvPr id="129" name="Text Box 142"/>
          <p:cNvSpPr txBox="1">
            <a:spLocks noChangeArrowheads="1"/>
          </p:cNvSpPr>
          <p:nvPr/>
        </p:nvSpPr>
        <p:spPr bwMode="auto">
          <a:xfrm>
            <a:off x="2325216" y="2842688"/>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c</a:t>
            </a:r>
          </a:p>
        </p:txBody>
      </p:sp>
      <p:sp>
        <p:nvSpPr>
          <p:cNvPr id="130" name="Text Box 143"/>
          <p:cNvSpPr txBox="1">
            <a:spLocks noChangeArrowheads="1"/>
          </p:cNvSpPr>
          <p:nvPr/>
        </p:nvSpPr>
        <p:spPr bwMode="auto">
          <a:xfrm>
            <a:off x="2351395" y="2218221"/>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b</a:t>
            </a:r>
          </a:p>
        </p:txBody>
      </p:sp>
      <p:sp>
        <p:nvSpPr>
          <p:cNvPr id="131" name="Line 144"/>
          <p:cNvSpPr>
            <a:spLocks noChangeShapeType="1"/>
          </p:cNvSpPr>
          <p:nvPr/>
        </p:nvSpPr>
        <p:spPr bwMode="auto">
          <a:xfrm>
            <a:off x="6335844" y="2791814"/>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2" name="Line 145"/>
          <p:cNvSpPr>
            <a:spLocks noChangeShapeType="1"/>
          </p:cNvSpPr>
          <p:nvPr/>
        </p:nvSpPr>
        <p:spPr bwMode="auto">
          <a:xfrm>
            <a:off x="6571450" y="2791814"/>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3" name="Line 146"/>
          <p:cNvSpPr>
            <a:spLocks noChangeShapeType="1"/>
          </p:cNvSpPr>
          <p:nvPr/>
        </p:nvSpPr>
        <p:spPr bwMode="auto">
          <a:xfrm>
            <a:off x="7512498" y="2953337"/>
            <a:ext cx="0" cy="16025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4" name="Line 147"/>
          <p:cNvSpPr>
            <a:spLocks noChangeShapeType="1"/>
          </p:cNvSpPr>
          <p:nvPr/>
        </p:nvSpPr>
        <p:spPr bwMode="auto">
          <a:xfrm>
            <a:off x="7512498" y="2791814"/>
            <a:ext cx="0" cy="8012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2" name="Freeform 150"/>
          <p:cNvSpPr>
            <a:spLocks/>
          </p:cNvSpPr>
          <p:nvPr/>
        </p:nvSpPr>
        <p:spPr bwMode="auto">
          <a:xfrm>
            <a:off x="5630402"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3" name="Freeform 151"/>
          <p:cNvSpPr>
            <a:spLocks/>
          </p:cNvSpPr>
          <p:nvPr/>
        </p:nvSpPr>
        <p:spPr bwMode="auto">
          <a:xfrm>
            <a:off x="5943165" y="2548895"/>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4" name="Freeform 152"/>
          <p:cNvSpPr>
            <a:spLocks/>
          </p:cNvSpPr>
          <p:nvPr/>
        </p:nvSpPr>
        <p:spPr bwMode="auto">
          <a:xfrm>
            <a:off x="6257307" y="2548895"/>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5" name="Freeform 153"/>
          <p:cNvSpPr>
            <a:spLocks/>
          </p:cNvSpPr>
          <p:nvPr/>
        </p:nvSpPr>
        <p:spPr bwMode="auto">
          <a:xfrm>
            <a:off x="6571449" y="2548895"/>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6" name="Freeform 154"/>
          <p:cNvSpPr>
            <a:spLocks/>
          </p:cNvSpPr>
          <p:nvPr/>
        </p:nvSpPr>
        <p:spPr bwMode="auto">
          <a:xfrm>
            <a:off x="6884214"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7" name="Freeform 155"/>
          <p:cNvSpPr>
            <a:spLocks/>
          </p:cNvSpPr>
          <p:nvPr/>
        </p:nvSpPr>
        <p:spPr bwMode="auto">
          <a:xfrm>
            <a:off x="7198356"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8" name="Freeform 156"/>
          <p:cNvSpPr>
            <a:spLocks/>
          </p:cNvSpPr>
          <p:nvPr/>
        </p:nvSpPr>
        <p:spPr bwMode="auto">
          <a:xfrm>
            <a:off x="7512498" y="2548895"/>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9" name="Text Box 157"/>
          <p:cNvSpPr txBox="1">
            <a:spLocks noChangeArrowheads="1"/>
          </p:cNvSpPr>
          <p:nvPr/>
        </p:nvSpPr>
        <p:spPr bwMode="auto">
          <a:xfrm>
            <a:off x="6335844" y="2997512"/>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#2</a:t>
            </a:r>
          </a:p>
        </p:txBody>
      </p:sp>
      <p:sp>
        <p:nvSpPr>
          <p:cNvPr id="150" name="Text Box 158"/>
          <p:cNvSpPr txBox="1">
            <a:spLocks noChangeArrowheads="1"/>
          </p:cNvSpPr>
          <p:nvPr/>
        </p:nvSpPr>
        <p:spPr bwMode="auto">
          <a:xfrm>
            <a:off x="6946215" y="2997512"/>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itchFamily="34" charset="-122"/>
                <a:ea typeface="微软雅黑" pitchFamily="34" charset="-122"/>
              </a:rPr>
              <a:t>#3</a:t>
            </a:r>
          </a:p>
        </p:txBody>
      </p:sp>
      <p:sp>
        <p:nvSpPr>
          <p:cNvPr id="151" name="Text Box 159"/>
          <p:cNvSpPr txBox="1">
            <a:spLocks noChangeArrowheads="1"/>
          </p:cNvSpPr>
          <p:nvPr/>
        </p:nvSpPr>
        <p:spPr bwMode="auto">
          <a:xfrm>
            <a:off x="4195860" y="1374837"/>
            <a:ext cx="139177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400" b="1" dirty="0">
                <a:solidFill>
                  <a:srgbClr val="CC00CC"/>
                </a:solidFill>
                <a:latin typeface="微软雅黑" pitchFamily="34" charset="-122"/>
                <a:ea typeface="微软雅黑" pitchFamily="34" charset="-122"/>
              </a:rPr>
              <a:t>统计时分复用</a:t>
            </a:r>
          </a:p>
        </p:txBody>
      </p:sp>
      <p:sp>
        <p:nvSpPr>
          <p:cNvPr id="152" name="Line 160"/>
          <p:cNvSpPr>
            <a:spLocks noChangeShapeType="1"/>
          </p:cNvSpPr>
          <p:nvPr/>
        </p:nvSpPr>
        <p:spPr bwMode="auto">
          <a:xfrm>
            <a:off x="5943166" y="3275108"/>
            <a:ext cx="549748" cy="4031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3" name="Line 161"/>
          <p:cNvSpPr>
            <a:spLocks noChangeShapeType="1"/>
          </p:cNvSpPr>
          <p:nvPr/>
        </p:nvSpPr>
        <p:spPr bwMode="auto">
          <a:xfrm>
            <a:off x="6571450" y="3275108"/>
            <a:ext cx="0" cy="4031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4" name="Line 162"/>
          <p:cNvSpPr>
            <a:spLocks noChangeShapeType="1"/>
          </p:cNvSpPr>
          <p:nvPr/>
        </p:nvSpPr>
        <p:spPr bwMode="auto">
          <a:xfrm flipH="1">
            <a:off x="6728521" y="3275108"/>
            <a:ext cx="391300" cy="40317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5" name="Line 163"/>
          <p:cNvSpPr>
            <a:spLocks noChangeShapeType="1"/>
          </p:cNvSpPr>
          <p:nvPr/>
        </p:nvSpPr>
        <p:spPr bwMode="auto">
          <a:xfrm>
            <a:off x="1570174" y="1904077"/>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6" name="Line 164"/>
          <p:cNvSpPr>
            <a:spLocks noChangeShapeType="1"/>
          </p:cNvSpPr>
          <p:nvPr/>
        </p:nvSpPr>
        <p:spPr bwMode="auto">
          <a:xfrm>
            <a:off x="1570174" y="2548895"/>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7" name="Line 165"/>
          <p:cNvSpPr>
            <a:spLocks noChangeShapeType="1"/>
          </p:cNvSpPr>
          <p:nvPr/>
        </p:nvSpPr>
        <p:spPr bwMode="auto">
          <a:xfrm>
            <a:off x="1570174" y="3194984"/>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8" name="Line 166"/>
          <p:cNvSpPr>
            <a:spLocks noChangeShapeType="1"/>
          </p:cNvSpPr>
          <p:nvPr/>
        </p:nvSpPr>
        <p:spPr bwMode="auto">
          <a:xfrm>
            <a:off x="1570174" y="3839800"/>
            <a:ext cx="2587538"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9" name="Line 170"/>
          <p:cNvSpPr>
            <a:spLocks noChangeShapeType="1"/>
          </p:cNvSpPr>
          <p:nvPr/>
        </p:nvSpPr>
        <p:spPr bwMode="auto">
          <a:xfrm>
            <a:off x="5624890" y="2304704"/>
            <a:ext cx="0" cy="864843"/>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0" name="Line 171"/>
          <p:cNvSpPr>
            <a:spLocks noChangeShapeType="1"/>
          </p:cNvSpPr>
          <p:nvPr/>
        </p:nvSpPr>
        <p:spPr bwMode="auto">
          <a:xfrm>
            <a:off x="6253174" y="2304704"/>
            <a:ext cx="0" cy="864843"/>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1" name="Line 172"/>
          <p:cNvSpPr>
            <a:spLocks noChangeShapeType="1"/>
          </p:cNvSpPr>
          <p:nvPr/>
        </p:nvSpPr>
        <p:spPr bwMode="auto">
          <a:xfrm>
            <a:off x="6881458" y="2304704"/>
            <a:ext cx="0" cy="864843"/>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2" name="Line 173"/>
          <p:cNvSpPr>
            <a:spLocks noChangeShapeType="1"/>
          </p:cNvSpPr>
          <p:nvPr/>
        </p:nvSpPr>
        <p:spPr bwMode="auto">
          <a:xfrm>
            <a:off x="7508364" y="2304704"/>
            <a:ext cx="0" cy="864843"/>
          </a:xfrm>
          <a:prstGeom prst="line">
            <a:avLst/>
          </a:prstGeom>
          <a:noFill/>
          <a:ln w="28575">
            <a:solidFill>
              <a:srgbClr val="0099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4" name="矩形 163"/>
          <p:cNvSpPr/>
          <p:nvPr/>
        </p:nvSpPr>
        <p:spPr>
          <a:xfrm>
            <a:off x="2538859" y="3986200"/>
            <a:ext cx="4217822" cy="369332"/>
          </a:xfrm>
          <a:prstGeom prst="rect">
            <a:avLst/>
          </a:prstGeom>
        </p:spPr>
        <p:txBody>
          <a:bodyPr wrap="none">
            <a:spAutoFit/>
          </a:bodyPr>
          <a:lstStyle/>
          <a:p>
            <a:pPr algn="ctr"/>
            <a:r>
              <a:rPr lang="zh-CN" altLang="en-US" b="1" dirty="0">
                <a:latin typeface="微软雅黑" pitchFamily="34" charset="-122"/>
                <a:ea typeface="微软雅黑" pitchFamily="34" charset="-122"/>
              </a:rPr>
              <a:t>统计</a:t>
            </a:r>
            <a:r>
              <a:rPr lang="zh-CN" altLang="en-US" b="1" dirty="0" smtClean="0">
                <a:latin typeface="微软雅黑" pitchFamily="34" charset="-122"/>
                <a:ea typeface="微软雅黑" pitchFamily="34" charset="-122"/>
              </a:rPr>
              <a:t>时分复用</a:t>
            </a:r>
            <a:r>
              <a:rPr lang="en-US" altLang="zh-CN" b="1" dirty="0" smtClean="0">
                <a:latin typeface="微软雅黑" pitchFamily="34" charset="-122"/>
                <a:ea typeface="微软雅黑" pitchFamily="34" charset="-122"/>
              </a:rPr>
              <a:t>/</a:t>
            </a:r>
            <a:r>
              <a:rPr lang="zh-CN" altLang="en-US" b="1" dirty="0" smtClean="0">
                <a:latin typeface="微软雅黑" pitchFamily="34" charset="-122"/>
                <a:ea typeface="微软雅黑" pitchFamily="34" charset="-122"/>
              </a:rPr>
              <a:t>异步时分复用的</a:t>
            </a:r>
            <a:r>
              <a:rPr lang="zh-CN" altLang="en-US" b="1" dirty="0">
                <a:latin typeface="微软雅黑" pitchFamily="34" charset="-122"/>
                <a:ea typeface="微软雅黑" pitchFamily="34" charset="-122"/>
              </a:rPr>
              <a:t>工作原理</a:t>
            </a:r>
          </a:p>
        </p:txBody>
      </p:sp>
      <p:sp>
        <p:nvSpPr>
          <p:cNvPr id="165" name="矩形 164"/>
          <p:cNvSpPr/>
          <p:nvPr/>
        </p:nvSpPr>
        <p:spPr>
          <a:xfrm>
            <a:off x="5521250" y="1480314"/>
            <a:ext cx="2879799" cy="738664"/>
          </a:xfrm>
          <a:prstGeom prst="rect">
            <a:avLst/>
          </a:prstGeom>
          <a:solidFill>
            <a:schemeClr val="bg1"/>
          </a:solidFill>
          <a:ln>
            <a:noFill/>
          </a:ln>
        </p:spPr>
        <p:txBody>
          <a:bodyPr wrap="square">
            <a:spAutoFit/>
          </a:bodyPr>
          <a:lstStyle/>
          <a:p>
            <a:r>
              <a:rPr lang="en-US" altLang="zh-CN" sz="1400" b="1" dirty="0" smtClean="0">
                <a:latin typeface="微软雅黑" pitchFamily="34" charset="-122"/>
                <a:ea typeface="微软雅黑" pitchFamily="34" charset="-122"/>
              </a:rPr>
              <a:t>STDM</a:t>
            </a:r>
            <a:r>
              <a:rPr lang="zh-CN" altLang="en-US" sz="1400" b="1" dirty="0" smtClean="0">
                <a:latin typeface="微软雅黑" pitchFamily="34" charset="-122"/>
                <a:ea typeface="微软雅黑" pitchFamily="34" charset="-122"/>
              </a:rPr>
              <a:t>帧</a:t>
            </a:r>
            <a:r>
              <a:rPr lang="zh-CN" altLang="en-US" sz="1400" b="1" dirty="0">
                <a:solidFill>
                  <a:srgbClr val="0000FF"/>
                </a:solidFill>
                <a:latin typeface="微软雅黑" pitchFamily="34" charset="-122"/>
                <a:ea typeface="微软雅黑" pitchFamily="34" charset="-122"/>
              </a:rPr>
              <a:t>不是固定分配</a:t>
            </a:r>
            <a:r>
              <a:rPr lang="zh-CN" altLang="en-US" sz="1400" b="1" dirty="0">
                <a:latin typeface="微软雅黑" pitchFamily="34" charset="-122"/>
                <a:ea typeface="微软雅黑" pitchFamily="34" charset="-122"/>
              </a:rPr>
              <a:t>时隙，而是</a:t>
            </a:r>
            <a:r>
              <a:rPr lang="zh-CN" altLang="en-US" sz="1400" b="1" dirty="0">
                <a:solidFill>
                  <a:srgbClr val="0000FF"/>
                </a:solidFill>
                <a:latin typeface="微软雅黑" pitchFamily="34" charset="-122"/>
                <a:ea typeface="微软雅黑" pitchFamily="34" charset="-122"/>
              </a:rPr>
              <a:t>按需动态地</a:t>
            </a:r>
            <a:r>
              <a:rPr lang="zh-CN" altLang="en-US" sz="1400" b="1" dirty="0">
                <a:latin typeface="微软雅黑" pitchFamily="34" charset="-122"/>
                <a:ea typeface="微软雅黑" pitchFamily="34" charset="-122"/>
              </a:rPr>
              <a:t>分配时隙。因此统计时分复用可以提高线路的利用率。</a:t>
            </a:r>
          </a:p>
        </p:txBody>
      </p:sp>
      <p:sp>
        <p:nvSpPr>
          <p:cNvPr id="166" name="Text Box 103"/>
          <p:cNvSpPr txBox="1">
            <a:spLocks noChangeArrowheads="1"/>
          </p:cNvSpPr>
          <p:nvPr/>
        </p:nvSpPr>
        <p:spPr bwMode="auto">
          <a:xfrm>
            <a:off x="7570366" y="2545702"/>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a</a:t>
            </a:r>
          </a:p>
        </p:txBody>
      </p:sp>
      <p:sp>
        <p:nvSpPr>
          <p:cNvPr id="167" name="Text Box 104"/>
          <p:cNvSpPr txBox="1">
            <a:spLocks noChangeArrowheads="1"/>
          </p:cNvSpPr>
          <p:nvPr/>
        </p:nvSpPr>
        <p:spPr bwMode="auto">
          <a:xfrm>
            <a:off x="6002413" y="2545702"/>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b</a:t>
            </a:r>
          </a:p>
        </p:txBody>
      </p:sp>
      <p:sp>
        <p:nvSpPr>
          <p:cNvPr id="168" name="Text Box 108"/>
          <p:cNvSpPr txBox="1">
            <a:spLocks noChangeArrowheads="1"/>
          </p:cNvSpPr>
          <p:nvPr/>
        </p:nvSpPr>
        <p:spPr bwMode="auto">
          <a:xfrm>
            <a:off x="6297265" y="2545702"/>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b</a:t>
            </a:r>
          </a:p>
        </p:txBody>
      </p:sp>
      <p:sp>
        <p:nvSpPr>
          <p:cNvPr id="169" name="Text Box 109"/>
          <p:cNvSpPr txBox="1">
            <a:spLocks noChangeArrowheads="1"/>
          </p:cNvSpPr>
          <p:nvPr/>
        </p:nvSpPr>
        <p:spPr bwMode="auto">
          <a:xfrm>
            <a:off x="6610029" y="2545702"/>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c</a:t>
            </a:r>
          </a:p>
        </p:txBody>
      </p:sp>
      <p:sp>
        <p:nvSpPr>
          <p:cNvPr id="170" name="Text Box 110"/>
          <p:cNvSpPr txBox="1">
            <a:spLocks noChangeArrowheads="1"/>
          </p:cNvSpPr>
          <p:nvPr/>
        </p:nvSpPr>
        <p:spPr bwMode="auto">
          <a:xfrm>
            <a:off x="5682758" y="2545702"/>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itchFamily="34" charset="-122"/>
                <a:ea typeface="微软雅黑" pitchFamily="34" charset="-122"/>
              </a:rPr>
              <a:t>a</a:t>
            </a:r>
          </a:p>
        </p:txBody>
      </p:sp>
      <p:sp>
        <p:nvSpPr>
          <p:cNvPr id="171" name="Text Box 148"/>
          <p:cNvSpPr txBox="1">
            <a:spLocks noChangeArrowheads="1"/>
          </p:cNvSpPr>
          <p:nvPr/>
        </p:nvSpPr>
        <p:spPr bwMode="auto">
          <a:xfrm>
            <a:off x="6933814" y="2545702"/>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c</a:t>
            </a:r>
          </a:p>
        </p:txBody>
      </p:sp>
      <p:sp>
        <p:nvSpPr>
          <p:cNvPr id="172" name="Text Box 149"/>
          <p:cNvSpPr txBox="1">
            <a:spLocks noChangeArrowheads="1"/>
          </p:cNvSpPr>
          <p:nvPr/>
        </p:nvSpPr>
        <p:spPr bwMode="auto">
          <a:xfrm>
            <a:off x="7238312" y="2545702"/>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d</a:t>
            </a:r>
          </a:p>
        </p:txBody>
      </p:sp>
    </p:spTree>
    <p:extLst>
      <p:ext uri="{BB962C8B-B14F-4D97-AF65-F5344CB8AC3E}">
        <p14:creationId xmlns:p14="http://schemas.microsoft.com/office/powerpoint/2010/main" val="259817005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圆角矩形 62"/>
          <p:cNvSpPr/>
          <p:nvPr/>
        </p:nvSpPr>
        <p:spPr>
          <a:xfrm>
            <a:off x="546643" y="1104900"/>
            <a:ext cx="8052214" cy="328810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AutoShape 5"/>
          <p:cNvSpPr>
            <a:spLocks noChangeArrowheads="1"/>
          </p:cNvSpPr>
          <p:nvPr/>
        </p:nvSpPr>
        <p:spPr bwMode="auto">
          <a:xfrm>
            <a:off x="545145" y="636338"/>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5" name="Rectangle 6"/>
          <p:cNvSpPr>
            <a:spLocks noChangeArrowheads="1"/>
          </p:cNvSpPr>
          <p:nvPr/>
        </p:nvSpPr>
        <p:spPr bwMode="auto">
          <a:xfrm>
            <a:off x="546643" y="603211"/>
            <a:ext cx="806900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2.4.2   </a:t>
            </a:r>
            <a:r>
              <a:rPr lang="zh-CN" altLang="en-US" sz="2400" b="1" dirty="0">
                <a:solidFill>
                  <a:schemeClr val="bg1"/>
                </a:solidFill>
                <a:latin typeface="微软雅黑" pitchFamily="34" charset="-122"/>
                <a:ea typeface="微软雅黑" pitchFamily="34" charset="-122"/>
              </a:rPr>
              <a:t>波分复用 </a:t>
            </a:r>
            <a:r>
              <a:rPr lang="en-US" altLang="zh-CN" sz="2400" b="1" dirty="0">
                <a:solidFill>
                  <a:schemeClr val="bg1"/>
                </a:solidFill>
                <a:latin typeface="微软雅黑" pitchFamily="34" charset="-122"/>
                <a:ea typeface="微软雅黑" pitchFamily="34" charset="-122"/>
              </a:rPr>
              <a:t>WDM</a:t>
            </a:r>
            <a:r>
              <a:rPr lang="en-US" altLang="zh-CN" sz="2000" b="1" dirty="0">
                <a:solidFill>
                  <a:schemeClr val="bg1"/>
                </a:solidFill>
                <a:latin typeface="微软雅黑" pitchFamily="34" charset="-122"/>
                <a:ea typeface="微软雅黑" pitchFamily="34" charset="-122"/>
              </a:rPr>
              <a:t>(Wavelength Division Multiplexing) </a:t>
            </a:r>
            <a:endParaRPr lang="zh-CN" altLang="en-US" sz="2000" b="1" dirty="0">
              <a:solidFill>
                <a:schemeClr val="bg1"/>
              </a:solidFill>
              <a:latin typeface="微软雅黑" pitchFamily="34" charset="-122"/>
              <a:ea typeface="微软雅黑" pitchFamily="34" charset="-122"/>
            </a:endParaRPr>
          </a:p>
        </p:txBody>
      </p:sp>
      <p:sp>
        <p:nvSpPr>
          <p:cNvPr id="128" name="Text Box 2"/>
          <p:cNvSpPr txBox="1">
            <a:spLocks noChangeArrowheads="1"/>
          </p:cNvSpPr>
          <p:nvPr/>
        </p:nvSpPr>
        <p:spPr bwMode="auto">
          <a:xfrm flipH="1">
            <a:off x="6045028" y="1845251"/>
            <a:ext cx="1558440"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itchFamily="34" charset="-122"/>
                <a:ea typeface="微软雅黑" pitchFamily="34" charset="-122"/>
              </a:rPr>
              <a:t> 1550 nm           0 </a:t>
            </a:r>
          </a:p>
          <a:p>
            <a:pPr algn="l">
              <a:lnSpc>
                <a:spcPts val="1700"/>
              </a:lnSpc>
            </a:pPr>
            <a:r>
              <a:rPr kumimoji="1" lang="en-US" altLang="zh-CN" sz="1200" b="1" dirty="0">
                <a:latin typeface="微软雅黑" pitchFamily="34" charset="-122"/>
                <a:ea typeface="微软雅黑" pitchFamily="34" charset="-122"/>
              </a:rPr>
              <a:t> 1551 nm           1</a:t>
            </a:r>
          </a:p>
          <a:p>
            <a:pPr algn="l">
              <a:lnSpc>
                <a:spcPts val="1700"/>
              </a:lnSpc>
            </a:pPr>
            <a:r>
              <a:rPr kumimoji="1" lang="en-US" altLang="zh-CN" sz="1200" b="1" dirty="0">
                <a:latin typeface="微软雅黑" pitchFamily="34" charset="-122"/>
                <a:ea typeface="微软雅黑" pitchFamily="34" charset="-122"/>
              </a:rPr>
              <a:t> 1552 nm           2</a:t>
            </a:r>
          </a:p>
          <a:p>
            <a:pPr algn="l">
              <a:lnSpc>
                <a:spcPts val="1700"/>
              </a:lnSpc>
            </a:pPr>
            <a:r>
              <a:rPr kumimoji="1" lang="en-US" altLang="zh-CN" sz="1200" b="1" dirty="0">
                <a:latin typeface="微软雅黑" pitchFamily="34" charset="-122"/>
                <a:ea typeface="微软雅黑" pitchFamily="34" charset="-122"/>
              </a:rPr>
              <a:t> 1553 nm           3</a:t>
            </a:r>
          </a:p>
          <a:p>
            <a:pPr algn="l">
              <a:lnSpc>
                <a:spcPts val="1700"/>
              </a:lnSpc>
            </a:pPr>
            <a:r>
              <a:rPr kumimoji="1" lang="en-US" altLang="zh-CN" sz="1200" b="1" dirty="0">
                <a:latin typeface="微软雅黑" pitchFamily="34" charset="-122"/>
                <a:ea typeface="微软雅黑" pitchFamily="34" charset="-122"/>
              </a:rPr>
              <a:t> 1554 nm           4</a:t>
            </a:r>
          </a:p>
          <a:p>
            <a:pPr algn="l">
              <a:lnSpc>
                <a:spcPts val="1700"/>
              </a:lnSpc>
            </a:pPr>
            <a:r>
              <a:rPr kumimoji="1" lang="en-US" altLang="zh-CN" sz="1200" b="1" dirty="0">
                <a:latin typeface="微软雅黑" pitchFamily="34" charset="-122"/>
                <a:ea typeface="微软雅黑" pitchFamily="34" charset="-122"/>
              </a:rPr>
              <a:t> 1555 nm           5</a:t>
            </a:r>
          </a:p>
          <a:p>
            <a:pPr algn="l">
              <a:lnSpc>
                <a:spcPts val="1700"/>
              </a:lnSpc>
            </a:pPr>
            <a:r>
              <a:rPr kumimoji="1" lang="en-US" altLang="zh-CN" sz="1200" b="1" dirty="0">
                <a:latin typeface="微软雅黑" pitchFamily="34" charset="-122"/>
                <a:ea typeface="微软雅黑" pitchFamily="34" charset="-122"/>
              </a:rPr>
              <a:t> 1556 nm           6</a:t>
            </a:r>
          </a:p>
          <a:p>
            <a:pPr algn="l">
              <a:lnSpc>
                <a:spcPts val="1700"/>
              </a:lnSpc>
            </a:pPr>
            <a:r>
              <a:rPr kumimoji="1" lang="en-US" altLang="zh-CN" sz="1200" b="1" dirty="0">
                <a:latin typeface="微软雅黑" pitchFamily="34" charset="-122"/>
                <a:ea typeface="微软雅黑" pitchFamily="34" charset="-122"/>
              </a:rPr>
              <a:t> 1557 nm           7</a:t>
            </a:r>
          </a:p>
        </p:txBody>
      </p:sp>
      <p:sp>
        <p:nvSpPr>
          <p:cNvPr id="129" name="Text Box 3"/>
          <p:cNvSpPr txBox="1">
            <a:spLocks noChangeArrowheads="1"/>
          </p:cNvSpPr>
          <p:nvPr/>
        </p:nvSpPr>
        <p:spPr bwMode="auto">
          <a:xfrm>
            <a:off x="1538872" y="1849032"/>
            <a:ext cx="1697901"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itchFamily="34" charset="-122"/>
                <a:ea typeface="微软雅黑" pitchFamily="34" charset="-122"/>
              </a:rPr>
              <a:t>0            1550 nm    </a:t>
            </a:r>
          </a:p>
          <a:p>
            <a:pPr algn="l">
              <a:lnSpc>
                <a:spcPts val="1700"/>
              </a:lnSpc>
            </a:pPr>
            <a:r>
              <a:rPr kumimoji="1" lang="en-US" altLang="zh-CN" sz="1200" b="1" dirty="0">
                <a:latin typeface="微软雅黑" pitchFamily="34" charset="-122"/>
                <a:ea typeface="微软雅黑" pitchFamily="34" charset="-122"/>
              </a:rPr>
              <a:t>1            1551 nm  </a:t>
            </a:r>
          </a:p>
          <a:p>
            <a:pPr algn="l">
              <a:lnSpc>
                <a:spcPts val="1700"/>
              </a:lnSpc>
            </a:pPr>
            <a:r>
              <a:rPr kumimoji="1" lang="en-US" altLang="zh-CN" sz="1200" b="1" dirty="0">
                <a:latin typeface="微软雅黑" pitchFamily="34" charset="-122"/>
                <a:ea typeface="微软雅黑" pitchFamily="34" charset="-122"/>
              </a:rPr>
              <a:t>2            1552 nm  </a:t>
            </a:r>
          </a:p>
          <a:p>
            <a:pPr algn="l">
              <a:lnSpc>
                <a:spcPts val="1700"/>
              </a:lnSpc>
            </a:pPr>
            <a:r>
              <a:rPr kumimoji="1" lang="en-US" altLang="zh-CN" sz="1200" b="1" dirty="0">
                <a:latin typeface="微软雅黑" pitchFamily="34" charset="-122"/>
                <a:ea typeface="微软雅黑" pitchFamily="34" charset="-122"/>
              </a:rPr>
              <a:t>3            1553 nm  </a:t>
            </a:r>
          </a:p>
          <a:p>
            <a:pPr algn="l">
              <a:lnSpc>
                <a:spcPts val="1700"/>
              </a:lnSpc>
            </a:pPr>
            <a:r>
              <a:rPr kumimoji="1" lang="en-US" altLang="zh-CN" sz="1200" b="1" dirty="0">
                <a:latin typeface="微软雅黑" pitchFamily="34" charset="-122"/>
                <a:ea typeface="微软雅黑" pitchFamily="34" charset="-122"/>
              </a:rPr>
              <a:t>4            1554 nm  </a:t>
            </a:r>
          </a:p>
          <a:p>
            <a:pPr algn="l">
              <a:lnSpc>
                <a:spcPts val="1700"/>
              </a:lnSpc>
            </a:pPr>
            <a:r>
              <a:rPr kumimoji="1" lang="en-US" altLang="zh-CN" sz="1200" b="1" dirty="0">
                <a:latin typeface="微软雅黑" pitchFamily="34" charset="-122"/>
                <a:ea typeface="微软雅黑" pitchFamily="34" charset="-122"/>
              </a:rPr>
              <a:t>5            1555 nm  </a:t>
            </a:r>
          </a:p>
          <a:p>
            <a:pPr algn="l">
              <a:lnSpc>
                <a:spcPts val="1700"/>
              </a:lnSpc>
            </a:pPr>
            <a:r>
              <a:rPr kumimoji="1" lang="en-US" altLang="zh-CN" sz="1200" b="1" dirty="0">
                <a:latin typeface="微软雅黑" pitchFamily="34" charset="-122"/>
                <a:ea typeface="微软雅黑" pitchFamily="34" charset="-122"/>
              </a:rPr>
              <a:t>6            1556 nm  </a:t>
            </a:r>
          </a:p>
          <a:p>
            <a:pPr algn="l">
              <a:lnSpc>
                <a:spcPts val="1700"/>
              </a:lnSpc>
            </a:pPr>
            <a:r>
              <a:rPr kumimoji="1" lang="en-US" altLang="zh-CN" sz="1200" b="1" dirty="0">
                <a:latin typeface="微软雅黑" pitchFamily="34" charset="-122"/>
                <a:ea typeface="微软雅黑" pitchFamily="34" charset="-122"/>
              </a:rPr>
              <a:t>7            1557 nm  </a:t>
            </a:r>
          </a:p>
        </p:txBody>
      </p:sp>
      <p:sp>
        <p:nvSpPr>
          <p:cNvPr id="130" name="Text Box 6"/>
          <p:cNvSpPr txBox="1">
            <a:spLocks noChangeArrowheads="1"/>
          </p:cNvSpPr>
          <p:nvPr/>
        </p:nvSpPr>
        <p:spPr bwMode="auto">
          <a:xfrm>
            <a:off x="1590740" y="3790627"/>
            <a:ext cx="1190559" cy="523220"/>
          </a:xfrm>
          <a:prstGeom prst="rect">
            <a:avLst/>
          </a:prstGeom>
          <a:solidFill>
            <a:srgbClr val="00FFCC"/>
          </a:solidFill>
          <a:ln w="19050">
            <a:solidFill>
              <a:srgbClr val="333399"/>
            </a:solidFill>
            <a:miter lim="800000"/>
            <a:headEnd/>
            <a:tailEnd/>
          </a:ln>
          <a:effectLst/>
        </p:spPr>
        <p:txBody>
          <a:bodyPr wrap="square">
            <a:spAutoFit/>
          </a:bodyPr>
          <a:lstStyle/>
          <a:p>
            <a:r>
              <a:rPr kumimoji="1" lang="en-US" altLang="zh-CN" sz="1400" b="1" dirty="0">
                <a:solidFill>
                  <a:srgbClr val="000099"/>
                </a:solidFill>
                <a:latin typeface="+mn-lt"/>
                <a:ea typeface="黑体" pitchFamily="2" charset="-122"/>
              </a:rPr>
              <a:t>8 </a:t>
            </a:r>
            <a:r>
              <a:rPr kumimoji="1" lang="en-US" altLang="zh-CN" sz="1400" b="1" dirty="0">
                <a:solidFill>
                  <a:srgbClr val="000099"/>
                </a:solidFill>
                <a:latin typeface="+mn-lt"/>
                <a:ea typeface="黑体" pitchFamily="2" charset="-122"/>
                <a:sym typeface="Symbol" pitchFamily="18" charset="2"/>
              </a:rPr>
              <a:t> </a:t>
            </a:r>
            <a:r>
              <a:rPr kumimoji="1" lang="en-US" altLang="zh-CN" sz="1400" b="1" dirty="0">
                <a:solidFill>
                  <a:srgbClr val="000099"/>
                </a:solidFill>
                <a:latin typeface="+mn-lt"/>
                <a:ea typeface="黑体" pitchFamily="2" charset="-122"/>
              </a:rPr>
              <a:t>2.5 </a:t>
            </a:r>
            <a:r>
              <a:rPr kumimoji="1" lang="en-US" altLang="zh-CN" sz="1400" b="1" dirty="0" err="1">
                <a:solidFill>
                  <a:srgbClr val="000099"/>
                </a:solidFill>
                <a:latin typeface="+mn-lt"/>
                <a:ea typeface="黑体" pitchFamily="2" charset="-122"/>
              </a:rPr>
              <a:t>Gbit</a:t>
            </a:r>
            <a:r>
              <a:rPr kumimoji="1" lang="en-US" altLang="zh-CN" sz="1400" b="1" dirty="0">
                <a:solidFill>
                  <a:srgbClr val="000099"/>
                </a:solidFill>
                <a:latin typeface="+mn-lt"/>
                <a:ea typeface="黑体" pitchFamily="2" charset="-122"/>
              </a:rPr>
              <a:t>/s</a:t>
            </a:r>
          </a:p>
          <a:p>
            <a:r>
              <a:rPr kumimoji="1" lang="en-US" altLang="zh-CN" sz="1400" b="1" dirty="0">
                <a:solidFill>
                  <a:srgbClr val="000099"/>
                </a:solidFill>
                <a:latin typeface="+mn-lt"/>
                <a:ea typeface="黑体" pitchFamily="2" charset="-122"/>
              </a:rPr>
              <a:t>1310 nm</a:t>
            </a:r>
          </a:p>
        </p:txBody>
      </p:sp>
      <p:sp>
        <p:nvSpPr>
          <p:cNvPr id="131" name="Line 7"/>
          <p:cNvSpPr>
            <a:spLocks noChangeShapeType="1"/>
          </p:cNvSpPr>
          <p:nvPr/>
        </p:nvSpPr>
        <p:spPr bwMode="auto">
          <a:xfrm>
            <a:off x="6150111" y="2073782"/>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2" name="Line 8"/>
          <p:cNvSpPr>
            <a:spLocks noChangeShapeType="1"/>
          </p:cNvSpPr>
          <p:nvPr/>
        </p:nvSpPr>
        <p:spPr bwMode="auto">
          <a:xfrm>
            <a:off x="6150111" y="2293168"/>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3" name="Line 9"/>
          <p:cNvSpPr>
            <a:spLocks noChangeShapeType="1"/>
          </p:cNvSpPr>
          <p:nvPr/>
        </p:nvSpPr>
        <p:spPr bwMode="auto">
          <a:xfrm>
            <a:off x="6150111" y="2511561"/>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4" name="Line 10"/>
          <p:cNvSpPr>
            <a:spLocks noChangeShapeType="1"/>
          </p:cNvSpPr>
          <p:nvPr/>
        </p:nvSpPr>
        <p:spPr bwMode="auto">
          <a:xfrm>
            <a:off x="6150111" y="2731939"/>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5" name="Line 11"/>
          <p:cNvSpPr>
            <a:spLocks noChangeShapeType="1"/>
          </p:cNvSpPr>
          <p:nvPr/>
        </p:nvSpPr>
        <p:spPr bwMode="auto">
          <a:xfrm>
            <a:off x="6150111" y="2950331"/>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6" name="Line 12"/>
          <p:cNvSpPr>
            <a:spLocks noChangeShapeType="1"/>
          </p:cNvSpPr>
          <p:nvPr/>
        </p:nvSpPr>
        <p:spPr bwMode="auto">
          <a:xfrm>
            <a:off x="6150111" y="3170709"/>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7" name="Line 13"/>
          <p:cNvSpPr>
            <a:spLocks noChangeShapeType="1"/>
          </p:cNvSpPr>
          <p:nvPr/>
        </p:nvSpPr>
        <p:spPr bwMode="auto">
          <a:xfrm>
            <a:off x="6150111" y="3389102"/>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8" name="Line 14"/>
          <p:cNvSpPr>
            <a:spLocks noChangeShapeType="1"/>
          </p:cNvSpPr>
          <p:nvPr/>
        </p:nvSpPr>
        <p:spPr bwMode="auto">
          <a:xfrm>
            <a:off x="6150111" y="3609480"/>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39" name="Line 15"/>
          <p:cNvSpPr>
            <a:spLocks noChangeShapeType="1"/>
          </p:cNvSpPr>
          <p:nvPr/>
        </p:nvSpPr>
        <p:spPr bwMode="auto">
          <a:xfrm>
            <a:off x="1615073" y="2073782"/>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0" name="Line 16"/>
          <p:cNvSpPr>
            <a:spLocks noChangeShapeType="1"/>
          </p:cNvSpPr>
          <p:nvPr/>
        </p:nvSpPr>
        <p:spPr bwMode="auto">
          <a:xfrm>
            <a:off x="1615073" y="2293168"/>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1" name="Line 17"/>
          <p:cNvSpPr>
            <a:spLocks noChangeShapeType="1"/>
          </p:cNvSpPr>
          <p:nvPr/>
        </p:nvSpPr>
        <p:spPr bwMode="auto">
          <a:xfrm>
            <a:off x="1615073" y="2511561"/>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2" name="Line 18"/>
          <p:cNvSpPr>
            <a:spLocks noChangeShapeType="1"/>
          </p:cNvSpPr>
          <p:nvPr/>
        </p:nvSpPr>
        <p:spPr bwMode="auto">
          <a:xfrm>
            <a:off x="1615073" y="2731939"/>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3" name="Line 19"/>
          <p:cNvSpPr>
            <a:spLocks noChangeShapeType="1"/>
          </p:cNvSpPr>
          <p:nvPr/>
        </p:nvSpPr>
        <p:spPr bwMode="auto">
          <a:xfrm>
            <a:off x="1615073" y="2950331"/>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4" name="Line 20"/>
          <p:cNvSpPr>
            <a:spLocks noChangeShapeType="1"/>
          </p:cNvSpPr>
          <p:nvPr/>
        </p:nvSpPr>
        <p:spPr bwMode="auto">
          <a:xfrm>
            <a:off x="1615073" y="3170709"/>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5" name="Line 21"/>
          <p:cNvSpPr>
            <a:spLocks noChangeShapeType="1"/>
          </p:cNvSpPr>
          <p:nvPr/>
        </p:nvSpPr>
        <p:spPr bwMode="auto">
          <a:xfrm>
            <a:off x="1615073" y="3389102"/>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6" name="Line 22"/>
          <p:cNvSpPr>
            <a:spLocks noChangeShapeType="1"/>
          </p:cNvSpPr>
          <p:nvPr/>
        </p:nvSpPr>
        <p:spPr bwMode="auto">
          <a:xfrm>
            <a:off x="1615073" y="3609480"/>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47" name="Line 23"/>
          <p:cNvSpPr>
            <a:spLocks noChangeShapeType="1"/>
          </p:cNvSpPr>
          <p:nvPr/>
        </p:nvSpPr>
        <p:spPr bwMode="auto">
          <a:xfrm>
            <a:off x="3064737" y="2838157"/>
            <a:ext cx="3047735" cy="0"/>
          </a:xfrm>
          <a:prstGeom prst="line">
            <a:avLst/>
          </a:prstGeom>
          <a:noFill/>
          <a:ln w="28575">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48" name="AutoShape 24"/>
          <p:cNvSpPr>
            <a:spLocks noChangeArrowheads="1"/>
          </p:cNvSpPr>
          <p:nvPr/>
        </p:nvSpPr>
        <p:spPr bwMode="auto">
          <a:xfrm rot="5400000">
            <a:off x="3646082" y="2735124"/>
            <a:ext cx="221371" cy="201103"/>
          </a:xfrm>
          <a:prstGeom prst="triangle">
            <a:avLst>
              <a:gd name="adj" fmla="val 50000"/>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49" name="Rectangle 25"/>
          <p:cNvSpPr>
            <a:spLocks noChangeArrowheads="1"/>
          </p:cNvSpPr>
          <p:nvPr/>
        </p:nvSpPr>
        <p:spPr bwMode="auto">
          <a:xfrm>
            <a:off x="1922642" y="2013228"/>
            <a:ext cx="336605" cy="123094"/>
          </a:xfrm>
          <a:prstGeom prst="rect">
            <a:avLst/>
          </a:prstGeom>
          <a:solidFill>
            <a:srgbClr val="FFFFCC"/>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0" name="Rectangle 26"/>
          <p:cNvSpPr>
            <a:spLocks noChangeArrowheads="1"/>
          </p:cNvSpPr>
          <p:nvPr/>
        </p:nvSpPr>
        <p:spPr bwMode="auto">
          <a:xfrm>
            <a:off x="1922642" y="2231621"/>
            <a:ext cx="336605" cy="122101"/>
          </a:xfrm>
          <a:prstGeom prst="rect">
            <a:avLst/>
          </a:prstGeom>
          <a:solidFill>
            <a:srgbClr val="CCFF99"/>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1" name="Rectangle 27"/>
          <p:cNvSpPr>
            <a:spLocks noChangeArrowheads="1"/>
          </p:cNvSpPr>
          <p:nvPr/>
        </p:nvSpPr>
        <p:spPr bwMode="auto">
          <a:xfrm>
            <a:off x="1922642" y="2451007"/>
            <a:ext cx="336605" cy="122102"/>
          </a:xfrm>
          <a:prstGeom prst="rect">
            <a:avLst/>
          </a:prstGeom>
          <a:solidFill>
            <a:srgbClr val="CCCC00"/>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2" name="Rectangle 28"/>
          <p:cNvSpPr>
            <a:spLocks noChangeArrowheads="1"/>
          </p:cNvSpPr>
          <p:nvPr/>
        </p:nvSpPr>
        <p:spPr bwMode="auto">
          <a:xfrm>
            <a:off x="1922642" y="2670392"/>
            <a:ext cx="336605" cy="122101"/>
          </a:xfrm>
          <a:prstGeom prst="rect">
            <a:avLst/>
          </a:prstGeom>
          <a:solidFill>
            <a:srgbClr val="00CC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3" name="Rectangle 29"/>
          <p:cNvSpPr>
            <a:spLocks noChangeArrowheads="1"/>
          </p:cNvSpPr>
          <p:nvPr/>
        </p:nvSpPr>
        <p:spPr bwMode="auto">
          <a:xfrm>
            <a:off x="1922642" y="2889777"/>
            <a:ext cx="336605" cy="122102"/>
          </a:xfrm>
          <a:prstGeom prst="rect">
            <a:avLst/>
          </a:prstGeom>
          <a:solidFill>
            <a:srgbClr val="FF99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4" name="Rectangle 30"/>
          <p:cNvSpPr>
            <a:spLocks noChangeArrowheads="1"/>
          </p:cNvSpPr>
          <p:nvPr/>
        </p:nvSpPr>
        <p:spPr bwMode="auto">
          <a:xfrm>
            <a:off x="1922642" y="3109162"/>
            <a:ext cx="336605" cy="122101"/>
          </a:xfrm>
          <a:prstGeom prst="rect">
            <a:avLst/>
          </a:prstGeom>
          <a:solidFill>
            <a:srgbClr val="00CC00"/>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5" name="Rectangle 31"/>
          <p:cNvSpPr>
            <a:spLocks noChangeArrowheads="1"/>
          </p:cNvSpPr>
          <p:nvPr/>
        </p:nvSpPr>
        <p:spPr bwMode="auto">
          <a:xfrm>
            <a:off x="1922642" y="3328548"/>
            <a:ext cx="336605" cy="122102"/>
          </a:xfrm>
          <a:prstGeom prst="rect">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6" name="Rectangle 32"/>
          <p:cNvSpPr>
            <a:spLocks noChangeArrowheads="1"/>
          </p:cNvSpPr>
          <p:nvPr/>
        </p:nvSpPr>
        <p:spPr bwMode="auto">
          <a:xfrm>
            <a:off x="1922642" y="3546940"/>
            <a:ext cx="336605" cy="123094"/>
          </a:xfrm>
          <a:prstGeom prst="rect">
            <a:avLst/>
          </a:prstGeom>
          <a:solidFill>
            <a:srgbClr val="3399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7" name="Text Box 33"/>
          <p:cNvSpPr txBox="1">
            <a:spLocks noChangeArrowheads="1"/>
          </p:cNvSpPr>
          <p:nvPr/>
        </p:nvSpPr>
        <p:spPr bwMode="auto">
          <a:xfrm>
            <a:off x="3801397" y="2183972"/>
            <a:ext cx="869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mn-lt"/>
                <a:ea typeface="黑体" pitchFamily="2" charset="-122"/>
              </a:rPr>
              <a:t>20 </a:t>
            </a:r>
            <a:r>
              <a:rPr kumimoji="1" lang="en-US" altLang="zh-CN" sz="1400" b="1" dirty="0" err="1">
                <a:latin typeface="+mn-lt"/>
                <a:ea typeface="黑体" pitchFamily="2" charset="-122"/>
              </a:rPr>
              <a:t>Gbit</a:t>
            </a:r>
            <a:r>
              <a:rPr kumimoji="1" lang="en-US" altLang="zh-CN" sz="1400" b="1" dirty="0">
                <a:latin typeface="+mn-lt"/>
                <a:ea typeface="黑体" pitchFamily="2" charset="-122"/>
              </a:rPr>
              <a:t>/s</a:t>
            </a:r>
          </a:p>
        </p:txBody>
      </p:sp>
      <p:sp>
        <p:nvSpPr>
          <p:cNvPr id="158" name="AutoShape 34"/>
          <p:cNvSpPr>
            <a:spLocks noChangeArrowheads="1"/>
          </p:cNvSpPr>
          <p:nvPr/>
        </p:nvSpPr>
        <p:spPr bwMode="auto">
          <a:xfrm rot="16200000">
            <a:off x="2119444" y="2672791"/>
            <a:ext cx="2026088" cy="337682"/>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99FF99"/>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59" name="AutoShape 35"/>
          <p:cNvSpPr>
            <a:spLocks noChangeArrowheads="1"/>
          </p:cNvSpPr>
          <p:nvPr/>
        </p:nvSpPr>
        <p:spPr bwMode="auto">
          <a:xfrm rot="5400000" flipH="1">
            <a:off x="4968765" y="2673329"/>
            <a:ext cx="2026088" cy="336605"/>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00FFCC"/>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0" name="Rectangle 36"/>
          <p:cNvSpPr>
            <a:spLocks noChangeArrowheads="1"/>
          </p:cNvSpPr>
          <p:nvPr/>
        </p:nvSpPr>
        <p:spPr bwMode="auto">
          <a:xfrm>
            <a:off x="6902903" y="2013228"/>
            <a:ext cx="336606" cy="123094"/>
          </a:xfrm>
          <a:prstGeom prst="rect">
            <a:avLst/>
          </a:prstGeom>
          <a:solidFill>
            <a:srgbClr val="FFFFCC"/>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1" name="Rectangle 37"/>
          <p:cNvSpPr>
            <a:spLocks noChangeArrowheads="1"/>
          </p:cNvSpPr>
          <p:nvPr/>
        </p:nvSpPr>
        <p:spPr bwMode="auto">
          <a:xfrm>
            <a:off x="6902903" y="2231621"/>
            <a:ext cx="336606" cy="122101"/>
          </a:xfrm>
          <a:prstGeom prst="rect">
            <a:avLst/>
          </a:prstGeom>
          <a:solidFill>
            <a:srgbClr val="CCFF99"/>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2" name="Rectangle 38"/>
          <p:cNvSpPr>
            <a:spLocks noChangeArrowheads="1"/>
          </p:cNvSpPr>
          <p:nvPr/>
        </p:nvSpPr>
        <p:spPr bwMode="auto">
          <a:xfrm>
            <a:off x="6902903" y="2451007"/>
            <a:ext cx="336606" cy="122102"/>
          </a:xfrm>
          <a:prstGeom prst="rect">
            <a:avLst/>
          </a:prstGeom>
          <a:solidFill>
            <a:srgbClr val="CCCC00"/>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3" name="Rectangle 39"/>
          <p:cNvSpPr>
            <a:spLocks noChangeArrowheads="1"/>
          </p:cNvSpPr>
          <p:nvPr/>
        </p:nvSpPr>
        <p:spPr bwMode="auto">
          <a:xfrm>
            <a:off x="6902903" y="2670392"/>
            <a:ext cx="336606" cy="122101"/>
          </a:xfrm>
          <a:prstGeom prst="rect">
            <a:avLst/>
          </a:prstGeom>
          <a:solidFill>
            <a:srgbClr val="00CC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4" name="Rectangle 40"/>
          <p:cNvSpPr>
            <a:spLocks noChangeArrowheads="1"/>
          </p:cNvSpPr>
          <p:nvPr/>
        </p:nvSpPr>
        <p:spPr bwMode="auto">
          <a:xfrm>
            <a:off x="6902903" y="2889777"/>
            <a:ext cx="336606" cy="122102"/>
          </a:xfrm>
          <a:prstGeom prst="rect">
            <a:avLst/>
          </a:prstGeom>
          <a:solidFill>
            <a:srgbClr val="FF99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5" name="Rectangle 41"/>
          <p:cNvSpPr>
            <a:spLocks noChangeArrowheads="1"/>
          </p:cNvSpPr>
          <p:nvPr/>
        </p:nvSpPr>
        <p:spPr bwMode="auto">
          <a:xfrm>
            <a:off x="6902903" y="3109162"/>
            <a:ext cx="336606" cy="122101"/>
          </a:xfrm>
          <a:prstGeom prst="rect">
            <a:avLst/>
          </a:prstGeom>
          <a:solidFill>
            <a:srgbClr val="00CC00"/>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6" name="Rectangle 42"/>
          <p:cNvSpPr>
            <a:spLocks noChangeArrowheads="1"/>
          </p:cNvSpPr>
          <p:nvPr/>
        </p:nvSpPr>
        <p:spPr bwMode="auto">
          <a:xfrm>
            <a:off x="6902903" y="3328548"/>
            <a:ext cx="336606" cy="122102"/>
          </a:xfrm>
          <a:prstGeom prst="rect">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7" name="Rectangle 43"/>
          <p:cNvSpPr>
            <a:spLocks noChangeArrowheads="1"/>
          </p:cNvSpPr>
          <p:nvPr/>
        </p:nvSpPr>
        <p:spPr bwMode="auto">
          <a:xfrm>
            <a:off x="6902903" y="3546940"/>
            <a:ext cx="336606" cy="123094"/>
          </a:xfrm>
          <a:prstGeom prst="rect">
            <a:avLst/>
          </a:prstGeom>
          <a:solidFill>
            <a:srgbClr val="3399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8" name="AutoShape 44"/>
          <p:cNvSpPr>
            <a:spLocks noChangeArrowheads="1"/>
          </p:cNvSpPr>
          <p:nvPr/>
        </p:nvSpPr>
        <p:spPr bwMode="auto">
          <a:xfrm rot="5400000">
            <a:off x="4442429" y="2735662"/>
            <a:ext cx="221371" cy="200028"/>
          </a:xfrm>
          <a:prstGeom prst="triangle">
            <a:avLst>
              <a:gd name="adj" fmla="val 50000"/>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69" name="AutoShape 45"/>
          <p:cNvSpPr>
            <a:spLocks noChangeArrowheads="1"/>
          </p:cNvSpPr>
          <p:nvPr/>
        </p:nvSpPr>
        <p:spPr bwMode="auto">
          <a:xfrm rot="5400000">
            <a:off x="5263511" y="2735124"/>
            <a:ext cx="221371" cy="201103"/>
          </a:xfrm>
          <a:prstGeom prst="triangle">
            <a:avLst>
              <a:gd name="adj" fmla="val 50000"/>
            </a:avLst>
          </a:prstGeom>
          <a:solidFill>
            <a:srgbClr val="FF00FF"/>
          </a:solidFill>
          <a:ln w="19050">
            <a:solidFill>
              <a:schemeClr val="tx1"/>
            </a:solidFill>
            <a:miter lim="800000"/>
            <a:headEnd/>
            <a:tailEnd/>
          </a:ln>
          <a:effectLst/>
        </p:spPr>
        <p:txBody>
          <a:bodyPr wrap="none" anchor="ctr"/>
          <a:lstStyle/>
          <a:p>
            <a:endParaRPr lang="zh-CN" altLang="en-US" sz="1400" b="1">
              <a:solidFill>
                <a:srgbClr val="000099"/>
              </a:solidFill>
              <a:latin typeface="+mn-lt"/>
              <a:ea typeface="黑体" pitchFamily="2" charset="-122"/>
            </a:endParaRPr>
          </a:p>
        </p:txBody>
      </p:sp>
      <p:sp>
        <p:nvSpPr>
          <p:cNvPr id="170" name="Line 46"/>
          <p:cNvSpPr>
            <a:spLocks noChangeShapeType="1"/>
          </p:cNvSpPr>
          <p:nvPr/>
        </p:nvSpPr>
        <p:spPr bwMode="auto">
          <a:xfrm flipH="1">
            <a:off x="4040140" y="2443064"/>
            <a:ext cx="87109" cy="389136"/>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1" name="Text Box 47"/>
          <p:cNvSpPr txBox="1">
            <a:spLocks noChangeArrowheads="1"/>
          </p:cNvSpPr>
          <p:nvPr/>
        </p:nvSpPr>
        <p:spPr bwMode="auto">
          <a:xfrm>
            <a:off x="2942753" y="2495087"/>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itchFamily="34" charset="-122"/>
                <a:ea typeface="微软雅黑" pitchFamily="34" charset="-122"/>
              </a:rPr>
              <a:t>复</a:t>
            </a:r>
          </a:p>
          <a:p>
            <a:pPr algn="l"/>
            <a:r>
              <a:rPr kumimoji="1" lang="zh-CN" altLang="en-US" sz="1600" b="1" dirty="0">
                <a:latin typeface="微软雅黑" pitchFamily="34" charset="-122"/>
                <a:ea typeface="微软雅黑" pitchFamily="34" charset="-122"/>
              </a:rPr>
              <a:t>用</a:t>
            </a:r>
          </a:p>
          <a:p>
            <a:pPr algn="l"/>
            <a:r>
              <a:rPr kumimoji="1" lang="zh-CN" altLang="en-US" sz="1600" b="1" dirty="0">
                <a:latin typeface="微软雅黑" pitchFamily="34" charset="-122"/>
                <a:ea typeface="微软雅黑" pitchFamily="34" charset="-122"/>
              </a:rPr>
              <a:t>器</a:t>
            </a:r>
          </a:p>
        </p:txBody>
      </p:sp>
      <p:sp>
        <p:nvSpPr>
          <p:cNvPr id="172" name="Text Box 48"/>
          <p:cNvSpPr txBox="1">
            <a:spLocks noChangeArrowheads="1"/>
          </p:cNvSpPr>
          <p:nvPr/>
        </p:nvSpPr>
        <p:spPr bwMode="auto">
          <a:xfrm>
            <a:off x="5785238" y="2495087"/>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itchFamily="34" charset="-122"/>
                <a:ea typeface="微软雅黑" pitchFamily="34" charset="-122"/>
              </a:rPr>
              <a:t>分</a:t>
            </a:r>
          </a:p>
          <a:p>
            <a:pPr algn="l"/>
            <a:r>
              <a:rPr kumimoji="1" lang="zh-CN" altLang="en-US" sz="1600" b="1" dirty="0">
                <a:latin typeface="微软雅黑" pitchFamily="34" charset="-122"/>
                <a:ea typeface="微软雅黑" pitchFamily="34" charset="-122"/>
              </a:rPr>
              <a:t>用</a:t>
            </a:r>
          </a:p>
          <a:p>
            <a:pPr algn="l"/>
            <a:r>
              <a:rPr kumimoji="1" lang="zh-CN" altLang="en-US" sz="1600" b="1" dirty="0">
                <a:latin typeface="微软雅黑" pitchFamily="34" charset="-122"/>
                <a:ea typeface="微软雅黑" pitchFamily="34" charset="-122"/>
              </a:rPr>
              <a:t>器</a:t>
            </a:r>
          </a:p>
        </p:txBody>
      </p:sp>
      <p:sp>
        <p:nvSpPr>
          <p:cNvPr id="173" name="Text Box 49"/>
          <p:cNvSpPr txBox="1">
            <a:spLocks noChangeArrowheads="1"/>
          </p:cNvSpPr>
          <p:nvPr/>
        </p:nvSpPr>
        <p:spPr bwMode="auto">
          <a:xfrm>
            <a:off x="4599358" y="2246512"/>
            <a:ext cx="5672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mn-lt"/>
                <a:ea typeface="黑体" pitchFamily="2" charset="-122"/>
              </a:rPr>
              <a:t>EDFA</a:t>
            </a:r>
          </a:p>
        </p:txBody>
      </p:sp>
      <p:sp>
        <p:nvSpPr>
          <p:cNvPr id="174" name="Line 50"/>
          <p:cNvSpPr>
            <a:spLocks noChangeShapeType="1"/>
          </p:cNvSpPr>
          <p:nvPr/>
        </p:nvSpPr>
        <p:spPr bwMode="auto">
          <a:xfrm flipH="1">
            <a:off x="4572472" y="2503619"/>
            <a:ext cx="296816" cy="270013"/>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5" name="Line 51"/>
          <p:cNvSpPr>
            <a:spLocks noChangeShapeType="1"/>
          </p:cNvSpPr>
          <p:nvPr/>
        </p:nvSpPr>
        <p:spPr bwMode="auto">
          <a:xfrm>
            <a:off x="3722892" y="2995002"/>
            <a:ext cx="0" cy="1230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6" name="Line 52"/>
          <p:cNvSpPr>
            <a:spLocks noChangeShapeType="1"/>
          </p:cNvSpPr>
          <p:nvPr/>
        </p:nvSpPr>
        <p:spPr bwMode="auto">
          <a:xfrm>
            <a:off x="4531607" y="2995002"/>
            <a:ext cx="0" cy="1230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7" name="Line 53"/>
          <p:cNvSpPr>
            <a:spLocks noChangeShapeType="1"/>
          </p:cNvSpPr>
          <p:nvPr/>
        </p:nvSpPr>
        <p:spPr bwMode="auto">
          <a:xfrm>
            <a:off x="3720741" y="3055557"/>
            <a:ext cx="809790"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itchFamily="2" charset="-122"/>
            </a:endParaRPr>
          </a:p>
        </p:txBody>
      </p:sp>
      <p:sp>
        <p:nvSpPr>
          <p:cNvPr id="179" name="Text Box 55"/>
          <p:cNvSpPr txBox="1">
            <a:spLocks noChangeArrowheads="1"/>
          </p:cNvSpPr>
          <p:nvPr/>
        </p:nvSpPr>
        <p:spPr bwMode="auto">
          <a:xfrm>
            <a:off x="1692040" y="1449524"/>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itchFamily="34" charset="-122"/>
                <a:ea typeface="微软雅黑" pitchFamily="34" charset="-122"/>
              </a:rPr>
              <a:t>光调制器</a:t>
            </a:r>
          </a:p>
        </p:txBody>
      </p:sp>
      <p:sp>
        <p:nvSpPr>
          <p:cNvPr id="180" name="Line 56"/>
          <p:cNvSpPr>
            <a:spLocks noChangeShapeType="1"/>
          </p:cNvSpPr>
          <p:nvPr/>
        </p:nvSpPr>
        <p:spPr bwMode="auto">
          <a:xfrm>
            <a:off x="2089478" y="1692849"/>
            <a:ext cx="0" cy="32037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81" name="Text Box 57"/>
          <p:cNvSpPr txBox="1">
            <a:spLocks noChangeArrowheads="1"/>
          </p:cNvSpPr>
          <p:nvPr/>
        </p:nvSpPr>
        <p:spPr bwMode="auto">
          <a:xfrm>
            <a:off x="6672936" y="1459049"/>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itchFamily="34" charset="-122"/>
                <a:ea typeface="微软雅黑" pitchFamily="34" charset="-122"/>
              </a:rPr>
              <a:t>光解调器</a:t>
            </a:r>
          </a:p>
        </p:txBody>
      </p:sp>
      <p:sp>
        <p:nvSpPr>
          <p:cNvPr id="182" name="Line 58"/>
          <p:cNvSpPr>
            <a:spLocks noChangeShapeType="1"/>
          </p:cNvSpPr>
          <p:nvPr/>
        </p:nvSpPr>
        <p:spPr bwMode="auto">
          <a:xfrm>
            <a:off x="7064201" y="1692849"/>
            <a:ext cx="0" cy="320379"/>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itchFamily="2" charset="-122"/>
            </a:endParaRPr>
          </a:p>
        </p:txBody>
      </p:sp>
      <p:sp>
        <p:nvSpPr>
          <p:cNvPr id="183" name="Text Box 6"/>
          <p:cNvSpPr txBox="1">
            <a:spLocks noChangeArrowheads="1"/>
          </p:cNvSpPr>
          <p:nvPr/>
        </p:nvSpPr>
        <p:spPr bwMode="auto">
          <a:xfrm>
            <a:off x="6521268" y="3790627"/>
            <a:ext cx="1203507" cy="523220"/>
          </a:xfrm>
          <a:prstGeom prst="rect">
            <a:avLst/>
          </a:prstGeom>
          <a:solidFill>
            <a:srgbClr val="00FFCC"/>
          </a:solidFill>
          <a:ln w="19050">
            <a:solidFill>
              <a:srgbClr val="333399"/>
            </a:solidFill>
            <a:miter lim="800000"/>
            <a:headEnd/>
            <a:tailEnd/>
          </a:ln>
          <a:effectLst/>
        </p:spPr>
        <p:txBody>
          <a:bodyPr wrap="square">
            <a:spAutoFit/>
          </a:bodyPr>
          <a:lstStyle/>
          <a:p>
            <a:r>
              <a:rPr kumimoji="1" lang="en-US" altLang="zh-CN" sz="1400" b="1" dirty="0">
                <a:solidFill>
                  <a:srgbClr val="000099"/>
                </a:solidFill>
                <a:latin typeface="+mn-lt"/>
                <a:ea typeface="黑体" pitchFamily="2" charset="-122"/>
              </a:rPr>
              <a:t>8 </a:t>
            </a:r>
            <a:r>
              <a:rPr kumimoji="1" lang="en-US" altLang="zh-CN" sz="1400" b="1" dirty="0">
                <a:solidFill>
                  <a:srgbClr val="000099"/>
                </a:solidFill>
                <a:latin typeface="+mn-lt"/>
                <a:ea typeface="黑体" pitchFamily="2" charset="-122"/>
                <a:sym typeface="Symbol" pitchFamily="18" charset="2"/>
              </a:rPr>
              <a:t> </a:t>
            </a:r>
            <a:r>
              <a:rPr kumimoji="1" lang="en-US" altLang="zh-CN" sz="1400" b="1" dirty="0">
                <a:solidFill>
                  <a:srgbClr val="000099"/>
                </a:solidFill>
                <a:latin typeface="+mn-lt"/>
                <a:ea typeface="黑体" pitchFamily="2" charset="-122"/>
              </a:rPr>
              <a:t>2.5 </a:t>
            </a:r>
            <a:r>
              <a:rPr kumimoji="1" lang="en-US" altLang="zh-CN" sz="1400" b="1" dirty="0" err="1">
                <a:solidFill>
                  <a:srgbClr val="000099"/>
                </a:solidFill>
                <a:latin typeface="+mn-lt"/>
                <a:ea typeface="黑体" pitchFamily="2" charset="-122"/>
              </a:rPr>
              <a:t>Gbit</a:t>
            </a:r>
            <a:r>
              <a:rPr kumimoji="1" lang="en-US" altLang="zh-CN" sz="1400" b="1" dirty="0">
                <a:solidFill>
                  <a:srgbClr val="000099"/>
                </a:solidFill>
                <a:latin typeface="+mn-lt"/>
                <a:ea typeface="黑体" pitchFamily="2" charset="-122"/>
              </a:rPr>
              <a:t>/s</a:t>
            </a:r>
          </a:p>
          <a:p>
            <a:r>
              <a:rPr kumimoji="1" lang="en-US" altLang="zh-CN" sz="1400" b="1" dirty="0">
                <a:solidFill>
                  <a:srgbClr val="000099"/>
                </a:solidFill>
                <a:latin typeface="+mn-lt"/>
                <a:ea typeface="黑体" pitchFamily="2" charset="-122"/>
              </a:rPr>
              <a:t>1310 nm</a:t>
            </a:r>
          </a:p>
        </p:txBody>
      </p:sp>
      <p:sp>
        <p:nvSpPr>
          <p:cNvPr id="185" name="矩形 184"/>
          <p:cNvSpPr/>
          <p:nvPr/>
        </p:nvSpPr>
        <p:spPr>
          <a:xfrm>
            <a:off x="3747523" y="3986200"/>
            <a:ext cx="1800493" cy="369332"/>
          </a:xfrm>
          <a:prstGeom prst="rect">
            <a:avLst/>
          </a:prstGeom>
        </p:spPr>
        <p:txBody>
          <a:bodyPr wrap="none">
            <a:spAutoFit/>
          </a:bodyPr>
          <a:lstStyle/>
          <a:p>
            <a:pPr algn="ctr"/>
            <a:r>
              <a:rPr lang="zh-CN" altLang="en-US" b="1" dirty="0">
                <a:latin typeface="微软雅黑" pitchFamily="34" charset="-122"/>
                <a:ea typeface="微软雅黑" pitchFamily="34" charset="-122"/>
              </a:rPr>
              <a:t>波分复用的概念</a:t>
            </a:r>
          </a:p>
        </p:txBody>
      </p:sp>
      <p:sp>
        <p:nvSpPr>
          <p:cNvPr id="186" name="矩形 185"/>
          <p:cNvSpPr/>
          <p:nvPr/>
        </p:nvSpPr>
        <p:spPr>
          <a:xfrm>
            <a:off x="3330295" y="1195980"/>
            <a:ext cx="2389172" cy="738664"/>
          </a:xfrm>
          <a:prstGeom prst="rect">
            <a:avLst/>
          </a:prstGeom>
          <a:solidFill>
            <a:schemeClr val="bg1"/>
          </a:solidFill>
          <a:ln>
            <a:noFill/>
          </a:ln>
        </p:spPr>
        <p:txBody>
          <a:bodyPr wrap="square">
            <a:spAutoFit/>
          </a:bodyPr>
          <a:lstStyle/>
          <a:p>
            <a:r>
              <a:rPr lang="zh-CN" altLang="en-US" sz="1400" b="1" dirty="0">
                <a:latin typeface="微软雅黑" pitchFamily="34" charset="-122"/>
                <a:ea typeface="微软雅黑" pitchFamily="34" charset="-122"/>
              </a:rPr>
              <a:t>波分复用就是光的频分复用。使用一根光纤来同时传输多个光载波信号。</a:t>
            </a:r>
          </a:p>
        </p:txBody>
      </p:sp>
      <p:sp>
        <p:nvSpPr>
          <p:cNvPr id="187" name="Text Box 54"/>
          <p:cNvSpPr txBox="1">
            <a:spLocks noChangeArrowheads="1"/>
          </p:cNvSpPr>
          <p:nvPr/>
        </p:nvSpPr>
        <p:spPr bwMode="auto">
          <a:xfrm>
            <a:off x="3762222" y="3036106"/>
            <a:ext cx="7312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mn-lt"/>
                <a:ea typeface="黑体" pitchFamily="2" charset="-122"/>
              </a:rPr>
              <a:t>120 km</a:t>
            </a:r>
          </a:p>
        </p:txBody>
      </p:sp>
    </p:spTree>
    <p:extLst>
      <p:ext uri="{BB962C8B-B14F-4D97-AF65-F5344CB8AC3E}">
        <p14:creationId xmlns:p14="http://schemas.microsoft.com/office/powerpoint/2010/main" val="143245581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ChangeArrowheads="1"/>
          </p:cNvSpPr>
          <p:nvPr/>
        </p:nvSpPr>
        <p:spPr bwMode="auto">
          <a:xfrm>
            <a:off x="685799" y="1257300"/>
            <a:ext cx="7533969" cy="315843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marL="342900" indent="-342900" eaLnBrk="1" hangingPunct="1">
              <a:lnSpc>
                <a:spcPct val="130000"/>
              </a:lnSpc>
              <a:spcBef>
                <a:spcPct val="50000"/>
              </a:spcBef>
              <a:buClr>
                <a:srgbClr val="0000FF"/>
              </a:buClr>
              <a:buSzTx/>
              <a:buFont typeface="Wingdings" pitchFamily="2" charset="2"/>
              <a:buChar char="l"/>
            </a:pPr>
            <a:r>
              <a:rPr lang="zh-CN" altLang="en-US" sz="2400" b="1" dirty="0">
                <a:latin typeface="微软雅黑" pitchFamily="34" charset="-122"/>
                <a:ea typeface="微软雅黑" pitchFamily="34" charset="-122"/>
              </a:rPr>
              <a:t>目前，可以在一根光纤上复用80路或更多路的光载波信号，这种复用技术也叫做</a:t>
            </a:r>
            <a:r>
              <a:rPr lang="zh-CN" altLang="en-US" sz="2400" b="1" dirty="0">
                <a:solidFill>
                  <a:srgbClr val="0000FF"/>
                </a:solidFill>
                <a:latin typeface="微软雅黑" pitchFamily="34" charset="-122"/>
                <a:ea typeface="微软雅黑" pitchFamily="34" charset="-122"/>
              </a:rPr>
              <a:t>密集波分复用</a:t>
            </a:r>
            <a:r>
              <a:rPr lang="en-US" altLang="zh-CN" sz="2400" b="1" dirty="0" smtClean="0">
                <a:solidFill>
                  <a:srgbClr val="0000FF"/>
                </a:solidFill>
                <a:latin typeface="微软雅黑" pitchFamily="34" charset="-122"/>
                <a:ea typeface="微软雅黑" pitchFamily="34" charset="-122"/>
              </a:rPr>
              <a:t>DWDM </a:t>
            </a:r>
            <a:r>
              <a:rPr lang="en-US" altLang="zh-CN" sz="2400" b="1" dirty="0" smtClean="0">
                <a:latin typeface="微软雅黑" pitchFamily="34" charset="-122"/>
                <a:ea typeface="微软雅黑" pitchFamily="34" charset="-122"/>
              </a:rPr>
              <a:t>(Dense Wavelength </a:t>
            </a:r>
            <a:r>
              <a:rPr lang="en-US" altLang="zh-CN" sz="2400" b="1" dirty="0">
                <a:latin typeface="微软雅黑" pitchFamily="34" charset="-122"/>
                <a:ea typeface="微软雅黑" pitchFamily="34" charset="-122"/>
              </a:rPr>
              <a:t>Division Multiplexing) </a:t>
            </a:r>
            <a:r>
              <a:rPr lang="en-US" altLang="zh-CN" sz="2400" b="1" dirty="0" smtClean="0">
                <a:latin typeface="微软雅黑" pitchFamily="34" charset="-122"/>
                <a:ea typeface="微软雅黑" pitchFamily="34" charset="-122"/>
              </a:rPr>
              <a:t>； </a:t>
            </a:r>
            <a:endParaRPr lang="en-US" altLang="zh-CN" sz="2400" b="1" dirty="0">
              <a:latin typeface="微软雅黑" pitchFamily="34" charset="-122"/>
              <a:ea typeface="微软雅黑" pitchFamily="34" charset="-122"/>
            </a:endParaRPr>
          </a:p>
          <a:p>
            <a:pPr marL="342900" indent="-342900" eaLnBrk="1" hangingPunct="1">
              <a:lnSpc>
                <a:spcPct val="130000"/>
              </a:lnSpc>
              <a:spcBef>
                <a:spcPct val="50000"/>
              </a:spcBef>
              <a:buClr>
                <a:srgbClr val="0000FF"/>
              </a:buClr>
              <a:buSzTx/>
              <a:buFont typeface="Wingdings" pitchFamily="2" charset="2"/>
              <a:buChar char="l"/>
            </a:pPr>
            <a:r>
              <a:rPr lang="zh-CN" altLang="en-US" sz="2400" b="1" dirty="0" smtClean="0">
                <a:latin typeface="微软雅黑" pitchFamily="34" charset="-122"/>
                <a:ea typeface="微软雅黑" pitchFamily="34" charset="-122"/>
              </a:rPr>
              <a:t>例如，将</a:t>
            </a:r>
            <a:r>
              <a:rPr lang="en-US" altLang="zh-CN" sz="2400" b="1" dirty="0" smtClean="0">
                <a:latin typeface="微软雅黑" pitchFamily="34" charset="-122"/>
                <a:ea typeface="微软雅黑" pitchFamily="34" charset="-122"/>
              </a:rPr>
              <a:t>8</a:t>
            </a:r>
            <a:r>
              <a:rPr lang="zh-CN" altLang="en-US" sz="2400" b="1" dirty="0" smtClean="0">
                <a:latin typeface="微软雅黑" pitchFamily="34" charset="-122"/>
                <a:ea typeface="微软雅黑" pitchFamily="34" charset="-122"/>
              </a:rPr>
              <a:t>路传输速率为</a:t>
            </a:r>
            <a:r>
              <a:rPr lang="en-US" altLang="zh-CN" sz="2400" b="1" dirty="0" smtClean="0">
                <a:latin typeface="微软雅黑" pitchFamily="34" charset="-122"/>
                <a:ea typeface="微软雅黑" pitchFamily="34" charset="-122"/>
              </a:rPr>
              <a:t>2.5Gbit/s</a:t>
            </a:r>
            <a:r>
              <a:rPr lang="zh-CN" altLang="en-US" sz="2400" b="1" dirty="0" smtClean="0">
                <a:latin typeface="微软雅黑" pitchFamily="34" charset="-122"/>
                <a:ea typeface="微软雅黑" pitchFamily="34" charset="-122"/>
              </a:rPr>
              <a:t>的光信号经过密集波分复用后，一根光纤上的总传输速率可以</a:t>
            </a:r>
            <a:r>
              <a:rPr lang="zh-CN" altLang="en-US" sz="2400" b="1" dirty="0">
                <a:latin typeface="微软雅黑" pitchFamily="34" charset="-122"/>
                <a:ea typeface="微软雅黑" pitchFamily="34" charset="-122"/>
              </a:rPr>
              <a:t>达到20</a:t>
            </a:r>
            <a:r>
              <a:rPr lang="en-US" altLang="zh-CN" sz="2400" b="1" dirty="0" err="1" smtClean="0">
                <a:latin typeface="微软雅黑" pitchFamily="34" charset="-122"/>
                <a:ea typeface="微软雅黑" pitchFamily="34" charset="-122"/>
              </a:rPr>
              <a:t>Gbit</a:t>
            </a:r>
            <a:r>
              <a:rPr lang="en-US" altLang="zh-CN" sz="2400" b="1" dirty="0" smtClean="0">
                <a:latin typeface="微软雅黑" pitchFamily="34" charset="-122"/>
                <a:ea typeface="微软雅黑" pitchFamily="34" charset="-122"/>
              </a:rPr>
              <a:t>/s</a:t>
            </a:r>
            <a:r>
              <a:rPr lang="en-US" altLang="zh-CN" sz="2400" b="1" dirty="0">
                <a:latin typeface="微软雅黑" pitchFamily="34" charset="-122"/>
                <a:ea typeface="微软雅黑" pitchFamily="34" charset="-122"/>
              </a:rPr>
              <a:t>。</a:t>
            </a:r>
            <a:endParaRPr lang="zh-CN" altLang="en-US" sz="2400" b="1" dirty="0">
              <a:latin typeface="微软雅黑" pitchFamily="34" charset="-122"/>
              <a:ea typeface="微软雅黑" pitchFamily="34" charset="-122"/>
            </a:endParaRPr>
          </a:p>
        </p:txBody>
      </p:sp>
      <p:sp>
        <p:nvSpPr>
          <p:cNvPr id="5"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604157" y="641988"/>
            <a:ext cx="19543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波分复用</a:t>
            </a:r>
            <a:r>
              <a:rPr lang="en-US" altLang="zh-CN" sz="2000" b="1" dirty="0">
                <a:solidFill>
                  <a:schemeClr val="bg1"/>
                </a:solidFill>
                <a:latin typeface="微软雅黑" pitchFamily="34" charset="-122"/>
                <a:ea typeface="微软雅黑" pitchFamily="34" charset="-122"/>
              </a:rPr>
              <a:t>WDM</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506945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3">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044" y="528243"/>
            <a:ext cx="6776152" cy="427973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3981925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p:cNvSpPr>
            <a:spLocks noChangeArrowheads="1"/>
          </p:cNvSpPr>
          <p:nvPr/>
        </p:nvSpPr>
        <p:spPr bwMode="auto">
          <a:xfrm>
            <a:off x="545145" y="1472252"/>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3" name="Rectangle 6"/>
          <p:cNvSpPr>
            <a:spLocks noChangeArrowheads="1"/>
          </p:cNvSpPr>
          <p:nvPr/>
        </p:nvSpPr>
        <p:spPr bwMode="auto">
          <a:xfrm>
            <a:off x="641494" y="1439125"/>
            <a:ext cx="800732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2.4.3   </a:t>
            </a:r>
            <a:r>
              <a:rPr lang="zh-CN" altLang="en-US" sz="2400" b="1" dirty="0">
                <a:solidFill>
                  <a:schemeClr val="bg1"/>
                </a:solidFill>
                <a:latin typeface="微软雅黑" pitchFamily="34" charset="-122"/>
                <a:ea typeface="微软雅黑" pitchFamily="34" charset="-122"/>
              </a:rPr>
              <a:t>码分复用 </a:t>
            </a:r>
            <a:r>
              <a:rPr lang="en-US" altLang="zh-CN" sz="2400" b="1" dirty="0">
                <a:solidFill>
                  <a:schemeClr val="bg1"/>
                </a:solidFill>
                <a:latin typeface="微软雅黑" pitchFamily="34" charset="-122"/>
                <a:ea typeface="微软雅黑" pitchFamily="34" charset="-122"/>
              </a:rPr>
              <a:t>CDM  (Code Division Multiplexing) </a:t>
            </a:r>
            <a:endParaRPr lang="zh-CN" altLang="en-US" sz="2400" b="1" dirty="0">
              <a:solidFill>
                <a:schemeClr val="bg1"/>
              </a:solidFill>
              <a:latin typeface="微软雅黑" pitchFamily="34" charset="-122"/>
              <a:ea typeface="微软雅黑" pitchFamily="34" charset="-122"/>
            </a:endParaRPr>
          </a:p>
        </p:txBody>
      </p:sp>
      <p:sp>
        <p:nvSpPr>
          <p:cNvPr id="34" name="Rectangle 8"/>
          <p:cNvSpPr>
            <a:spLocks noChangeArrowheads="1"/>
          </p:cNvSpPr>
          <p:nvPr/>
        </p:nvSpPr>
        <p:spPr bwMode="auto">
          <a:xfrm>
            <a:off x="545145" y="1928470"/>
            <a:ext cx="80537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常用的名词是</a:t>
            </a:r>
            <a:r>
              <a:rPr lang="zh-CN" altLang="en-US" sz="2000" b="1" dirty="0">
                <a:solidFill>
                  <a:srgbClr val="0000FF"/>
                </a:solidFill>
                <a:latin typeface="微软雅黑" pitchFamily="34" charset="-122"/>
                <a:ea typeface="微软雅黑" pitchFamily="34" charset="-122"/>
              </a:rPr>
              <a:t>码分多址</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CDMA (Code Division Multiple Access)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各用户使用经过特殊挑选的不同码型，因此彼此不会造成干扰。</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这种系统发送的信号有很强的抗干扰能力，其频谱类似于白噪声，不易被敌人发现。 </a:t>
            </a:r>
          </a:p>
        </p:txBody>
      </p:sp>
    </p:spTree>
    <p:extLst>
      <p:ext uri="{BB962C8B-B14F-4D97-AF65-F5344CB8AC3E}">
        <p14:creationId xmlns:p14="http://schemas.microsoft.com/office/powerpoint/2010/main" val="1747270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5304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922086" y="619834"/>
            <a:ext cx="33185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码片序列</a:t>
            </a:r>
            <a:r>
              <a:rPr lang="en-US" altLang="zh-CN" sz="2000" b="1" dirty="0">
                <a:solidFill>
                  <a:schemeClr val="bg1"/>
                </a:solidFill>
                <a:latin typeface="微软雅黑" pitchFamily="34" charset="-122"/>
                <a:ea typeface="微软雅黑" pitchFamily="34" charset="-122"/>
              </a:rPr>
              <a:t>(chip sequence) </a:t>
            </a:r>
            <a:endParaRPr lang="zh-CN" altLang="en-US" sz="2000"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556963" y="1014620"/>
            <a:ext cx="804877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每一个比特时间划分为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个短的间隔，称为</a:t>
            </a:r>
            <a:r>
              <a:rPr lang="zh-CN" altLang="en-US" sz="2000" b="1" dirty="0">
                <a:solidFill>
                  <a:srgbClr val="0000FF"/>
                </a:solidFill>
                <a:latin typeface="微软雅黑" pitchFamily="34" charset="-122"/>
                <a:ea typeface="微软雅黑" pitchFamily="34" charset="-122"/>
              </a:rPr>
              <a:t>码片</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(chip)</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每个站被指派一个唯一的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bit </a:t>
            </a:r>
            <a:r>
              <a:rPr lang="zh-CN" altLang="en-US" sz="2000" b="1" dirty="0">
                <a:solidFill>
                  <a:srgbClr val="0000FF"/>
                </a:solidFill>
                <a:latin typeface="微软雅黑" pitchFamily="34" charset="-122"/>
                <a:ea typeface="微软雅黑" pitchFamily="34" charset="-122"/>
              </a:rPr>
              <a:t>码片</a:t>
            </a:r>
            <a:r>
              <a:rPr lang="zh-CN" altLang="en-US" sz="2000" b="1" dirty="0" smtClean="0">
                <a:solidFill>
                  <a:srgbClr val="0000FF"/>
                </a:solidFill>
                <a:latin typeface="微软雅黑" pitchFamily="34" charset="-122"/>
                <a:ea typeface="微软雅黑" pitchFamily="34" charset="-122"/>
              </a:rPr>
              <a:t>序列</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62547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如发送比特 </a:t>
            </a:r>
            <a:r>
              <a:rPr lang="en-US" altLang="zh-CN" sz="2000" b="1" dirty="0">
                <a:solidFill>
                  <a:srgbClr val="0000FF"/>
                </a:solidFill>
                <a:latin typeface="微软雅黑" pitchFamily="34" charset="-122"/>
                <a:ea typeface="微软雅黑" pitchFamily="34" charset="-122"/>
              </a:rPr>
              <a:t>1</a:t>
            </a:r>
            <a:r>
              <a:rPr lang="zh-CN" altLang="en-US" sz="2000" b="1" dirty="0">
                <a:solidFill>
                  <a:srgbClr val="0000FF"/>
                </a:solidFill>
                <a:latin typeface="微软雅黑" pitchFamily="34" charset="-122"/>
                <a:ea typeface="微软雅黑" pitchFamily="34" charset="-122"/>
              </a:rPr>
              <a:t>，则发送自己的 </a:t>
            </a:r>
            <a:r>
              <a:rPr lang="en-US" altLang="zh-CN" sz="2000" b="1" i="1" dirty="0">
                <a:solidFill>
                  <a:srgbClr val="0000FF"/>
                </a:solidFill>
                <a:latin typeface="微软雅黑" pitchFamily="34" charset="-122"/>
                <a:ea typeface="微软雅黑" pitchFamily="34" charset="-122"/>
              </a:rPr>
              <a:t>m</a:t>
            </a:r>
            <a:r>
              <a:rPr lang="en-US" altLang="zh-CN" sz="2000" b="1" dirty="0">
                <a:solidFill>
                  <a:srgbClr val="0000FF"/>
                </a:solidFill>
                <a:latin typeface="微软雅黑" pitchFamily="34" charset="-122"/>
                <a:ea typeface="微软雅黑" pitchFamily="34" charset="-122"/>
              </a:rPr>
              <a:t> bit </a:t>
            </a:r>
            <a:r>
              <a:rPr lang="zh-CN" altLang="en-US" sz="2000" b="1" dirty="0">
                <a:solidFill>
                  <a:srgbClr val="0000FF"/>
                </a:solidFill>
                <a:latin typeface="微软雅黑" pitchFamily="34" charset="-122"/>
                <a:ea typeface="微软雅黑" pitchFamily="34" charset="-122"/>
              </a:rPr>
              <a:t>码片序列。</a:t>
            </a:r>
          </a:p>
          <a:p>
            <a:pPr marL="62547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如发送比特 </a:t>
            </a:r>
            <a:r>
              <a:rPr lang="en-US" altLang="zh-CN" sz="2000" b="1" dirty="0">
                <a:solidFill>
                  <a:srgbClr val="0000FF"/>
                </a:solidFill>
                <a:latin typeface="微软雅黑" pitchFamily="34" charset="-122"/>
                <a:ea typeface="微软雅黑" pitchFamily="34" charset="-122"/>
              </a:rPr>
              <a:t>0</a:t>
            </a:r>
            <a:r>
              <a:rPr lang="zh-CN" altLang="en-US" sz="2000" b="1" dirty="0">
                <a:solidFill>
                  <a:srgbClr val="0000FF"/>
                </a:solidFill>
                <a:latin typeface="微软雅黑" pitchFamily="34" charset="-122"/>
                <a:ea typeface="微软雅黑" pitchFamily="34" charset="-122"/>
              </a:rPr>
              <a:t>，则发送该码片序列的二进制反码。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例如，</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站的 </a:t>
            </a:r>
            <a:r>
              <a:rPr lang="en-US" altLang="zh-CN" sz="2000" b="1" dirty="0">
                <a:latin typeface="微软雅黑" pitchFamily="34" charset="-122"/>
                <a:ea typeface="微软雅黑" pitchFamily="34" charset="-122"/>
              </a:rPr>
              <a:t>8 bit </a:t>
            </a:r>
            <a:r>
              <a:rPr lang="zh-CN" altLang="en-US" sz="2000" b="1" dirty="0">
                <a:latin typeface="微软雅黑" pitchFamily="34" charset="-122"/>
                <a:ea typeface="微软雅黑" pitchFamily="34" charset="-122"/>
              </a:rPr>
              <a:t>码片序列是 </a:t>
            </a:r>
            <a:r>
              <a:rPr lang="en-US" altLang="zh-CN" sz="2000" b="1" dirty="0">
                <a:latin typeface="微软雅黑" pitchFamily="34" charset="-122"/>
                <a:ea typeface="微软雅黑" pitchFamily="34" charset="-122"/>
              </a:rPr>
              <a:t>00011011</a:t>
            </a:r>
            <a:r>
              <a:rPr lang="zh-CN" altLang="en-US" sz="2000" b="1" dirty="0">
                <a:latin typeface="微软雅黑" pitchFamily="34" charset="-122"/>
                <a:ea typeface="微软雅黑" pitchFamily="34" charset="-122"/>
              </a:rPr>
              <a:t>。</a:t>
            </a:r>
          </a:p>
          <a:p>
            <a:pPr marL="62547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发送比特 </a:t>
            </a:r>
            <a:r>
              <a:rPr lang="en-US" altLang="zh-CN" sz="2000" b="1" dirty="0">
                <a:solidFill>
                  <a:srgbClr val="0000FF"/>
                </a:solidFill>
                <a:latin typeface="微软雅黑" pitchFamily="34" charset="-122"/>
                <a:ea typeface="微软雅黑" pitchFamily="34" charset="-122"/>
              </a:rPr>
              <a:t>1 </a:t>
            </a:r>
            <a:r>
              <a:rPr lang="zh-CN" altLang="en-US" sz="2000" b="1" dirty="0">
                <a:solidFill>
                  <a:srgbClr val="0000FF"/>
                </a:solidFill>
                <a:latin typeface="微软雅黑" pitchFamily="34" charset="-122"/>
                <a:ea typeface="微软雅黑" pitchFamily="34" charset="-122"/>
              </a:rPr>
              <a:t>时，就发送序列 </a:t>
            </a:r>
            <a:r>
              <a:rPr lang="en-US" altLang="zh-CN" sz="2000" b="1" dirty="0">
                <a:solidFill>
                  <a:srgbClr val="0000FF"/>
                </a:solidFill>
                <a:latin typeface="微软雅黑" pitchFamily="34" charset="-122"/>
                <a:ea typeface="微软雅黑" pitchFamily="34" charset="-122"/>
              </a:rPr>
              <a:t>00011011</a:t>
            </a:r>
            <a:r>
              <a:rPr lang="zh-CN" altLang="en-US" sz="2000" b="1" dirty="0">
                <a:solidFill>
                  <a:srgbClr val="0000FF"/>
                </a:solidFill>
                <a:latin typeface="微软雅黑" pitchFamily="34" charset="-122"/>
                <a:ea typeface="微软雅黑" pitchFamily="34" charset="-122"/>
              </a:rPr>
              <a:t>，</a:t>
            </a:r>
          </a:p>
          <a:p>
            <a:pPr marL="62547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发送比特 </a:t>
            </a:r>
            <a:r>
              <a:rPr lang="en-US" altLang="zh-CN" sz="2000" b="1" dirty="0">
                <a:solidFill>
                  <a:srgbClr val="0000FF"/>
                </a:solidFill>
                <a:latin typeface="微软雅黑" pitchFamily="34" charset="-122"/>
                <a:ea typeface="微软雅黑" pitchFamily="34" charset="-122"/>
              </a:rPr>
              <a:t>0 </a:t>
            </a:r>
            <a:r>
              <a:rPr lang="zh-CN" altLang="en-US" sz="2000" b="1" dirty="0">
                <a:solidFill>
                  <a:srgbClr val="0000FF"/>
                </a:solidFill>
                <a:latin typeface="微软雅黑" pitchFamily="34" charset="-122"/>
                <a:ea typeface="微软雅黑" pitchFamily="34" charset="-122"/>
              </a:rPr>
              <a:t>时，就发送序列 </a:t>
            </a:r>
            <a:r>
              <a:rPr lang="en-US" altLang="zh-CN" sz="2000" b="1" dirty="0">
                <a:solidFill>
                  <a:srgbClr val="0000FF"/>
                </a:solidFill>
                <a:latin typeface="微软雅黑" pitchFamily="34" charset="-122"/>
                <a:ea typeface="微软雅黑" pitchFamily="34" charset="-122"/>
              </a:rPr>
              <a:t>11100100</a:t>
            </a:r>
            <a:r>
              <a:rPr lang="zh-CN" altLang="en-US" sz="2000" b="1" dirty="0">
                <a:solidFill>
                  <a:srgbClr val="0000FF"/>
                </a:solidFill>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站的码片序列：</a:t>
            </a:r>
            <a:r>
              <a:rPr lang="en-US" altLang="zh-CN" sz="2000" b="1" dirty="0">
                <a:latin typeface="微软雅黑" pitchFamily="34" charset="-122"/>
                <a:ea typeface="微软雅黑" pitchFamily="34" charset="-122"/>
              </a:rPr>
              <a:t>(–1 –1 –1 +1 +1 –1 +1 +1)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71846371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4448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34859" y="71127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码片序列实现了扩频</a:t>
            </a:r>
          </a:p>
        </p:txBody>
      </p:sp>
      <p:sp>
        <p:nvSpPr>
          <p:cNvPr id="7" name="Rectangle 68"/>
          <p:cNvSpPr>
            <a:spLocks noChangeArrowheads="1"/>
          </p:cNvSpPr>
          <p:nvPr/>
        </p:nvSpPr>
        <p:spPr bwMode="auto">
          <a:xfrm>
            <a:off x="556963" y="1124348"/>
            <a:ext cx="8351063" cy="31700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假定</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站要发送信息的数据率为 </a:t>
            </a:r>
            <a:r>
              <a:rPr lang="en-US" altLang="zh-CN" sz="1900" b="1" i="1" dirty="0">
                <a:solidFill>
                  <a:srgbClr val="0000FF"/>
                </a:solidFill>
                <a:latin typeface="微软雅黑" pitchFamily="34" charset="-122"/>
                <a:ea typeface="微软雅黑" pitchFamily="34" charset="-122"/>
              </a:rPr>
              <a:t>b</a:t>
            </a:r>
            <a:r>
              <a:rPr lang="en-US" altLang="zh-CN" sz="1900" b="1" dirty="0">
                <a:latin typeface="微软雅黑" pitchFamily="34" charset="-122"/>
                <a:ea typeface="微软雅黑" pitchFamily="34" charset="-122"/>
              </a:rPr>
              <a:t> bit/s</a:t>
            </a:r>
            <a:r>
              <a:rPr lang="zh-CN" altLang="en-US" sz="1900" b="1" dirty="0">
                <a:latin typeface="微软雅黑" pitchFamily="34" charset="-122"/>
                <a:ea typeface="微软雅黑" pitchFamily="34" charset="-122"/>
              </a:rPr>
              <a:t>。由于每一个比特要转换成 </a:t>
            </a:r>
            <a:r>
              <a:rPr lang="en-US" altLang="zh-CN" sz="1900" b="1" i="1" dirty="0">
                <a:solidFill>
                  <a:srgbClr val="0000FF"/>
                </a:solidFill>
                <a:latin typeface="微软雅黑" pitchFamily="34" charset="-122"/>
                <a:ea typeface="微软雅黑" pitchFamily="34" charset="-122"/>
              </a:rPr>
              <a:t>m</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个比特的码片，因此 </a:t>
            </a:r>
            <a:r>
              <a:rPr lang="en-US" altLang="zh-CN" sz="1900" b="1" dirty="0">
                <a:latin typeface="微软雅黑" pitchFamily="34" charset="-122"/>
                <a:ea typeface="微软雅黑" pitchFamily="34" charset="-122"/>
              </a:rPr>
              <a:t>S </a:t>
            </a:r>
            <a:r>
              <a:rPr lang="zh-CN" altLang="en-US" sz="1900" b="1" dirty="0">
                <a:latin typeface="微软雅黑" pitchFamily="34" charset="-122"/>
                <a:ea typeface="微软雅黑" pitchFamily="34" charset="-122"/>
              </a:rPr>
              <a:t>站实际上发送的数据率提高到 </a:t>
            </a:r>
            <a:r>
              <a:rPr lang="en-US" altLang="zh-CN" sz="1900" b="1" i="1" dirty="0" err="1">
                <a:solidFill>
                  <a:srgbClr val="0000FF"/>
                </a:solidFill>
                <a:latin typeface="微软雅黑" pitchFamily="34" charset="-122"/>
                <a:ea typeface="微软雅黑" pitchFamily="34" charset="-122"/>
              </a:rPr>
              <a:t>mb</a:t>
            </a:r>
            <a:r>
              <a:rPr lang="en-US" altLang="zh-CN" sz="1900" b="1" dirty="0">
                <a:latin typeface="微软雅黑" pitchFamily="34" charset="-122"/>
                <a:ea typeface="微软雅黑" pitchFamily="34" charset="-122"/>
              </a:rPr>
              <a:t> bit/s</a:t>
            </a:r>
            <a:r>
              <a:rPr lang="zh-CN" altLang="en-US" sz="1900" b="1" dirty="0">
                <a:latin typeface="微软雅黑" pitchFamily="34" charset="-122"/>
                <a:ea typeface="微软雅黑" pitchFamily="34" charset="-122"/>
              </a:rPr>
              <a:t>，同时 </a:t>
            </a:r>
            <a:r>
              <a:rPr lang="en-US" altLang="zh-CN" sz="1900" b="1" dirty="0">
                <a:latin typeface="微软雅黑" pitchFamily="34" charset="-122"/>
                <a:ea typeface="微软雅黑" pitchFamily="34" charset="-122"/>
              </a:rPr>
              <a:t>S </a:t>
            </a:r>
            <a:r>
              <a:rPr lang="zh-CN" altLang="en-US" sz="1900" b="1" dirty="0">
                <a:latin typeface="微软雅黑" pitchFamily="34" charset="-122"/>
                <a:ea typeface="微软雅黑" pitchFamily="34" charset="-122"/>
              </a:rPr>
              <a:t>站所占用的频带宽度也提高到原来数值的 </a:t>
            </a:r>
            <a:r>
              <a:rPr lang="en-US" altLang="zh-CN" sz="1900" b="1" dirty="0">
                <a:latin typeface="微软雅黑" pitchFamily="34" charset="-122"/>
                <a:ea typeface="微软雅黑" pitchFamily="34" charset="-122"/>
              </a:rPr>
              <a:t>m </a:t>
            </a:r>
            <a:r>
              <a:rPr lang="zh-CN" altLang="en-US" sz="1900" b="1" dirty="0">
                <a:latin typeface="微软雅黑" pitchFamily="34" charset="-122"/>
                <a:ea typeface="微软雅黑" pitchFamily="34" charset="-122"/>
              </a:rPr>
              <a:t>倍。</a:t>
            </a:r>
          </a:p>
          <a:p>
            <a:pPr marL="285750" indent="-285750" eaLnBrk="0" hangingPunct="0">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这种通信方式是</a:t>
            </a:r>
            <a:r>
              <a:rPr lang="zh-CN" altLang="en-US" sz="1900" b="1" dirty="0">
                <a:solidFill>
                  <a:srgbClr val="0000FF"/>
                </a:solidFill>
                <a:latin typeface="微软雅黑" pitchFamily="34" charset="-122"/>
                <a:ea typeface="微软雅黑" pitchFamily="34" charset="-122"/>
              </a:rPr>
              <a:t>扩频</a:t>
            </a:r>
            <a:r>
              <a:rPr lang="en-US" altLang="zh-CN" sz="1900" b="1" dirty="0">
                <a:latin typeface="微软雅黑" pitchFamily="34" charset="-122"/>
                <a:ea typeface="微软雅黑" pitchFamily="34" charset="-122"/>
              </a:rPr>
              <a:t>(spread spectrum)</a:t>
            </a:r>
            <a:r>
              <a:rPr lang="zh-CN" altLang="en-US" sz="1900" b="1" dirty="0">
                <a:latin typeface="微软雅黑" pitchFamily="34" charset="-122"/>
                <a:ea typeface="微软雅黑" pitchFamily="34" charset="-122"/>
              </a:rPr>
              <a:t>通信中的一种。</a:t>
            </a:r>
          </a:p>
          <a:p>
            <a:pPr marL="285750" indent="-285750" eaLnBrk="0" hangingPunct="0">
              <a:lnSpc>
                <a:spcPts val="3000"/>
              </a:lnSpc>
              <a:buClr>
                <a:srgbClr val="0070C0"/>
              </a:buClr>
              <a:buFont typeface="Wingdings" pitchFamily="2" charset="2"/>
              <a:buChar char="l"/>
            </a:pPr>
            <a:r>
              <a:rPr lang="zh-CN" altLang="en-US" sz="1900" b="1" dirty="0">
                <a:latin typeface="微软雅黑" pitchFamily="34" charset="-122"/>
                <a:ea typeface="微软雅黑" pitchFamily="34" charset="-122"/>
              </a:rPr>
              <a:t>扩频通信通常有两大类：</a:t>
            </a:r>
          </a:p>
          <a:p>
            <a:pPr marL="536575" indent="-271463" eaLnBrk="0" hangingPunct="0">
              <a:lnSpc>
                <a:spcPts val="3000"/>
              </a:lnSpc>
              <a:buClr>
                <a:srgbClr val="7030A0"/>
              </a:buClr>
              <a:buFont typeface="+mj-lt"/>
              <a:buAutoNum type="arabicPeriod"/>
            </a:pPr>
            <a:r>
              <a:rPr lang="zh-CN" altLang="en-US" sz="1900" b="1" dirty="0">
                <a:latin typeface="微软雅黑" pitchFamily="34" charset="-122"/>
                <a:ea typeface="微软雅黑" pitchFamily="34" charset="-122"/>
              </a:rPr>
              <a:t>一种是</a:t>
            </a:r>
            <a:r>
              <a:rPr lang="zh-CN" altLang="en-US" sz="1900" b="1" dirty="0">
                <a:solidFill>
                  <a:srgbClr val="0000FF"/>
                </a:solidFill>
                <a:latin typeface="微软雅黑" pitchFamily="34" charset="-122"/>
                <a:ea typeface="微软雅黑" pitchFamily="34" charset="-122"/>
              </a:rPr>
              <a:t>直接序列扩频</a:t>
            </a:r>
            <a:r>
              <a:rPr lang="en-US" altLang="zh-CN" sz="1900" b="1" dirty="0">
                <a:solidFill>
                  <a:srgbClr val="0000FF"/>
                </a:solidFill>
                <a:latin typeface="微软雅黑" pitchFamily="34" charset="-122"/>
                <a:ea typeface="微软雅黑" pitchFamily="34" charset="-122"/>
              </a:rPr>
              <a:t>DSSS </a:t>
            </a:r>
            <a:r>
              <a:rPr lang="en-US" altLang="zh-CN" sz="1900" b="1" dirty="0">
                <a:latin typeface="微软雅黑" pitchFamily="34" charset="-122"/>
                <a:ea typeface="微软雅黑" pitchFamily="34" charset="-122"/>
              </a:rPr>
              <a:t>(Direct Sequence Spread Spectrum)</a:t>
            </a:r>
            <a:r>
              <a:rPr lang="zh-CN" altLang="en-US" sz="1900" b="1" dirty="0">
                <a:latin typeface="微软雅黑" pitchFamily="34" charset="-122"/>
                <a:ea typeface="微软雅黑" pitchFamily="34" charset="-122"/>
              </a:rPr>
              <a:t>，如上面讲的使用码片序列就是这一类。</a:t>
            </a:r>
          </a:p>
          <a:p>
            <a:pPr marL="536575" indent="-271463" eaLnBrk="0" hangingPunct="0">
              <a:lnSpc>
                <a:spcPts val="3000"/>
              </a:lnSpc>
              <a:buClr>
                <a:srgbClr val="7030A0"/>
              </a:buClr>
              <a:buFont typeface="+mj-lt"/>
              <a:buAutoNum type="arabicPeriod"/>
            </a:pPr>
            <a:r>
              <a:rPr lang="zh-CN" altLang="en-US" sz="1900" b="1" dirty="0">
                <a:latin typeface="微软雅黑" pitchFamily="34" charset="-122"/>
                <a:ea typeface="微软雅黑" pitchFamily="34" charset="-122"/>
              </a:rPr>
              <a:t>另一种是</a:t>
            </a:r>
            <a:r>
              <a:rPr lang="zh-CN" altLang="en-US" sz="1900" b="1" dirty="0">
                <a:solidFill>
                  <a:srgbClr val="0000FF"/>
                </a:solidFill>
                <a:latin typeface="微软雅黑" pitchFamily="34" charset="-122"/>
                <a:ea typeface="微软雅黑" pitchFamily="34" charset="-122"/>
              </a:rPr>
              <a:t>跳频扩频</a:t>
            </a:r>
            <a:r>
              <a:rPr lang="en-US" altLang="zh-CN" sz="1900" b="1" dirty="0">
                <a:solidFill>
                  <a:srgbClr val="0000FF"/>
                </a:solidFill>
                <a:latin typeface="微软雅黑" pitchFamily="34" charset="-122"/>
                <a:ea typeface="微软雅黑" pitchFamily="34" charset="-122"/>
              </a:rPr>
              <a:t>FHSS </a:t>
            </a:r>
            <a:r>
              <a:rPr lang="en-US" altLang="zh-CN" sz="1900" b="1" dirty="0">
                <a:latin typeface="微软雅黑" pitchFamily="34" charset="-122"/>
                <a:ea typeface="微软雅黑" pitchFamily="34" charset="-122"/>
              </a:rPr>
              <a:t>(Frequency Hopping Spread Spectrum)</a:t>
            </a:r>
            <a:r>
              <a:rPr lang="zh-CN" altLang="en-US" sz="1900" b="1" dirty="0">
                <a:latin typeface="微软雅黑" pitchFamily="34" charset="-122"/>
                <a:ea typeface="微软雅黑" pitchFamily="34" charset="-122"/>
              </a:rPr>
              <a:t>。</a:t>
            </a:r>
          </a:p>
        </p:txBody>
      </p:sp>
    </p:spTree>
    <p:extLst>
      <p:ext uri="{BB962C8B-B14F-4D97-AF65-F5344CB8AC3E}">
        <p14:creationId xmlns:p14="http://schemas.microsoft.com/office/powerpoint/2010/main" val="86509831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AutoShape 5"/>
          <p:cNvSpPr>
            <a:spLocks noChangeArrowheads="1"/>
          </p:cNvSpPr>
          <p:nvPr/>
        </p:nvSpPr>
        <p:spPr bwMode="auto">
          <a:xfrm>
            <a:off x="556963" y="1554651"/>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0" name="Rectangle 6"/>
          <p:cNvSpPr>
            <a:spLocks noChangeArrowheads="1"/>
          </p:cNvSpPr>
          <p:nvPr/>
        </p:nvSpPr>
        <p:spPr bwMode="auto">
          <a:xfrm>
            <a:off x="3392567" y="1521440"/>
            <a:ext cx="23775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CDMA </a:t>
            </a:r>
            <a:r>
              <a:rPr lang="zh-CN" altLang="en-US" sz="2000" b="1" dirty="0">
                <a:solidFill>
                  <a:schemeClr val="bg1"/>
                </a:solidFill>
                <a:latin typeface="微软雅黑" pitchFamily="34" charset="-122"/>
                <a:ea typeface="微软雅黑" pitchFamily="34" charset="-122"/>
              </a:rPr>
              <a:t>的重要特点</a:t>
            </a:r>
          </a:p>
        </p:txBody>
      </p:sp>
      <p:sp>
        <p:nvSpPr>
          <p:cNvPr id="61" name="Rectangle 68"/>
          <p:cNvSpPr>
            <a:spLocks noChangeArrowheads="1"/>
          </p:cNvSpPr>
          <p:nvPr/>
        </p:nvSpPr>
        <p:spPr bwMode="auto">
          <a:xfrm>
            <a:off x="556963" y="2007666"/>
            <a:ext cx="8291762"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每个站分配的码片序列不仅</a:t>
            </a:r>
            <a:r>
              <a:rPr lang="zh-CN" altLang="en-US" sz="2000" b="1" dirty="0">
                <a:solidFill>
                  <a:srgbClr val="0000FF"/>
                </a:solidFill>
                <a:latin typeface="微软雅黑" pitchFamily="34" charset="-122"/>
                <a:ea typeface="微软雅黑" pitchFamily="34" charset="-122"/>
              </a:rPr>
              <a:t>必须各不相同</a:t>
            </a:r>
            <a:r>
              <a:rPr lang="zh-CN" altLang="en-US" sz="2000" b="1" dirty="0">
                <a:latin typeface="微软雅黑" pitchFamily="34" charset="-122"/>
                <a:ea typeface="微软雅黑" pitchFamily="34" charset="-122"/>
              </a:rPr>
              <a:t>，并且还</a:t>
            </a:r>
            <a:r>
              <a:rPr lang="zh-CN" altLang="en-US" sz="2000" b="1" dirty="0">
                <a:solidFill>
                  <a:srgbClr val="0000FF"/>
                </a:solidFill>
                <a:latin typeface="微软雅黑" pitchFamily="34" charset="-122"/>
                <a:ea typeface="微软雅黑" pitchFamily="34" charset="-122"/>
              </a:rPr>
              <a:t>必须互相正交 </a:t>
            </a:r>
            <a:r>
              <a:rPr lang="en-US" altLang="zh-CN" sz="2000" b="1" dirty="0">
                <a:latin typeface="微软雅黑" pitchFamily="34" charset="-122"/>
                <a:ea typeface="微软雅黑" pitchFamily="34" charset="-122"/>
              </a:rPr>
              <a:t>(orthogonal)</a:t>
            </a:r>
            <a:r>
              <a:rPr lang="zh-CN" altLang="en-US" sz="2000" b="1" dirty="0">
                <a:latin typeface="微软雅黑" pitchFamily="34" charset="-122"/>
                <a:ea typeface="微软雅黑" pitchFamily="34" charset="-122"/>
              </a:rPr>
              <a:t>。</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在实用的系统中是使用</a:t>
            </a:r>
            <a:r>
              <a:rPr lang="zh-CN" altLang="en-US" sz="2000" b="1" dirty="0">
                <a:solidFill>
                  <a:srgbClr val="0000FF"/>
                </a:solidFill>
                <a:latin typeface="微软雅黑" pitchFamily="34" charset="-122"/>
                <a:ea typeface="微软雅黑" pitchFamily="34" charset="-122"/>
              </a:rPr>
              <a:t>伪随机码序列</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210338418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26537"/>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296387" y="893326"/>
            <a:ext cx="2569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码片序列的正交关系 </a:t>
            </a:r>
          </a:p>
        </p:txBody>
      </p:sp>
      <p:sp>
        <p:nvSpPr>
          <p:cNvPr id="7" name="Rectangle 68"/>
          <p:cNvSpPr>
            <a:spLocks noChangeArrowheads="1"/>
          </p:cNvSpPr>
          <p:nvPr/>
        </p:nvSpPr>
        <p:spPr bwMode="auto">
          <a:xfrm>
            <a:off x="556963" y="1379552"/>
            <a:ext cx="8291762"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令向量 </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表示站 </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的码片向量，令 </a:t>
            </a:r>
            <a:r>
              <a:rPr lang="en-US" altLang="zh-CN" sz="2000" b="1" dirty="0">
                <a:latin typeface="微软雅黑" pitchFamily="34" charset="-122"/>
                <a:ea typeface="微软雅黑" pitchFamily="34" charset="-122"/>
              </a:rPr>
              <a:t>T </a:t>
            </a:r>
            <a:r>
              <a:rPr lang="zh-CN" altLang="en-US" sz="2000" b="1" dirty="0">
                <a:latin typeface="微软雅黑" pitchFamily="34" charset="-122"/>
                <a:ea typeface="微软雅黑" pitchFamily="34" charset="-122"/>
              </a:rPr>
              <a:t>表示其他任何站的码片向量。 </a:t>
            </a: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两个不同站的码片序列正交，就是向量 </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和</a:t>
            </a:r>
            <a:r>
              <a:rPr lang="en-US" altLang="zh-CN" sz="2000" b="1" dirty="0">
                <a:latin typeface="微软雅黑" pitchFamily="34" charset="-122"/>
                <a:ea typeface="微软雅黑" pitchFamily="34" charset="-122"/>
              </a:rPr>
              <a:t>T </a:t>
            </a:r>
            <a:r>
              <a:rPr lang="zh-CN" altLang="en-US" sz="2000" b="1" dirty="0">
                <a:latin typeface="微软雅黑" pitchFamily="34" charset="-122"/>
                <a:ea typeface="微软雅黑" pitchFamily="34" charset="-122"/>
              </a:rPr>
              <a:t>的</a:t>
            </a:r>
            <a:r>
              <a:rPr lang="zh-CN" altLang="en-US" sz="2000" b="1" dirty="0">
                <a:solidFill>
                  <a:srgbClr val="0000FF"/>
                </a:solidFill>
                <a:latin typeface="微软雅黑" pitchFamily="34" charset="-122"/>
                <a:ea typeface="微软雅黑" pitchFamily="34" charset="-122"/>
              </a:rPr>
              <a:t>规格化内积 </a:t>
            </a:r>
            <a:r>
              <a:rPr lang="en-US" altLang="zh-CN" sz="2000" b="1" dirty="0">
                <a:latin typeface="微软雅黑" pitchFamily="34" charset="-122"/>
                <a:ea typeface="微软雅黑" pitchFamily="34" charset="-122"/>
              </a:rPr>
              <a:t>(inner product) </a:t>
            </a:r>
            <a:r>
              <a:rPr lang="zh-CN" altLang="en-US" sz="2000" b="1" dirty="0">
                <a:latin typeface="微软雅黑" pitchFamily="34" charset="-122"/>
                <a:ea typeface="微软雅黑" pitchFamily="34" charset="-122"/>
              </a:rPr>
              <a:t>等于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 </a:t>
            </a:r>
          </a:p>
        </p:txBody>
      </p:sp>
      <p:graphicFrame>
        <p:nvGraphicFramePr>
          <p:cNvPr id="8" name="对象 7"/>
          <p:cNvGraphicFramePr>
            <a:graphicFrameLocks noChangeAspect="1"/>
          </p:cNvGraphicFramePr>
          <p:nvPr>
            <p:extLst>
              <p:ext uri="{D42A27DB-BD31-4B8C-83A1-F6EECF244321}">
                <p14:modId xmlns:p14="http://schemas.microsoft.com/office/powerpoint/2010/main" val="2285607852"/>
              </p:ext>
            </p:extLst>
          </p:nvPr>
        </p:nvGraphicFramePr>
        <p:xfrm>
          <a:off x="2607295" y="2762885"/>
          <a:ext cx="3948112" cy="1223963"/>
        </p:xfrm>
        <a:graphic>
          <a:graphicData uri="http://schemas.openxmlformats.org/presentationml/2006/ole">
            <mc:AlternateContent xmlns:mc="http://schemas.openxmlformats.org/markup-compatibility/2006">
              <mc:Choice xmlns:v="urn:schemas-microsoft-com:vml" Requires="v">
                <p:oleObj spid="_x0000_s6244" name="公式" r:id="rId3" imgW="1282700" imgH="431800" progId="Equation.3">
                  <p:embed/>
                </p:oleObj>
              </mc:Choice>
              <mc:Fallback>
                <p:oleObj name="公式" r:id="rId3" imgW="1282700" imgH="431800" progId="Equation.3">
                  <p:embed/>
                  <p:pic>
                    <p:nvPicPr>
                      <p:cNvPr id="0" name="Picture 6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295" y="2762885"/>
                        <a:ext cx="3948112" cy="1223963"/>
                      </a:xfrm>
                      <a:prstGeom prst="rect">
                        <a:avLst/>
                      </a:prstGeom>
                      <a:solidFill>
                        <a:srgbClr val="99FFCC"/>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2944041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829067"/>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58" y="79585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常用术语</a:t>
            </a:r>
          </a:p>
        </p:txBody>
      </p:sp>
      <p:sp>
        <p:nvSpPr>
          <p:cNvPr id="4" name="Rectangle 68"/>
          <p:cNvSpPr>
            <a:spLocks noChangeArrowheads="1"/>
          </p:cNvSpPr>
          <p:nvPr/>
        </p:nvSpPr>
        <p:spPr bwMode="auto">
          <a:xfrm>
            <a:off x="556962" y="1210454"/>
            <a:ext cx="8193748"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信息（</a:t>
            </a:r>
            <a:r>
              <a:rPr lang="en-US" altLang="zh-CN" sz="2000" b="1" dirty="0" smtClean="0">
                <a:solidFill>
                  <a:srgbClr val="0000FF"/>
                </a:solidFill>
                <a:latin typeface="微软雅黑" pitchFamily="34" charset="-122"/>
                <a:ea typeface="微软雅黑" pitchFamily="34" charset="-122"/>
              </a:rPr>
              <a:t>information</a:t>
            </a:r>
            <a:r>
              <a:rPr lang="zh-CN" altLang="en-US" sz="2000" b="1" dirty="0" smtClean="0">
                <a:solidFill>
                  <a:srgbClr val="0000FF"/>
                </a:solidFill>
                <a:latin typeface="微软雅黑" pitchFamily="34" charset="-122"/>
                <a:ea typeface="微软雅黑" pitchFamily="34" charset="-122"/>
              </a:rPr>
              <a:t>）</a:t>
            </a:r>
            <a:endParaRPr lang="en-US" altLang="zh-CN" sz="2000" b="1" dirty="0" smtClean="0">
              <a:solidFill>
                <a:srgbClr val="0000FF"/>
              </a:solidFill>
              <a:latin typeface="微软雅黑" pitchFamily="34" charset="-122"/>
              <a:ea typeface="微软雅黑" pitchFamily="34" charset="-122"/>
            </a:endParaRPr>
          </a:p>
          <a:p>
            <a:pPr eaLnBrk="0" hangingPunct="0">
              <a:lnSpc>
                <a:spcPts val="3300"/>
              </a:lnSpc>
              <a:buClr>
                <a:srgbClr val="0070C0"/>
              </a:buClr>
            </a:pPr>
            <a:r>
              <a:rPr lang="en-US" altLang="zh-CN" sz="2000" b="1" dirty="0" smtClean="0">
                <a:latin typeface="微软雅黑" pitchFamily="34" charset="-122"/>
                <a:ea typeface="微软雅黑" pitchFamily="34" charset="-122"/>
              </a:rPr>
              <a:t>    1. </a:t>
            </a:r>
            <a:r>
              <a:rPr lang="zh-CN" altLang="en-US" sz="2000" b="1" dirty="0">
                <a:latin typeface="微软雅黑" pitchFamily="34" charset="-122"/>
                <a:ea typeface="微软雅黑" pitchFamily="34" charset="-122"/>
              </a:rPr>
              <a:t>音讯、消息；</a:t>
            </a:r>
          </a:p>
          <a:p>
            <a:pPr eaLnBrk="0" hangingPunct="0">
              <a:lnSpc>
                <a:spcPts val="3300"/>
              </a:lnSpc>
              <a:buClr>
                <a:srgbClr val="0070C0"/>
              </a:buClr>
            </a:pPr>
            <a:r>
              <a:rPr lang="zh-CN" altLang="en-US"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            </a:t>
            </a:r>
            <a:r>
              <a:rPr lang="zh-CN" altLang="en-US" sz="2000" b="1" dirty="0">
                <a:solidFill>
                  <a:srgbClr val="7030A0"/>
                </a:solidFill>
                <a:latin typeface="微软雅黑" pitchFamily="34" charset="-122"/>
                <a:ea typeface="微软雅黑" pitchFamily="34" charset="-122"/>
              </a:rPr>
              <a:t>梦断美人沉</a:t>
            </a:r>
            <a:r>
              <a:rPr lang="zh-CN" altLang="en-US" sz="2000" b="1" dirty="0">
                <a:solidFill>
                  <a:srgbClr val="FF0000"/>
                </a:solidFill>
                <a:latin typeface="微软雅黑" pitchFamily="34" charset="-122"/>
                <a:ea typeface="微软雅黑" pitchFamily="34" charset="-122"/>
              </a:rPr>
              <a:t>信息</a:t>
            </a:r>
            <a:r>
              <a:rPr lang="zh-CN" altLang="en-US" sz="2000" b="1" dirty="0">
                <a:solidFill>
                  <a:srgbClr val="7030A0"/>
                </a:solidFill>
                <a:latin typeface="微软雅黑" pitchFamily="34" charset="-122"/>
                <a:ea typeface="微软雅黑" pitchFamily="34" charset="-122"/>
              </a:rPr>
              <a:t>，目穿长路倚楼台</a:t>
            </a:r>
          </a:p>
          <a:p>
            <a:pPr eaLnBrk="0" hangingPunct="0">
              <a:lnSpc>
                <a:spcPts val="3300"/>
              </a:lnSpc>
              <a:buClr>
                <a:srgbClr val="0070C0"/>
              </a:buClr>
            </a:pPr>
            <a:r>
              <a:rPr lang="zh-CN" altLang="en-US" sz="2000" b="1" dirty="0">
                <a:solidFill>
                  <a:srgbClr val="7030A0"/>
                </a:solidFill>
                <a:latin typeface="微软雅黑" pitchFamily="34" charset="-122"/>
                <a:ea typeface="微软雅黑" pitchFamily="34" charset="-122"/>
              </a:rPr>
              <a:t>              </a:t>
            </a:r>
            <a:r>
              <a:rPr lang="zh-CN" altLang="en-US" sz="2000" b="1" dirty="0" smtClean="0">
                <a:solidFill>
                  <a:srgbClr val="7030A0"/>
                </a:solidFill>
                <a:latin typeface="微软雅黑" pitchFamily="34" charset="-122"/>
                <a:ea typeface="微软雅黑" pitchFamily="34" charset="-122"/>
              </a:rPr>
              <a:t>            </a:t>
            </a:r>
            <a:r>
              <a:rPr lang="en-US" altLang="zh-CN" sz="2000" b="1" dirty="0">
                <a:solidFill>
                  <a:srgbClr val="7030A0"/>
                </a:solidFill>
                <a:latin typeface="微软雅黑" pitchFamily="34" charset="-122"/>
                <a:ea typeface="微软雅黑" pitchFamily="34" charset="-122"/>
              </a:rPr>
              <a:t>——</a:t>
            </a:r>
            <a:r>
              <a:rPr lang="zh-CN" altLang="en-US" sz="2000" b="1" dirty="0">
                <a:solidFill>
                  <a:srgbClr val="7030A0"/>
                </a:solidFill>
                <a:latin typeface="微软雅黑" pitchFamily="34" charset="-122"/>
                <a:ea typeface="微软雅黑" pitchFamily="34" charset="-122"/>
              </a:rPr>
              <a:t>（南唐）李中 </a:t>
            </a:r>
            <a:r>
              <a:rPr lang="en-US" altLang="zh-CN" sz="2000" b="1" dirty="0">
                <a:solidFill>
                  <a:srgbClr val="7030A0"/>
                </a:solidFill>
                <a:latin typeface="微软雅黑" pitchFamily="34" charset="-122"/>
                <a:ea typeface="微软雅黑" pitchFamily="34" charset="-122"/>
              </a:rPr>
              <a:t>《</a:t>
            </a:r>
            <a:r>
              <a:rPr lang="zh-CN" altLang="en-US" sz="2000" b="1" dirty="0">
                <a:solidFill>
                  <a:srgbClr val="7030A0"/>
                </a:solidFill>
                <a:latin typeface="微软雅黑" pitchFamily="34" charset="-122"/>
                <a:ea typeface="微软雅黑" pitchFamily="34" charset="-122"/>
              </a:rPr>
              <a:t>暮春怀故人</a:t>
            </a:r>
            <a:r>
              <a:rPr lang="en-US" altLang="zh-CN" sz="2000" b="1" dirty="0">
                <a:solidFill>
                  <a:srgbClr val="7030A0"/>
                </a:solidFill>
                <a:latin typeface="微软雅黑" pitchFamily="34" charset="-122"/>
                <a:ea typeface="微软雅黑" pitchFamily="34" charset="-122"/>
              </a:rPr>
              <a:t>》</a:t>
            </a:r>
          </a:p>
          <a:p>
            <a:pPr eaLnBrk="0" hangingPunct="0">
              <a:lnSpc>
                <a:spcPts val="3300"/>
              </a:lnSpc>
              <a:buClr>
                <a:srgbClr val="0070C0"/>
              </a:buClr>
            </a:pPr>
            <a:r>
              <a:rPr lang="en-US" altLang="zh-CN" sz="2000" b="1" dirty="0" smtClean="0">
                <a:latin typeface="微软雅黑" pitchFamily="34" charset="-122"/>
                <a:ea typeface="微软雅黑" pitchFamily="34" charset="-122"/>
              </a:rPr>
              <a:t>    2</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通信系统传输和处理的对象，泛指消息和信号的具体内容和意义。</a:t>
            </a:r>
          </a:p>
          <a:p>
            <a:pPr marL="285750" indent="-28575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消息 </a:t>
            </a:r>
            <a:r>
              <a:rPr lang="en-US" altLang="zh-CN" sz="2000" b="1" dirty="0" smtClean="0">
                <a:solidFill>
                  <a:srgbClr val="0000FF"/>
                </a:solidFill>
                <a:latin typeface="微软雅黑" pitchFamily="34" charset="-122"/>
                <a:ea typeface="微软雅黑" pitchFamily="34" charset="-122"/>
              </a:rPr>
              <a:t>(message) </a:t>
            </a:r>
            <a:endParaRPr lang="en-US" altLang="zh-CN" sz="2000" b="1" dirty="0">
              <a:latin typeface="微软雅黑" pitchFamily="34" charset="-122"/>
              <a:ea typeface="微软雅黑" pitchFamily="34" charset="-122"/>
            </a:endParaRPr>
          </a:p>
          <a:p>
            <a:pPr eaLnBrk="0" hangingPunct="0">
              <a:lnSpc>
                <a:spcPts val="3300"/>
              </a:lnSpc>
              <a:buClr>
                <a:srgbClr val="0070C0"/>
              </a:buClr>
            </a:pP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通信的目的是传送消息，消息包括语音、文字、图像、视频等。</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8725010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56963" y="108198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 name="Rectangle 6"/>
          <p:cNvSpPr>
            <a:spLocks noChangeArrowheads="1"/>
          </p:cNvSpPr>
          <p:nvPr/>
        </p:nvSpPr>
        <p:spPr bwMode="auto">
          <a:xfrm>
            <a:off x="2911667" y="1048774"/>
            <a:ext cx="33393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正交关系的另一个重要特性 </a:t>
            </a:r>
          </a:p>
        </p:txBody>
      </p:sp>
      <p:sp>
        <p:nvSpPr>
          <p:cNvPr id="16" name="Rectangle 68"/>
          <p:cNvSpPr>
            <a:spLocks noChangeArrowheads="1"/>
          </p:cNvSpPr>
          <p:nvPr/>
        </p:nvSpPr>
        <p:spPr bwMode="auto">
          <a:xfrm>
            <a:off x="556963" y="1535000"/>
            <a:ext cx="8291762"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任何一个码片向量和该码片向量自己的规格化内积都是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eaLnBrk="0" hangingPunct="0">
              <a:lnSpc>
                <a:spcPts val="3300"/>
              </a:lnSpc>
              <a:buClr>
                <a:srgbClr val="0070C0"/>
              </a:buClr>
            </a:pPr>
            <a:endParaRPr lang="zh-CN" altLang="en-US" sz="2000" b="1" dirty="0">
              <a:latin typeface="微软雅黑" pitchFamily="34" charset="-122"/>
              <a:ea typeface="微软雅黑" pitchFamily="34" charset="-122"/>
            </a:endParaRPr>
          </a:p>
          <a:p>
            <a:pPr marL="285750" indent="-28575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一个码片向量和该码片反码的向量的规格化内积值是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 </a:t>
            </a:r>
          </a:p>
        </p:txBody>
      </p:sp>
      <p:graphicFrame>
        <p:nvGraphicFramePr>
          <p:cNvPr id="18" name="对象 17"/>
          <p:cNvGraphicFramePr>
            <a:graphicFrameLocks noChangeAspect="1"/>
          </p:cNvGraphicFramePr>
          <p:nvPr>
            <p:extLst>
              <p:ext uri="{D42A27DB-BD31-4B8C-83A1-F6EECF244321}">
                <p14:modId xmlns:p14="http://schemas.microsoft.com/office/powerpoint/2010/main" val="46319916"/>
              </p:ext>
            </p:extLst>
          </p:nvPr>
        </p:nvGraphicFramePr>
        <p:xfrm>
          <a:off x="980107" y="2124330"/>
          <a:ext cx="7088188" cy="1011018"/>
        </p:xfrm>
        <a:graphic>
          <a:graphicData uri="http://schemas.openxmlformats.org/presentationml/2006/ole">
            <mc:AlternateContent xmlns:mc="http://schemas.openxmlformats.org/markup-compatibility/2006">
              <mc:Choice xmlns:v="urn:schemas-microsoft-com:vml" Requires="v">
                <p:oleObj spid="_x0000_s7267" name="公式" r:id="rId3" imgW="2781300" imgH="431800" progId="Equation.3">
                  <p:embed/>
                </p:oleObj>
              </mc:Choice>
              <mc:Fallback>
                <p:oleObj name="公式" r:id="rId3" imgW="2781300" imgH="431800" progId="Equation.3">
                  <p:embed/>
                  <p:pic>
                    <p:nvPicPr>
                      <p:cNvPr id="0" name="Picture 6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107" y="2124330"/>
                        <a:ext cx="7088188" cy="1011018"/>
                      </a:xfrm>
                      <a:prstGeom prst="rect">
                        <a:avLst/>
                      </a:prstGeom>
                      <a:solidFill>
                        <a:srgbClr val="99FFCC"/>
                      </a:solidFill>
                      <a:ln w="9525">
                        <a:solidFill>
                          <a:schemeClr val="tx1"/>
                        </a:solidFill>
                        <a:miter lim="800000"/>
                        <a:headEnd/>
                        <a:tailEnd/>
                      </a:ln>
                    </p:spPr>
                  </p:pic>
                </p:oleObj>
              </mc:Fallback>
            </mc:AlternateContent>
          </a:graphicData>
        </a:graphic>
      </p:graphicFrame>
    </p:spTree>
    <p:extLst>
      <p:ext uri="{BB962C8B-B14F-4D97-AF65-F5344CB8AC3E}">
        <p14:creationId xmlns:p14="http://schemas.microsoft.com/office/powerpoint/2010/main" val="90906909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4" name="Rectangle 6"/>
          <p:cNvSpPr>
            <a:spLocks noChangeArrowheads="1"/>
          </p:cNvSpPr>
          <p:nvPr/>
        </p:nvSpPr>
        <p:spPr bwMode="auto">
          <a:xfrm>
            <a:off x="3354094" y="641988"/>
            <a:ext cx="245451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CDMA </a:t>
            </a:r>
            <a:r>
              <a:rPr lang="zh-CN" altLang="en-US" sz="2000" b="1" dirty="0">
                <a:solidFill>
                  <a:schemeClr val="bg1"/>
                </a:solidFill>
                <a:latin typeface="微软雅黑" pitchFamily="34" charset="-122"/>
                <a:ea typeface="微软雅黑" pitchFamily="34" charset="-122"/>
              </a:rPr>
              <a:t>的工作原理 </a:t>
            </a:r>
          </a:p>
        </p:txBody>
      </p:sp>
      <p:sp>
        <p:nvSpPr>
          <p:cNvPr id="93" name="Rectangle 6"/>
          <p:cNvSpPr>
            <a:spLocks noChangeArrowheads="1"/>
          </p:cNvSpPr>
          <p:nvPr/>
        </p:nvSpPr>
        <p:spPr bwMode="auto">
          <a:xfrm>
            <a:off x="1061829" y="2005594"/>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1400" b="1">
              <a:solidFill>
                <a:srgbClr val="000099"/>
              </a:solidFill>
              <a:latin typeface="微软雅黑" pitchFamily="34" charset="-122"/>
              <a:ea typeface="微软雅黑" pitchFamily="34" charset="-122"/>
            </a:endParaRPr>
          </a:p>
        </p:txBody>
      </p:sp>
      <p:sp>
        <p:nvSpPr>
          <p:cNvPr id="94" name="Line 10"/>
          <p:cNvSpPr>
            <a:spLocks noChangeShapeType="1"/>
          </p:cNvSpPr>
          <p:nvPr/>
        </p:nvSpPr>
        <p:spPr bwMode="auto">
          <a:xfrm>
            <a:off x="3546976" y="1750427"/>
            <a:ext cx="116635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5" name="Text Box 11"/>
          <p:cNvSpPr txBox="1">
            <a:spLocks noChangeArrowheads="1"/>
          </p:cNvSpPr>
          <p:nvPr/>
        </p:nvSpPr>
        <p:spPr bwMode="auto">
          <a:xfrm>
            <a:off x="1785039" y="1879143"/>
            <a:ext cx="1582484" cy="27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1400" b="1" dirty="0">
                <a:latin typeface="微软雅黑" pitchFamily="34" charset="-122"/>
                <a:ea typeface="微软雅黑" pitchFamily="34" charset="-122"/>
              </a:rPr>
              <a:t>S </a:t>
            </a:r>
            <a:r>
              <a:rPr kumimoji="1" lang="zh-CN" altLang="en-US" sz="1400" b="1" dirty="0">
                <a:latin typeface="微软雅黑" pitchFamily="34" charset="-122"/>
                <a:ea typeface="微软雅黑" pitchFamily="34" charset="-122"/>
              </a:rPr>
              <a:t>站的码片序列 </a:t>
            </a:r>
            <a:r>
              <a:rPr kumimoji="1" lang="en-US" altLang="zh-CN" sz="1400" b="1" i="1" dirty="0">
                <a:latin typeface="微软雅黑" pitchFamily="34" charset="-122"/>
                <a:ea typeface="微软雅黑" pitchFamily="34" charset="-122"/>
              </a:rPr>
              <a:t>S</a:t>
            </a:r>
          </a:p>
        </p:txBody>
      </p:sp>
      <p:sp>
        <p:nvSpPr>
          <p:cNvPr id="96" name="Line 12"/>
          <p:cNvSpPr>
            <a:spLocks noChangeShapeType="1"/>
          </p:cNvSpPr>
          <p:nvPr/>
        </p:nvSpPr>
        <p:spPr bwMode="auto">
          <a:xfrm>
            <a:off x="3548157" y="1269378"/>
            <a:ext cx="0" cy="297846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Line 13"/>
          <p:cNvSpPr>
            <a:spLocks noChangeShapeType="1"/>
          </p:cNvSpPr>
          <p:nvPr/>
        </p:nvSpPr>
        <p:spPr bwMode="auto">
          <a:xfrm>
            <a:off x="4722782" y="1269378"/>
            <a:ext cx="0" cy="2978466"/>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Line 14"/>
          <p:cNvSpPr>
            <a:spLocks noChangeShapeType="1"/>
          </p:cNvSpPr>
          <p:nvPr/>
        </p:nvSpPr>
        <p:spPr bwMode="auto">
          <a:xfrm>
            <a:off x="5897407" y="1269377"/>
            <a:ext cx="0" cy="297846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Line 15"/>
          <p:cNvSpPr>
            <a:spLocks noChangeShapeType="1"/>
          </p:cNvSpPr>
          <p:nvPr/>
        </p:nvSpPr>
        <p:spPr bwMode="auto">
          <a:xfrm>
            <a:off x="7072031" y="1269377"/>
            <a:ext cx="0" cy="297846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0" name="Freeform 16"/>
          <p:cNvSpPr>
            <a:spLocks/>
          </p:cNvSpPr>
          <p:nvPr/>
        </p:nvSpPr>
        <p:spPr bwMode="auto">
          <a:xfrm>
            <a:off x="3548157" y="1909686"/>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1" name="Freeform 17"/>
          <p:cNvSpPr>
            <a:spLocks/>
          </p:cNvSpPr>
          <p:nvPr/>
        </p:nvSpPr>
        <p:spPr bwMode="auto">
          <a:xfrm>
            <a:off x="4722782" y="1909686"/>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2" name="Freeform 18"/>
          <p:cNvSpPr>
            <a:spLocks/>
          </p:cNvSpPr>
          <p:nvPr/>
        </p:nvSpPr>
        <p:spPr bwMode="auto">
          <a:xfrm>
            <a:off x="3548157" y="2659074"/>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3" name="Freeform 19"/>
          <p:cNvSpPr>
            <a:spLocks/>
          </p:cNvSpPr>
          <p:nvPr/>
        </p:nvSpPr>
        <p:spPr bwMode="auto">
          <a:xfrm>
            <a:off x="4722782" y="2659074"/>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4" name="Freeform 20"/>
          <p:cNvSpPr>
            <a:spLocks/>
          </p:cNvSpPr>
          <p:nvPr/>
        </p:nvSpPr>
        <p:spPr bwMode="auto">
          <a:xfrm flipV="1">
            <a:off x="5897407" y="2659074"/>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66FFFF"/>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05" name="Freeform 21"/>
          <p:cNvSpPr>
            <a:spLocks/>
          </p:cNvSpPr>
          <p:nvPr/>
        </p:nvSpPr>
        <p:spPr bwMode="auto">
          <a:xfrm>
            <a:off x="3548157" y="3877514"/>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06" name="Freeform 22"/>
          <p:cNvSpPr>
            <a:spLocks/>
          </p:cNvSpPr>
          <p:nvPr/>
        </p:nvSpPr>
        <p:spPr bwMode="auto">
          <a:xfrm>
            <a:off x="4722782" y="3877514"/>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07" name="Freeform 23"/>
          <p:cNvSpPr>
            <a:spLocks/>
          </p:cNvSpPr>
          <p:nvPr/>
        </p:nvSpPr>
        <p:spPr bwMode="auto">
          <a:xfrm flipV="1">
            <a:off x="5897407" y="3877514"/>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8" name="Freeform 24"/>
          <p:cNvSpPr>
            <a:spLocks/>
          </p:cNvSpPr>
          <p:nvPr/>
        </p:nvSpPr>
        <p:spPr bwMode="auto">
          <a:xfrm>
            <a:off x="3548157" y="3514273"/>
            <a:ext cx="3523874" cy="215981"/>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Lst>
            <a:ahLst/>
            <a:cxnLst>
              <a:cxn ang="0">
                <a:pos x="T0" y="T1"/>
              </a:cxn>
              <a:cxn ang="0">
                <a:pos x="T2" y="T3"/>
              </a:cxn>
              <a:cxn ang="0">
                <a:pos x="T4" y="T5"/>
              </a:cxn>
              <a:cxn ang="0">
                <a:pos x="T6" y="T7"/>
              </a:cxn>
              <a:cxn ang="0">
                <a:pos x="T8" y="T9"/>
              </a:cxn>
              <a:cxn ang="0">
                <a:pos x="T10" y="T11"/>
              </a:cxn>
            </a:cxnLst>
            <a:rect l="0" t="0" r="r" b="b"/>
            <a:pathLst>
              <a:path w="2827" h="194">
                <a:moveTo>
                  <a:pt x="0" y="96"/>
                </a:moveTo>
                <a:lnTo>
                  <a:pt x="0" y="0"/>
                </a:lnTo>
                <a:lnTo>
                  <a:pt x="1886" y="2"/>
                </a:lnTo>
                <a:lnTo>
                  <a:pt x="1886" y="194"/>
                </a:lnTo>
                <a:lnTo>
                  <a:pt x="2826" y="192"/>
                </a:lnTo>
                <a:lnTo>
                  <a:pt x="2827" y="96"/>
                </a:lnTo>
              </a:path>
            </a:pathLst>
          </a:custGeom>
          <a:solidFill>
            <a:srgbClr val="00FFCC"/>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09" name="Freeform 25"/>
          <p:cNvSpPr>
            <a:spLocks/>
          </p:cNvSpPr>
          <p:nvPr/>
        </p:nvSpPr>
        <p:spPr bwMode="auto">
          <a:xfrm>
            <a:off x="3548157" y="1428636"/>
            <a:ext cx="3523874" cy="214891"/>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Lst>
            <a:ahLst/>
            <a:cxnLst>
              <a:cxn ang="0">
                <a:pos x="T0" y="T1"/>
              </a:cxn>
              <a:cxn ang="0">
                <a:pos x="T2" y="T3"/>
              </a:cxn>
              <a:cxn ang="0">
                <a:pos x="T4" y="T5"/>
              </a:cxn>
              <a:cxn ang="0">
                <a:pos x="T6" y="T7"/>
              </a:cxn>
              <a:cxn ang="0">
                <a:pos x="T8" y="T9"/>
              </a:cxn>
              <a:cxn ang="0">
                <a:pos x="T10" y="T11"/>
              </a:cxn>
            </a:cxnLst>
            <a:rect l="0" t="0" r="r" b="b"/>
            <a:pathLst>
              <a:path w="2304" h="192">
                <a:moveTo>
                  <a:pt x="0" y="96"/>
                </a:moveTo>
                <a:lnTo>
                  <a:pt x="0" y="0"/>
                </a:lnTo>
                <a:lnTo>
                  <a:pt x="1536" y="0"/>
                </a:lnTo>
                <a:lnTo>
                  <a:pt x="1536" y="192"/>
                </a:lnTo>
                <a:lnTo>
                  <a:pt x="2304" y="192"/>
                </a:lnTo>
                <a:lnTo>
                  <a:pt x="2304" y="96"/>
                </a:lnTo>
              </a:path>
            </a:pathLst>
          </a:custGeom>
          <a:solidFill>
            <a:srgbClr val="FFFF00"/>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10" name="Line 26"/>
          <p:cNvSpPr>
            <a:spLocks noChangeShapeType="1"/>
          </p:cNvSpPr>
          <p:nvPr/>
        </p:nvSpPr>
        <p:spPr bwMode="auto">
          <a:xfrm>
            <a:off x="4722782" y="1349008"/>
            <a:ext cx="0" cy="1069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1" name="Text Box 27"/>
          <p:cNvSpPr txBox="1">
            <a:spLocks noChangeArrowheads="1"/>
          </p:cNvSpPr>
          <p:nvPr/>
        </p:nvSpPr>
        <p:spPr bwMode="auto">
          <a:xfrm>
            <a:off x="3990119" y="1201747"/>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itchFamily="34" charset="-122"/>
                <a:ea typeface="微软雅黑" pitchFamily="34" charset="-122"/>
              </a:rPr>
              <a:t>1</a:t>
            </a:r>
          </a:p>
        </p:txBody>
      </p:sp>
      <p:sp>
        <p:nvSpPr>
          <p:cNvPr id="112" name="Line 28"/>
          <p:cNvSpPr>
            <a:spLocks noChangeShapeType="1"/>
          </p:cNvSpPr>
          <p:nvPr/>
        </p:nvSpPr>
        <p:spPr bwMode="auto">
          <a:xfrm>
            <a:off x="3432349" y="2764884"/>
            <a:ext cx="3933929" cy="0"/>
          </a:xfrm>
          <a:prstGeom prst="line">
            <a:avLst/>
          </a:prstGeom>
          <a:noFill/>
          <a:ln w="28575">
            <a:solidFill>
              <a:srgbClr val="0000FF"/>
            </a:solidFill>
            <a:round/>
            <a:headE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3" name="Line 29"/>
          <p:cNvSpPr>
            <a:spLocks noChangeShapeType="1"/>
          </p:cNvSpPr>
          <p:nvPr/>
        </p:nvSpPr>
        <p:spPr bwMode="auto">
          <a:xfrm>
            <a:off x="3432349" y="3621172"/>
            <a:ext cx="3933929" cy="0"/>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4" name="Line 30"/>
          <p:cNvSpPr>
            <a:spLocks noChangeShapeType="1"/>
          </p:cNvSpPr>
          <p:nvPr/>
        </p:nvSpPr>
        <p:spPr bwMode="auto">
          <a:xfrm flipV="1">
            <a:off x="3432349" y="3985504"/>
            <a:ext cx="3933929" cy="9818"/>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5" name="Freeform 31"/>
          <p:cNvSpPr>
            <a:spLocks/>
          </p:cNvSpPr>
          <p:nvPr/>
        </p:nvSpPr>
        <p:spPr bwMode="auto">
          <a:xfrm>
            <a:off x="3548157" y="2979773"/>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6" name="Freeform 32"/>
          <p:cNvSpPr>
            <a:spLocks/>
          </p:cNvSpPr>
          <p:nvPr/>
        </p:nvSpPr>
        <p:spPr bwMode="auto">
          <a:xfrm>
            <a:off x="4722782" y="2979773"/>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7" name="Freeform 33"/>
          <p:cNvSpPr>
            <a:spLocks/>
          </p:cNvSpPr>
          <p:nvPr/>
        </p:nvSpPr>
        <p:spPr bwMode="auto">
          <a:xfrm flipV="1">
            <a:off x="5897407" y="2979773"/>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8" name="Line 34"/>
          <p:cNvSpPr>
            <a:spLocks noChangeShapeType="1"/>
          </p:cNvSpPr>
          <p:nvPr/>
        </p:nvSpPr>
        <p:spPr bwMode="auto">
          <a:xfrm>
            <a:off x="3432349" y="3192483"/>
            <a:ext cx="3933929"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9" name="Line 35"/>
          <p:cNvSpPr>
            <a:spLocks noChangeShapeType="1"/>
          </p:cNvSpPr>
          <p:nvPr/>
        </p:nvSpPr>
        <p:spPr bwMode="auto">
          <a:xfrm>
            <a:off x="3447712" y="1536627"/>
            <a:ext cx="3918567"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20" name="Text Box 36"/>
          <p:cNvSpPr txBox="1">
            <a:spLocks noChangeArrowheads="1"/>
          </p:cNvSpPr>
          <p:nvPr/>
        </p:nvSpPr>
        <p:spPr bwMode="auto">
          <a:xfrm>
            <a:off x="5171833" y="1201747"/>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1</a:t>
            </a:r>
          </a:p>
        </p:txBody>
      </p:sp>
      <p:sp>
        <p:nvSpPr>
          <p:cNvPr id="121" name="Text Box 37"/>
          <p:cNvSpPr txBox="1">
            <a:spLocks noChangeArrowheads="1"/>
          </p:cNvSpPr>
          <p:nvPr/>
        </p:nvSpPr>
        <p:spPr bwMode="auto">
          <a:xfrm>
            <a:off x="6350004" y="1201747"/>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itchFamily="34" charset="-122"/>
                <a:ea typeface="微软雅黑" pitchFamily="34" charset="-122"/>
              </a:rPr>
              <a:t>0</a:t>
            </a:r>
          </a:p>
        </p:txBody>
      </p:sp>
      <p:sp>
        <p:nvSpPr>
          <p:cNvPr id="122" name="Text Box 38"/>
          <p:cNvSpPr txBox="1">
            <a:spLocks noChangeArrowheads="1"/>
          </p:cNvSpPr>
          <p:nvPr/>
        </p:nvSpPr>
        <p:spPr bwMode="auto">
          <a:xfrm>
            <a:off x="7367460" y="1358825"/>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i="1" dirty="0">
                <a:latin typeface="微软雅黑" pitchFamily="34" charset="-122"/>
                <a:ea typeface="微软雅黑" pitchFamily="34" charset="-122"/>
              </a:rPr>
              <a:t>t</a:t>
            </a:r>
          </a:p>
        </p:txBody>
      </p:sp>
      <p:sp>
        <p:nvSpPr>
          <p:cNvPr id="123" name="Text Box 39"/>
          <p:cNvSpPr txBox="1">
            <a:spLocks noChangeArrowheads="1"/>
          </p:cNvSpPr>
          <p:nvPr/>
        </p:nvSpPr>
        <p:spPr bwMode="auto">
          <a:xfrm>
            <a:off x="7367460" y="1848601"/>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i="1" dirty="0">
                <a:latin typeface="微软雅黑" pitchFamily="34" charset="-122"/>
                <a:ea typeface="微软雅黑" pitchFamily="34" charset="-122"/>
              </a:rPr>
              <a:t>t</a:t>
            </a:r>
          </a:p>
        </p:txBody>
      </p:sp>
      <p:sp>
        <p:nvSpPr>
          <p:cNvPr id="124" name="Text Box 40"/>
          <p:cNvSpPr txBox="1">
            <a:spLocks noChangeArrowheads="1"/>
          </p:cNvSpPr>
          <p:nvPr/>
        </p:nvSpPr>
        <p:spPr bwMode="auto">
          <a:xfrm>
            <a:off x="7367460" y="2607807"/>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25" name="Text Box 41"/>
          <p:cNvSpPr txBox="1">
            <a:spLocks noChangeArrowheads="1"/>
          </p:cNvSpPr>
          <p:nvPr/>
        </p:nvSpPr>
        <p:spPr bwMode="auto">
          <a:xfrm>
            <a:off x="7367460" y="302558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26" name="Text Box 42"/>
          <p:cNvSpPr txBox="1">
            <a:spLocks noChangeArrowheads="1"/>
          </p:cNvSpPr>
          <p:nvPr/>
        </p:nvSpPr>
        <p:spPr bwMode="auto">
          <a:xfrm>
            <a:off x="7367460" y="3453187"/>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27" name="Text Box 43"/>
          <p:cNvSpPr txBox="1">
            <a:spLocks noChangeArrowheads="1"/>
          </p:cNvSpPr>
          <p:nvPr/>
        </p:nvSpPr>
        <p:spPr bwMode="auto">
          <a:xfrm>
            <a:off x="7367460" y="381642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28" name="Rectangle 44"/>
          <p:cNvSpPr>
            <a:spLocks noChangeArrowheads="1"/>
          </p:cNvSpPr>
          <p:nvPr/>
        </p:nvSpPr>
        <p:spPr bwMode="auto">
          <a:xfrm>
            <a:off x="3746686" y="1643527"/>
            <a:ext cx="787022" cy="18762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9" name="Text Box 45"/>
          <p:cNvSpPr txBox="1">
            <a:spLocks noChangeArrowheads="1"/>
          </p:cNvSpPr>
          <p:nvPr/>
        </p:nvSpPr>
        <p:spPr bwMode="auto">
          <a:xfrm>
            <a:off x="3738414" y="1576988"/>
            <a:ext cx="843501" cy="32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800"/>
              </a:lnSpc>
            </a:pPr>
            <a:r>
              <a:rPr kumimoji="1" lang="en-US" altLang="zh-CN" sz="1200" b="1" i="1" dirty="0">
                <a:solidFill>
                  <a:srgbClr val="0000FF"/>
                </a:solidFill>
                <a:latin typeface="微软雅黑" pitchFamily="34" charset="-122"/>
                <a:ea typeface="微软雅黑" pitchFamily="34" charset="-122"/>
              </a:rPr>
              <a:t>m</a:t>
            </a:r>
            <a:r>
              <a:rPr kumimoji="1" lang="en-US" altLang="zh-CN" sz="1200" b="1" dirty="0">
                <a:solidFill>
                  <a:srgbClr val="0000FF"/>
                </a:solidFill>
                <a:latin typeface="微软雅黑" pitchFamily="34" charset="-122"/>
                <a:ea typeface="微软雅黑" pitchFamily="34" charset="-122"/>
              </a:rPr>
              <a:t> </a:t>
            </a:r>
            <a:r>
              <a:rPr kumimoji="1" lang="zh-CN" altLang="en-US" sz="1200" b="1" dirty="0">
                <a:solidFill>
                  <a:srgbClr val="0000FF"/>
                </a:solidFill>
                <a:latin typeface="微软雅黑" pitchFamily="34" charset="-122"/>
                <a:ea typeface="微软雅黑" pitchFamily="34" charset="-122"/>
              </a:rPr>
              <a:t>个码片</a:t>
            </a:r>
          </a:p>
        </p:txBody>
      </p:sp>
      <p:sp>
        <p:nvSpPr>
          <p:cNvPr id="130" name="Freeform 46"/>
          <p:cNvSpPr>
            <a:spLocks/>
          </p:cNvSpPr>
          <p:nvPr/>
        </p:nvSpPr>
        <p:spPr bwMode="auto">
          <a:xfrm>
            <a:off x="3548157" y="2280562"/>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1" name="Freeform 47"/>
          <p:cNvSpPr>
            <a:spLocks/>
          </p:cNvSpPr>
          <p:nvPr/>
        </p:nvSpPr>
        <p:spPr bwMode="auto">
          <a:xfrm>
            <a:off x="4722782" y="2280562"/>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2" name="Freeform 48"/>
          <p:cNvSpPr>
            <a:spLocks/>
          </p:cNvSpPr>
          <p:nvPr/>
        </p:nvSpPr>
        <p:spPr bwMode="auto">
          <a:xfrm flipV="1">
            <a:off x="5897407" y="2280562"/>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6699"/>
          </a:solidFill>
          <a:ln w="19050" cmpd="sng">
            <a:solidFill>
              <a:schemeClr val="tx1"/>
            </a:solidFill>
            <a:round/>
            <a:headEnd/>
            <a:tailEnd/>
          </a:ln>
          <a:effectLst/>
        </p:spPr>
        <p:txBody>
          <a:bodyPr/>
          <a:lstStyle/>
          <a:p>
            <a:endParaRPr lang="zh-CN" altLang="en-US" sz="1400" b="1">
              <a:solidFill>
                <a:srgbClr val="000099"/>
              </a:solidFill>
              <a:latin typeface="微软雅黑" pitchFamily="34" charset="-122"/>
              <a:ea typeface="微软雅黑" pitchFamily="34" charset="-122"/>
            </a:endParaRPr>
          </a:p>
        </p:txBody>
      </p:sp>
      <p:sp>
        <p:nvSpPr>
          <p:cNvPr id="133" name="Line 49"/>
          <p:cNvSpPr>
            <a:spLocks noChangeShapeType="1"/>
          </p:cNvSpPr>
          <p:nvPr/>
        </p:nvSpPr>
        <p:spPr bwMode="auto">
          <a:xfrm flipV="1">
            <a:off x="3432349" y="2387462"/>
            <a:ext cx="3933929" cy="4363"/>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4" name="Text Box 50"/>
          <p:cNvSpPr txBox="1">
            <a:spLocks noChangeArrowheads="1"/>
          </p:cNvSpPr>
          <p:nvPr/>
        </p:nvSpPr>
        <p:spPr bwMode="auto">
          <a:xfrm>
            <a:off x="7367460" y="2217295"/>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itchFamily="34" charset="-122"/>
                <a:ea typeface="微软雅黑" pitchFamily="34" charset="-122"/>
              </a:rPr>
              <a:t>t</a:t>
            </a:r>
          </a:p>
        </p:txBody>
      </p:sp>
      <p:sp>
        <p:nvSpPr>
          <p:cNvPr id="135" name="Freeform 51"/>
          <p:cNvSpPr>
            <a:spLocks/>
          </p:cNvSpPr>
          <p:nvPr/>
        </p:nvSpPr>
        <p:spPr bwMode="auto">
          <a:xfrm>
            <a:off x="5900952" y="1909686"/>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6" name="Line 52"/>
          <p:cNvSpPr>
            <a:spLocks noChangeShapeType="1"/>
          </p:cNvSpPr>
          <p:nvPr/>
        </p:nvSpPr>
        <p:spPr bwMode="auto">
          <a:xfrm>
            <a:off x="3447712" y="2017676"/>
            <a:ext cx="3918567"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37" name="Text Box 53"/>
          <p:cNvSpPr txBox="1">
            <a:spLocks noChangeArrowheads="1"/>
          </p:cNvSpPr>
          <p:nvPr/>
        </p:nvSpPr>
        <p:spPr bwMode="auto">
          <a:xfrm>
            <a:off x="1785038" y="2208568"/>
            <a:ext cx="16530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itchFamily="34" charset="-122"/>
                <a:ea typeface="微软雅黑" pitchFamily="34" charset="-122"/>
              </a:rPr>
              <a:t>S </a:t>
            </a:r>
            <a:r>
              <a:rPr kumimoji="1" lang="zh-CN" altLang="en-US" sz="1400" b="1" dirty="0">
                <a:latin typeface="微软雅黑" pitchFamily="34" charset="-122"/>
                <a:ea typeface="微软雅黑" pitchFamily="34" charset="-122"/>
              </a:rPr>
              <a:t>站发送的信号 </a:t>
            </a:r>
            <a:r>
              <a:rPr kumimoji="1" lang="en-US" altLang="zh-CN" sz="1400" b="1" i="1" dirty="0" err="1">
                <a:latin typeface="微软雅黑" pitchFamily="34" charset="-122"/>
                <a:ea typeface="微软雅黑" pitchFamily="34" charset="-122"/>
              </a:rPr>
              <a:t>S</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38" name="Text Box 54"/>
          <p:cNvSpPr txBox="1">
            <a:spLocks noChangeArrowheads="1"/>
          </p:cNvSpPr>
          <p:nvPr/>
        </p:nvSpPr>
        <p:spPr bwMode="auto">
          <a:xfrm>
            <a:off x="1785039" y="2587081"/>
            <a:ext cx="16487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itchFamily="34" charset="-122"/>
                <a:ea typeface="微软雅黑" pitchFamily="34" charset="-122"/>
              </a:rPr>
              <a:t>T </a:t>
            </a:r>
            <a:r>
              <a:rPr kumimoji="1" lang="zh-CN" altLang="en-US" sz="1400" b="1" dirty="0">
                <a:latin typeface="微软雅黑" pitchFamily="34" charset="-122"/>
                <a:ea typeface="微软雅黑" pitchFamily="34" charset="-122"/>
              </a:rPr>
              <a:t>站发送的信号 </a:t>
            </a:r>
            <a:r>
              <a:rPr kumimoji="1" lang="en-US" altLang="zh-CN" sz="1400" b="1" i="1" dirty="0" err="1">
                <a:latin typeface="微软雅黑" pitchFamily="34" charset="-122"/>
                <a:ea typeface="微软雅黑" pitchFamily="34" charset="-122"/>
              </a:rPr>
              <a:t>T</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39" name="Text Box 55"/>
          <p:cNvSpPr txBox="1">
            <a:spLocks noChangeArrowheads="1"/>
          </p:cNvSpPr>
          <p:nvPr/>
        </p:nvSpPr>
        <p:spPr bwMode="auto">
          <a:xfrm>
            <a:off x="1571149" y="3025588"/>
            <a:ext cx="19035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itchFamily="34" charset="-122"/>
                <a:ea typeface="微软雅黑" pitchFamily="34" charset="-122"/>
              </a:rPr>
              <a:t>总的发送信号 </a:t>
            </a:r>
            <a:r>
              <a:rPr kumimoji="1" lang="en-US" altLang="zh-CN" sz="1400" b="1" i="1" dirty="0" err="1">
                <a:latin typeface="微软雅黑" pitchFamily="34" charset="-122"/>
                <a:ea typeface="微软雅黑" pitchFamily="34" charset="-122"/>
              </a:rPr>
              <a:t>S</a:t>
            </a:r>
            <a:r>
              <a:rPr kumimoji="1" lang="en-US" altLang="zh-CN" sz="1400" b="1" i="1" baseline="-25000" dirty="0" err="1">
                <a:latin typeface="微软雅黑" pitchFamily="34" charset="-122"/>
                <a:ea typeface="微软雅黑" pitchFamily="34" charset="-122"/>
              </a:rPr>
              <a:t>x</a:t>
            </a:r>
            <a:r>
              <a:rPr kumimoji="1" lang="en-US" altLang="zh-CN" sz="1400" b="1" dirty="0">
                <a:latin typeface="微软雅黑" pitchFamily="34" charset="-122"/>
                <a:ea typeface="微软雅黑" pitchFamily="34" charset="-122"/>
              </a:rPr>
              <a:t> + </a:t>
            </a:r>
            <a:r>
              <a:rPr kumimoji="1" lang="en-US" altLang="zh-CN" sz="1400" b="1" i="1" dirty="0" err="1">
                <a:latin typeface="微软雅黑" pitchFamily="34" charset="-122"/>
                <a:ea typeface="微软雅黑" pitchFamily="34" charset="-122"/>
              </a:rPr>
              <a:t>T</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40" name="Text Box 56"/>
          <p:cNvSpPr txBox="1">
            <a:spLocks noChangeArrowheads="1"/>
          </p:cNvSpPr>
          <p:nvPr/>
        </p:nvSpPr>
        <p:spPr bwMode="auto">
          <a:xfrm>
            <a:off x="1838216" y="3452097"/>
            <a:ext cx="160813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itchFamily="34" charset="-122"/>
                <a:ea typeface="微软雅黑" pitchFamily="34" charset="-122"/>
              </a:rPr>
              <a:t>规格化内积 </a:t>
            </a:r>
            <a:r>
              <a:rPr kumimoji="1" lang="en-US" altLang="zh-CN" sz="1400" b="1" i="1" dirty="0">
                <a:latin typeface="微软雅黑" pitchFamily="34" charset="-122"/>
                <a:ea typeface="微软雅黑" pitchFamily="34" charset="-122"/>
              </a:rPr>
              <a:t>S</a:t>
            </a:r>
            <a:r>
              <a:rPr kumimoji="1" lang="en-US" altLang="zh-CN" sz="1400" b="1" dirty="0">
                <a:latin typeface="微软雅黑" pitchFamily="34" charset="-122"/>
                <a:ea typeface="微软雅黑" pitchFamily="34" charset="-122"/>
                <a:sym typeface="Symbol" pitchFamily="18" charset="2"/>
              </a:rPr>
              <a:t> </a:t>
            </a:r>
            <a:r>
              <a:rPr kumimoji="1" lang="en-US" altLang="zh-CN" sz="1400" b="1" dirty="0">
                <a:latin typeface="微软雅黑" pitchFamily="34" charset="-122"/>
                <a:ea typeface="微软雅黑" pitchFamily="34" charset="-122"/>
                <a:sym typeface="Wingdings" pitchFamily="2" charset="2"/>
              </a:rPr>
              <a:t> </a:t>
            </a:r>
            <a:r>
              <a:rPr kumimoji="1" lang="en-US" altLang="zh-CN" sz="1400" b="1" i="1" dirty="0" err="1">
                <a:latin typeface="微软雅黑" pitchFamily="34" charset="-122"/>
                <a:ea typeface="微软雅黑" pitchFamily="34" charset="-122"/>
              </a:rPr>
              <a:t>S</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41" name="Text Box 57"/>
          <p:cNvSpPr txBox="1">
            <a:spLocks noChangeArrowheads="1"/>
          </p:cNvSpPr>
          <p:nvPr/>
        </p:nvSpPr>
        <p:spPr bwMode="auto">
          <a:xfrm>
            <a:off x="1838216" y="3817519"/>
            <a:ext cx="15990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itchFamily="34" charset="-122"/>
                <a:ea typeface="微软雅黑" pitchFamily="34" charset="-122"/>
              </a:rPr>
              <a:t>规格化内积 </a:t>
            </a:r>
            <a:r>
              <a:rPr kumimoji="1" lang="en-US" altLang="zh-CN" sz="1400" b="1" i="1" dirty="0">
                <a:latin typeface="微软雅黑" pitchFamily="34" charset="-122"/>
                <a:ea typeface="微软雅黑" pitchFamily="34" charset="-122"/>
              </a:rPr>
              <a:t>S</a:t>
            </a:r>
            <a:r>
              <a:rPr kumimoji="1" lang="en-US" altLang="zh-CN" sz="1400" b="1" dirty="0">
                <a:latin typeface="微软雅黑" pitchFamily="34" charset="-122"/>
                <a:ea typeface="微软雅黑" pitchFamily="34" charset="-122"/>
                <a:sym typeface="Symbol" pitchFamily="18" charset="2"/>
              </a:rPr>
              <a:t> </a:t>
            </a:r>
            <a:r>
              <a:rPr kumimoji="1" lang="en-US" altLang="zh-CN" sz="1400" b="1" dirty="0">
                <a:latin typeface="微软雅黑" pitchFamily="34" charset="-122"/>
                <a:ea typeface="微软雅黑" pitchFamily="34" charset="-122"/>
                <a:sym typeface="Wingdings" pitchFamily="2" charset="2"/>
              </a:rPr>
              <a:t> </a:t>
            </a:r>
            <a:r>
              <a:rPr kumimoji="1" lang="en-US" altLang="zh-CN" sz="1400" b="1" i="1" dirty="0" err="1">
                <a:latin typeface="微软雅黑" pitchFamily="34" charset="-122"/>
                <a:ea typeface="微软雅黑" pitchFamily="34" charset="-122"/>
              </a:rPr>
              <a:t>T</a:t>
            </a:r>
            <a:r>
              <a:rPr kumimoji="1" lang="en-US" altLang="zh-CN" sz="1400" b="1" i="1" baseline="-25000" dirty="0" err="1">
                <a:latin typeface="微软雅黑" pitchFamily="34" charset="-122"/>
                <a:ea typeface="微软雅黑" pitchFamily="34" charset="-122"/>
              </a:rPr>
              <a:t>x</a:t>
            </a:r>
            <a:endParaRPr kumimoji="1" lang="en-US" altLang="zh-CN" sz="1400" b="1" i="1" baseline="-25000" dirty="0">
              <a:latin typeface="微软雅黑" pitchFamily="34" charset="-122"/>
              <a:ea typeface="微软雅黑" pitchFamily="34" charset="-122"/>
            </a:endParaRPr>
          </a:p>
        </p:txBody>
      </p:sp>
      <p:sp>
        <p:nvSpPr>
          <p:cNvPr id="142" name="Line 58"/>
          <p:cNvSpPr>
            <a:spLocks noChangeShapeType="1"/>
          </p:cNvSpPr>
          <p:nvPr/>
        </p:nvSpPr>
        <p:spPr bwMode="auto">
          <a:xfrm flipV="1">
            <a:off x="3447713" y="3621172"/>
            <a:ext cx="3889024" cy="109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3" name="Text Box 59"/>
          <p:cNvSpPr txBox="1">
            <a:spLocks noChangeArrowheads="1"/>
          </p:cNvSpPr>
          <p:nvPr/>
        </p:nvSpPr>
        <p:spPr bwMode="auto">
          <a:xfrm>
            <a:off x="2111192" y="1295557"/>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a:latin typeface="微软雅黑" pitchFamily="34" charset="-122"/>
                <a:ea typeface="微软雅黑" pitchFamily="34" charset="-122"/>
              </a:rPr>
              <a:t>数据码元比特</a:t>
            </a:r>
          </a:p>
        </p:txBody>
      </p:sp>
      <p:sp>
        <p:nvSpPr>
          <p:cNvPr id="144" name="Text Box 60"/>
          <p:cNvSpPr txBox="1">
            <a:spLocks noChangeArrowheads="1"/>
          </p:cNvSpPr>
          <p:nvPr/>
        </p:nvSpPr>
        <p:spPr bwMode="auto">
          <a:xfrm>
            <a:off x="1244995" y="2042765"/>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FF"/>
                </a:solidFill>
                <a:latin typeface="微软雅黑" pitchFamily="34" charset="-122"/>
                <a:ea typeface="微软雅黑" pitchFamily="34" charset="-122"/>
              </a:rPr>
              <a:t>发</a:t>
            </a:r>
          </a:p>
          <a:p>
            <a:pPr algn="l"/>
            <a:r>
              <a:rPr kumimoji="1" lang="zh-CN" altLang="en-US" sz="1400" b="1" dirty="0">
                <a:solidFill>
                  <a:srgbClr val="0000FF"/>
                </a:solidFill>
                <a:latin typeface="微软雅黑" pitchFamily="34" charset="-122"/>
                <a:ea typeface="微软雅黑" pitchFamily="34" charset="-122"/>
              </a:rPr>
              <a:t>送</a:t>
            </a:r>
          </a:p>
          <a:p>
            <a:pPr algn="l"/>
            <a:r>
              <a:rPr kumimoji="1" lang="zh-CN" altLang="en-US" sz="1400" b="1" dirty="0">
                <a:solidFill>
                  <a:srgbClr val="0000FF"/>
                </a:solidFill>
                <a:latin typeface="微软雅黑" pitchFamily="34" charset="-122"/>
                <a:ea typeface="微软雅黑" pitchFamily="34" charset="-122"/>
              </a:rPr>
              <a:t>端</a:t>
            </a:r>
          </a:p>
        </p:txBody>
      </p:sp>
      <p:sp>
        <p:nvSpPr>
          <p:cNvPr id="145" name="Text Box 61"/>
          <p:cNvSpPr txBox="1">
            <a:spLocks noChangeArrowheads="1"/>
          </p:cNvSpPr>
          <p:nvPr/>
        </p:nvSpPr>
        <p:spPr bwMode="auto">
          <a:xfrm>
            <a:off x="1351349" y="3428099"/>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1400" b="1">
                <a:solidFill>
                  <a:srgbClr val="0000FF"/>
                </a:solidFill>
                <a:latin typeface="微软雅黑" pitchFamily="34" charset="-122"/>
                <a:ea typeface="微软雅黑" pitchFamily="34" charset="-122"/>
              </a:rPr>
              <a:t>接</a:t>
            </a:r>
          </a:p>
          <a:p>
            <a:pPr algn="l" eaLnBrk="0" hangingPunct="0"/>
            <a:r>
              <a:rPr kumimoji="1" lang="zh-CN" altLang="en-US" sz="1400" b="1">
                <a:solidFill>
                  <a:srgbClr val="0000FF"/>
                </a:solidFill>
                <a:latin typeface="微软雅黑" pitchFamily="34" charset="-122"/>
                <a:ea typeface="微软雅黑" pitchFamily="34" charset="-122"/>
              </a:rPr>
              <a:t>收</a:t>
            </a:r>
          </a:p>
          <a:p>
            <a:pPr algn="l" eaLnBrk="0" hangingPunct="0"/>
            <a:r>
              <a:rPr kumimoji="1" lang="zh-CN" altLang="en-US" sz="1400" b="1">
                <a:solidFill>
                  <a:srgbClr val="0000FF"/>
                </a:solidFill>
                <a:latin typeface="微软雅黑" pitchFamily="34" charset="-122"/>
                <a:ea typeface="微软雅黑" pitchFamily="34" charset="-122"/>
              </a:rPr>
              <a:t>端</a:t>
            </a:r>
          </a:p>
        </p:txBody>
      </p:sp>
      <p:sp>
        <p:nvSpPr>
          <p:cNvPr id="146" name="AutoShape 62"/>
          <p:cNvSpPr>
            <a:spLocks/>
          </p:cNvSpPr>
          <p:nvPr/>
        </p:nvSpPr>
        <p:spPr bwMode="auto">
          <a:xfrm>
            <a:off x="1571149" y="1350098"/>
            <a:ext cx="107536" cy="2078001"/>
          </a:xfrm>
          <a:prstGeom prst="leftBracket">
            <a:avLst>
              <a:gd name="adj" fmla="val 174451"/>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7" name="AutoShape 63"/>
          <p:cNvSpPr>
            <a:spLocks/>
          </p:cNvSpPr>
          <p:nvPr/>
        </p:nvSpPr>
        <p:spPr bwMode="auto">
          <a:xfrm>
            <a:off x="1731862" y="3527363"/>
            <a:ext cx="57903" cy="544316"/>
          </a:xfrm>
          <a:prstGeom prst="leftBracket">
            <a:avLst>
              <a:gd name="adj" fmla="val 84865"/>
            </a:avLst>
          </a:prstGeom>
          <a:noFill/>
          <a:ln w="1905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108599058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ChangeArrowheads="1"/>
          </p:cNvSpPr>
          <p:nvPr/>
        </p:nvSpPr>
        <p:spPr bwMode="auto">
          <a:xfrm>
            <a:off x="545145" y="1304989"/>
            <a:ext cx="8053712" cy="3901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与</a:t>
            </a:r>
            <a:r>
              <a:rPr lang="zh-CN" altLang="en-US" sz="2000" b="1" dirty="0">
                <a:solidFill>
                  <a:srgbClr val="0000FF"/>
                </a:solidFill>
                <a:latin typeface="微软雅黑" pitchFamily="34" charset="-122"/>
                <a:ea typeface="微软雅黑" pitchFamily="34" charset="-122"/>
              </a:rPr>
              <a:t>模拟通信相比，数字通信无论是在传输质量上还是经济上都有明显的优势。</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目前</a:t>
            </a:r>
            <a:r>
              <a:rPr lang="zh-CN" altLang="en-US" sz="2000" b="1" dirty="0" smtClean="0">
                <a:latin typeface="微软雅黑" pitchFamily="34" charset="-122"/>
                <a:ea typeface="微软雅黑" pitchFamily="34" charset="-122"/>
              </a:rPr>
              <a:t>，长途干线大都采用</a:t>
            </a:r>
            <a:r>
              <a:rPr lang="zh-CN" altLang="en-US" sz="2000" b="1" dirty="0">
                <a:solidFill>
                  <a:srgbClr val="0000FF"/>
                </a:solidFill>
                <a:latin typeface="微软雅黑" pitchFamily="34" charset="-122"/>
                <a:ea typeface="微软雅黑" pitchFamily="34" charset="-122"/>
              </a:rPr>
              <a:t>脉冲编码调制</a:t>
            </a:r>
            <a:r>
              <a:rPr lang="en-US" altLang="zh-CN" sz="2000" b="1" dirty="0" smtClean="0">
                <a:solidFill>
                  <a:srgbClr val="0000FF"/>
                </a:solidFill>
                <a:latin typeface="微软雅黑" pitchFamily="34" charset="-122"/>
                <a:ea typeface="微软雅黑" pitchFamily="34" charset="-122"/>
              </a:rPr>
              <a:t>PCM</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数字传输方式</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语音</a:t>
            </a:r>
            <a:r>
              <a:rPr lang="zh-CN" altLang="en-US" sz="2000" b="1" dirty="0">
                <a:latin typeface="微软雅黑" pitchFamily="34" charset="-122"/>
                <a:ea typeface="微软雅黑" pitchFamily="34" charset="-122"/>
              </a:rPr>
              <a:t>信号要在数字线路上传输，必须将语音信号转换成</a:t>
            </a:r>
            <a:r>
              <a:rPr lang="zh-CN" altLang="en-US" sz="2000" b="1" dirty="0" smtClean="0">
                <a:latin typeface="微软雅黑" pitchFamily="34" charset="-122"/>
                <a:ea typeface="微软雅黑" pitchFamily="34" charset="-122"/>
              </a:rPr>
              <a:t>数字信号，</a:t>
            </a:r>
            <a:r>
              <a:rPr lang="en-US" altLang="zh-CN" sz="2000" b="1" dirty="0" smtClean="0">
                <a:latin typeface="微软雅黑" pitchFamily="34" charset="-122"/>
                <a:ea typeface="微软雅黑" pitchFamily="34" charset="-122"/>
              </a:rPr>
              <a:t>PCM</a:t>
            </a:r>
            <a:r>
              <a:rPr lang="zh-CN" altLang="en-US" sz="2000" b="1" dirty="0" smtClean="0">
                <a:latin typeface="微软雅黑" pitchFamily="34" charset="-122"/>
                <a:ea typeface="微软雅黑" pitchFamily="34" charset="-122"/>
              </a:rPr>
              <a:t>方法的三</a:t>
            </a:r>
            <a:r>
              <a:rPr lang="zh-CN" altLang="en-US" sz="2000" b="1" dirty="0">
                <a:latin typeface="微软雅黑" pitchFamily="34" charset="-122"/>
                <a:ea typeface="微软雅黑" pitchFamily="34" charset="-122"/>
              </a:rPr>
              <a:t>个步骤</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lvl="1">
              <a:lnSpc>
                <a:spcPts val="3300"/>
              </a:lnSpc>
              <a:buClr>
                <a:srgbClr val="0070C0"/>
              </a:buClr>
            </a:pPr>
            <a:r>
              <a:rPr lang="en-US" altLang="zh-CN" b="1" dirty="0" smtClean="0">
                <a:solidFill>
                  <a:srgbClr val="0000FF"/>
                </a:solidFill>
                <a:latin typeface="微软雅黑" pitchFamily="34" charset="-122"/>
                <a:ea typeface="微软雅黑" pitchFamily="34" charset="-122"/>
              </a:rPr>
              <a:t>1</a:t>
            </a:r>
            <a:r>
              <a:rPr lang="zh-CN" altLang="en-US" b="1" dirty="0">
                <a:solidFill>
                  <a:srgbClr val="0000FF"/>
                </a:solidFill>
                <a:latin typeface="微软雅黑" pitchFamily="34" charset="-122"/>
                <a:ea typeface="微软雅黑" pitchFamily="34" charset="-122"/>
              </a:rPr>
              <a:t>）采样</a:t>
            </a:r>
            <a:r>
              <a:rPr lang="en-US" altLang="zh-CN" b="1" dirty="0">
                <a:solidFill>
                  <a:srgbClr val="0000FF"/>
                </a:solidFill>
                <a:latin typeface="微软雅黑" pitchFamily="34" charset="-122"/>
                <a:ea typeface="微软雅黑" pitchFamily="34" charset="-122"/>
              </a:rPr>
              <a:t>——</a:t>
            </a:r>
            <a:r>
              <a:rPr lang="zh-CN" altLang="en-US" b="1" dirty="0">
                <a:solidFill>
                  <a:srgbClr val="0000FF"/>
                </a:solidFill>
                <a:latin typeface="微软雅黑" pitchFamily="34" charset="-122"/>
                <a:ea typeface="微软雅黑" pitchFamily="34" charset="-122"/>
              </a:rPr>
              <a:t>按一定间隔对语音信号进行采样</a:t>
            </a:r>
          </a:p>
          <a:p>
            <a:pPr lvl="1">
              <a:lnSpc>
                <a:spcPts val="3300"/>
              </a:lnSpc>
              <a:buClr>
                <a:srgbClr val="0070C0"/>
              </a:buClr>
            </a:pPr>
            <a:r>
              <a:rPr lang="en-US" altLang="zh-CN" b="1" dirty="0" smtClean="0">
                <a:solidFill>
                  <a:srgbClr val="0000FF"/>
                </a:solidFill>
                <a:latin typeface="微软雅黑" pitchFamily="34" charset="-122"/>
                <a:ea typeface="微软雅黑" pitchFamily="34" charset="-122"/>
              </a:rPr>
              <a:t>2</a:t>
            </a:r>
            <a:r>
              <a:rPr lang="zh-CN" altLang="en-US" b="1" dirty="0">
                <a:solidFill>
                  <a:srgbClr val="0000FF"/>
                </a:solidFill>
                <a:latin typeface="微软雅黑" pitchFamily="34" charset="-122"/>
                <a:ea typeface="微软雅黑" pitchFamily="34" charset="-122"/>
              </a:rPr>
              <a:t>）量化</a:t>
            </a:r>
            <a:r>
              <a:rPr lang="en-US" altLang="zh-CN" b="1" dirty="0">
                <a:solidFill>
                  <a:srgbClr val="0000FF"/>
                </a:solidFill>
                <a:latin typeface="微软雅黑" pitchFamily="34" charset="-122"/>
                <a:ea typeface="微软雅黑" pitchFamily="34" charset="-122"/>
              </a:rPr>
              <a:t>——</a:t>
            </a:r>
            <a:r>
              <a:rPr lang="zh-CN" altLang="en-US" b="1" dirty="0">
                <a:solidFill>
                  <a:srgbClr val="0000FF"/>
                </a:solidFill>
                <a:latin typeface="微软雅黑" pitchFamily="34" charset="-122"/>
                <a:ea typeface="微软雅黑" pitchFamily="34" charset="-122"/>
              </a:rPr>
              <a:t>对每个样本舍入到量化级别上</a:t>
            </a:r>
          </a:p>
          <a:p>
            <a:pPr lvl="1">
              <a:lnSpc>
                <a:spcPts val="3300"/>
              </a:lnSpc>
              <a:buClr>
                <a:srgbClr val="0070C0"/>
              </a:buClr>
            </a:pPr>
            <a:r>
              <a:rPr lang="en-US" altLang="zh-CN" b="1" dirty="0" smtClean="0">
                <a:solidFill>
                  <a:srgbClr val="0000FF"/>
                </a:solidFill>
                <a:latin typeface="微软雅黑" pitchFamily="34" charset="-122"/>
                <a:ea typeface="微软雅黑" pitchFamily="34" charset="-122"/>
              </a:rPr>
              <a:t>3</a:t>
            </a:r>
            <a:r>
              <a:rPr lang="zh-CN" altLang="en-US" b="1" dirty="0">
                <a:solidFill>
                  <a:srgbClr val="0000FF"/>
                </a:solidFill>
                <a:latin typeface="微软雅黑" pitchFamily="34" charset="-122"/>
                <a:ea typeface="微软雅黑" pitchFamily="34" charset="-122"/>
              </a:rPr>
              <a:t>）编码</a:t>
            </a:r>
            <a:r>
              <a:rPr lang="en-US" altLang="zh-CN" b="1" dirty="0">
                <a:solidFill>
                  <a:srgbClr val="0000FF"/>
                </a:solidFill>
                <a:latin typeface="微软雅黑" pitchFamily="34" charset="-122"/>
                <a:ea typeface="微软雅黑" pitchFamily="34" charset="-122"/>
              </a:rPr>
              <a:t>——</a:t>
            </a:r>
            <a:r>
              <a:rPr lang="zh-CN" altLang="en-US" b="1" dirty="0">
                <a:solidFill>
                  <a:srgbClr val="0000FF"/>
                </a:solidFill>
                <a:latin typeface="微软雅黑" pitchFamily="34" charset="-122"/>
                <a:ea typeface="微软雅黑" pitchFamily="34" charset="-122"/>
              </a:rPr>
              <a:t>对每个舍入后的样本进行编码</a:t>
            </a:r>
          </a:p>
          <a:p>
            <a:pPr marL="285750" indent="-28575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p:txBody>
      </p:sp>
      <p:sp>
        <p:nvSpPr>
          <p:cNvPr id="6" name="AutoShape 5"/>
          <p:cNvSpPr>
            <a:spLocks noChangeArrowheads="1"/>
          </p:cNvSpPr>
          <p:nvPr/>
        </p:nvSpPr>
        <p:spPr bwMode="auto">
          <a:xfrm>
            <a:off x="545145" y="86587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7" name="Rectangle 6"/>
          <p:cNvSpPr>
            <a:spLocks noChangeArrowheads="1"/>
          </p:cNvSpPr>
          <p:nvPr/>
        </p:nvSpPr>
        <p:spPr bwMode="auto">
          <a:xfrm>
            <a:off x="3231731" y="82360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itchFamily="34" charset="-122"/>
                <a:ea typeface="微软雅黑" pitchFamily="34" charset="-122"/>
              </a:rPr>
              <a:t>2.5  </a:t>
            </a:r>
            <a:r>
              <a:rPr lang="zh-CN" altLang="en-US" sz="2400" b="1" dirty="0">
                <a:solidFill>
                  <a:schemeClr val="bg1"/>
                </a:solidFill>
                <a:latin typeface="微软雅黑" pitchFamily="34" charset="-122"/>
                <a:ea typeface="微软雅黑" pitchFamily="34" charset="-122"/>
              </a:rPr>
              <a:t>数字传输系统</a:t>
            </a:r>
          </a:p>
        </p:txBody>
      </p:sp>
    </p:spTree>
    <p:extLst>
      <p:ext uri="{BB962C8B-B14F-4D97-AF65-F5344CB8AC3E}">
        <p14:creationId xmlns:p14="http://schemas.microsoft.com/office/powerpoint/2010/main" val="10126033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Object 2"/>
          <p:cNvGraphicFramePr>
            <a:graphicFrameLocks noChangeAspect="1"/>
          </p:cNvGraphicFramePr>
          <p:nvPr>
            <p:extLst>
              <p:ext uri="{D42A27DB-BD31-4B8C-83A1-F6EECF244321}">
                <p14:modId xmlns:p14="http://schemas.microsoft.com/office/powerpoint/2010/main" val="1514382792"/>
              </p:ext>
            </p:extLst>
          </p:nvPr>
        </p:nvGraphicFramePr>
        <p:xfrm>
          <a:off x="2514600" y="570272"/>
          <a:ext cx="4330700" cy="3867150"/>
        </p:xfrm>
        <a:graphic>
          <a:graphicData uri="http://schemas.openxmlformats.org/presentationml/2006/ole">
            <mc:AlternateContent xmlns:mc="http://schemas.openxmlformats.org/markup-compatibility/2006">
              <mc:Choice xmlns:v="urn:schemas-microsoft-com:vml" Requires="v">
                <p:oleObj spid="_x0000_s24592" name="VISIO" r:id="rId4" imgW="2907792" imgH="4347972" progId="Visio.Drawing.6">
                  <p:embed/>
                </p:oleObj>
              </mc:Choice>
              <mc:Fallback>
                <p:oleObj name="VISIO" r:id="rId4" imgW="2907792" imgH="4347972"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14600" y="570272"/>
                        <a:ext cx="4330700" cy="3867150"/>
                      </a:xfrm>
                      <a:prstGeom prst="rect">
                        <a:avLst/>
                      </a:prstGeom>
                      <a:solidFill>
                        <a:srgbClr val="6699FF"/>
                      </a:solidFill>
                      <a:ln>
                        <a:noFill/>
                      </a:ln>
                      <a:effectLst/>
                    </p:spPr>
                  </p:pic>
                </p:oleObj>
              </mc:Fallback>
            </mc:AlternateContent>
          </a:graphicData>
        </a:graphic>
      </p:graphicFrame>
      <p:sp>
        <p:nvSpPr>
          <p:cNvPr id="18435" name="Rectangle 3"/>
          <p:cNvSpPr>
            <a:spLocks noChangeArrowheads="1"/>
          </p:cNvSpPr>
          <p:nvPr/>
        </p:nvSpPr>
        <p:spPr bwMode="auto">
          <a:xfrm>
            <a:off x="3340100" y="4400550"/>
            <a:ext cx="32893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ClrTx/>
              <a:buSzTx/>
              <a:buFontTx/>
              <a:buNone/>
            </a:pPr>
            <a:r>
              <a:rPr lang="en-US" altLang="zh-CN" sz="2000" b="1" dirty="0">
                <a:solidFill>
                  <a:srgbClr val="0000FF"/>
                </a:solidFill>
                <a:latin typeface="微软雅黑" pitchFamily="34" charset="-122"/>
                <a:ea typeface="微软雅黑" pitchFamily="34" charset="-122"/>
              </a:rPr>
              <a:t>PCM</a:t>
            </a:r>
            <a:r>
              <a:rPr lang="zh-CN" altLang="en-US" sz="2000" b="1" dirty="0">
                <a:solidFill>
                  <a:srgbClr val="0000FF"/>
                </a:solidFill>
                <a:latin typeface="微软雅黑" pitchFamily="34" charset="-122"/>
                <a:ea typeface="微软雅黑" pitchFamily="34" charset="-122"/>
              </a:rPr>
              <a:t>工作原理示意图</a:t>
            </a:r>
          </a:p>
        </p:txBody>
      </p:sp>
    </p:spTree>
    <p:extLst>
      <p:ext uri="{BB962C8B-B14F-4D97-AF65-F5344CB8AC3E}">
        <p14:creationId xmlns:p14="http://schemas.microsoft.com/office/powerpoint/2010/main" val="3070335472"/>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ChangeArrowheads="1"/>
          </p:cNvSpPr>
          <p:nvPr/>
        </p:nvSpPr>
        <p:spPr bwMode="auto">
          <a:xfrm>
            <a:off x="545145" y="1404141"/>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由于历史上的原因，</a:t>
            </a:r>
            <a:r>
              <a:rPr lang="en-US" altLang="zh-CN" sz="2000" b="1" dirty="0">
                <a:latin typeface="微软雅黑" pitchFamily="34" charset="-122"/>
                <a:ea typeface="微软雅黑" pitchFamily="34" charset="-122"/>
              </a:rPr>
              <a:t>PCM </a:t>
            </a:r>
            <a:r>
              <a:rPr lang="zh-CN" altLang="en-US" sz="2000" b="1" dirty="0">
                <a:latin typeface="微软雅黑" pitchFamily="34" charset="-122"/>
                <a:ea typeface="微软雅黑" pitchFamily="34" charset="-122"/>
              </a:rPr>
              <a:t>有两个互不兼容的国际标准：</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北美的 </a:t>
            </a:r>
            <a:r>
              <a:rPr lang="en-US" altLang="zh-CN" sz="2000" b="1" dirty="0">
                <a:latin typeface="微软雅黑" pitchFamily="34" charset="-122"/>
                <a:ea typeface="微软雅黑" pitchFamily="34" charset="-122"/>
              </a:rPr>
              <a:t>24 </a:t>
            </a:r>
            <a:r>
              <a:rPr lang="zh-CN" altLang="en-US" sz="2000" b="1" dirty="0">
                <a:latin typeface="微软雅黑" pitchFamily="34" charset="-122"/>
                <a:ea typeface="微软雅黑" pitchFamily="34" charset="-122"/>
              </a:rPr>
              <a:t>路 </a:t>
            </a:r>
            <a:r>
              <a:rPr lang="en-US" altLang="zh-CN" sz="2000" b="1" dirty="0">
                <a:latin typeface="微软雅黑" pitchFamily="34" charset="-122"/>
                <a:ea typeface="微软雅黑" pitchFamily="34" charset="-122"/>
              </a:rPr>
              <a:t>PCM</a:t>
            </a:r>
            <a:r>
              <a:rPr lang="zh-CN" altLang="en-US" sz="2000" b="1" dirty="0">
                <a:latin typeface="微软雅黑" pitchFamily="34" charset="-122"/>
                <a:ea typeface="微软雅黑" pitchFamily="34" charset="-122"/>
              </a:rPr>
              <a:t>（简称为 </a:t>
            </a:r>
            <a:r>
              <a:rPr lang="en-US" altLang="zh-CN" sz="2000" b="1" dirty="0">
                <a:latin typeface="微软雅黑" pitchFamily="34" charset="-122"/>
                <a:ea typeface="微软雅黑" pitchFamily="34" charset="-122"/>
              </a:rPr>
              <a:t>T1</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欧洲的 </a:t>
            </a:r>
            <a:r>
              <a:rPr lang="en-US" altLang="zh-CN" sz="2000" b="1" dirty="0">
                <a:latin typeface="微软雅黑" pitchFamily="34" charset="-122"/>
                <a:ea typeface="微软雅黑" pitchFamily="34" charset="-122"/>
              </a:rPr>
              <a:t>30 </a:t>
            </a:r>
            <a:r>
              <a:rPr lang="zh-CN" altLang="en-US" sz="2000" b="1" dirty="0">
                <a:latin typeface="微软雅黑" pitchFamily="34" charset="-122"/>
                <a:ea typeface="微软雅黑" pitchFamily="34" charset="-122"/>
              </a:rPr>
              <a:t>路 </a:t>
            </a:r>
            <a:r>
              <a:rPr lang="en-US" altLang="zh-CN" sz="2000" b="1" dirty="0">
                <a:latin typeface="微软雅黑" pitchFamily="34" charset="-122"/>
                <a:ea typeface="微软雅黑" pitchFamily="34" charset="-122"/>
              </a:rPr>
              <a:t>PCM</a:t>
            </a:r>
            <a:r>
              <a:rPr lang="zh-CN" altLang="en-US" sz="2000" b="1" dirty="0">
                <a:latin typeface="微软雅黑" pitchFamily="34" charset="-122"/>
                <a:ea typeface="微软雅黑" pitchFamily="34" charset="-122"/>
              </a:rPr>
              <a:t>（简称为 </a:t>
            </a:r>
            <a:r>
              <a:rPr lang="en-US" altLang="zh-CN" sz="2000" b="1" dirty="0">
                <a:latin typeface="微软雅黑" pitchFamily="34" charset="-122"/>
                <a:ea typeface="微软雅黑" pitchFamily="34" charset="-122"/>
              </a:rPr>
              <a:t>E1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我国采用的是欧洲的 </a:t>
            </a:r>
            <a:r>
              <a:rPr lang="en-US" altLang="zh-CN" sz="2000" b="1" dirty="0">
                <a:latin typeface="微软雅黑" pitchFamily="34" charset="-122"/>
                <a:ea typeface="微软雅黑" pitchFamily="34" charset="-122"/>
              </a:rPr>
              <a:t>E1 </a:t>
            </a:r>
            <a:r>
              <a:rPr lang="zh-CN" altLang="en-US" sz="2000" b="1" dirty="0">
                <a:latin typeface="微软雅黑" pitchFamily="34" charset="-122"/>
                <a:ea typeface="微软雅黑" pitchFamily="34" charset="-122"/>
              </a:rPr>
              <a:t>标准。</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E1 </a:t>
            </a:r>
            <a:r>
              <a:rPr lang="zh-CN" altLang="en-US" sz="2000" b="1" dirty="0">
                <a:latin typeface="微软雅黑" pitchFamily="34" charset="-122"/>
                <a:ea typeface="微软雅黑" pitchFamily="34" charset="-122"/>
              </a:rPr>
              <a:t>的速率是 </a:t>
            </a:r>
            <a:r>
              <a:rPr lang="en-US" altLang="zh-CN" sz="2000" b="1" dirty="0">
                <a:latin typeface="微软雅黑" pitchFamily="34" charset="-122"/>
                <a:ea typeface="微软雅黑" pitchFamily="34" charset="-122"/>
              </a:rPr>
              <a:t>2.048 Mbit/s</a:t>
            </a:r>
            <a:r>
              <a:rPr lang="zh-CN" altLang="en-US" sz="2000" b="1" dirty="0">
                <a:latin typeface="微软雅黑" pitchFamily="34" charset="-122"/>
                <a:ea typeface="微软雅黑" pitchFamily="34" charset="-122"/>
              </a:rPr>
              <a:t>，而 </a:t>
            </a:r>
            <a:r>
              <a:rPr lang="en-US" altLang="zh-CN" sz="2000" b="1" dirty="0">
                <a:latin typeface="微软雅黑" pitchFamily="34" charset="-122"/>
                <a:ea typeface="微软雅黑" pitchFamily="34" charset="-122"/>
              </a:rPr>
              <a:t>T1 </a:t>
            </a:r>
            <a:r>
              <a:rPr lang="zh-CN" altLang="en-US" sz="2000" b="1" dirty="0">
                <a:latin typeface="微软雅黑" pitchFamily="34" charset="-122"/>
                <a:ea typeface="微软雅黑" pitchFamily="34" charset="-122"/>
              </a:rPr>
              <a:t>的速率是 </a:t>
            </a:r>
            <a:r>
              <a:rPr lang="en-US" altLang="zh-CN" sz="2000" b="1" dirty="0">
                <a:latin typeface="微软雅黑" pitchFamily="34" charset="-122"/>
                <a:ea typeface="微软雅黑" pitchFamily="34" charset="-122"/>
              </a:rPr>
              <a:t>1.544 Mbit/s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当需要有更高的数据率时，可采用复用的方法。 </a:t>
            </a:r>
          </a:p>
        </p:txBody>
      </p:sp>
      <p:sp>
        <p:nvSpPr>
          <p:cNvPr id="5" name="AutoShape 5"/>
          <p:cNvSpPr>
            <a:spLocks noChangeArrowheads="1"/>
          </p:cNvSpPr>
          <p:nvPr/>
        </p:nvSpPr>
        <p:spPr bwMode="auto">
          <a:xfrm>
            <a:off x="545145" y="98474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6" name="Rectangle 6"/>
          <p:cNvSpPr>
            <a:spLocks noChangeArrowheads="1"/>
          </p:cNvSpPr>
          <p:nvPr/>
        </p:nvSpPr>
        <p:spPr bwMode="auto">
          <a:xfrm>
            <a:off x="3347947" y="942476"/>
            <a:ext cx="244810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PCM</a:t>
            </a:r>
            <a:r>
              <a:rPr lang="zh-CN" altLang="en-US" sz="2400" b="1" dirty="0" smtClean="0">
                <a:solidFill>
                  <a:schemeClr val="bg1"/>
                </a:solidFill>
                <a:latin typeface="微软雅黑" pitchFamily="34" charset="-122"/>
                <a:ea typeface="微软雅黑" pitchFamily="34" charset="-122"/>
              </a:rPr>
              <a:t>的</a:t>
            </a:r>
            <a:r>
              <a:rPr lang="zh-CN" altLang="en-US" sz="2400" b="1" dirty="0">
                <a:solidFill>
                  <a:schemeClr val="bg1"/>
                </a:solidFill>
                <a:latin typeface="微软雅黑" pitchFamily="34" charset="-122"/>
                <a:ea typeface="微软雅黑" pitchFamily="34" charset="-122"/>
              </a:rPr>
              <a:t>国际标准</a:t>
            </a:r>
          </a:p>
        </p:txBody>
      </p:sp>
    </p:spTree>
    <p:extLst>
      <p:ext uri="{BB962C8B-B14F-4D97-AF65-F5344CB8AC3E}">
        <p14:creationId xmlns:p14="http://schemas.microsoft.com/office/powerpoint/2010/main" val="18345917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spcBef>
                <a:spcPct val="0"/>
              </a:spcBef>
              <a:buClrTx/>
              <a:buSzTx/>
              <a:buFontTx/>
              <a:buNone/>
            </a:pPr>
            <a:endParaRPr lang="zh-CN" altLang="en-US" sz="1800" b="1">
              <a:solidFill>
                <a:schemeClr val="accent2"/>
              </a:solidFill>
              <a:latin typeface="Arial" pitchFamily="34" charset="0"/>
              <a:ea typeface="华文行楷" pitchFamily="2" charset="-122"/>
            </a:endParaRPr>
          </a:p>
        </p:txBody>
      </p:sp>
      <p:sp>
        <p:nvSpPr>
          <p:cNvPr id="1281029" name="Rectangle 5"/>
          <p:cNvSpPr>
            <a:spLocks noChangeArrowheads="1"/>
          </p:cNvSpPr>
          <p:nvPr/>
        </p:nvSpPr>
        <p:spPr bwMode="auto">
          <a:xfrm>
            <a:off x="1171612" y="873650"/>
            <a:ext cx="7810500" cy="1026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20000"/>
              </a:lnSpc>
              <a:buClrTx/>
              <a:buSzTx/>
              <a:defRPr/>
            </a:pPr>
            <a:r>
              <a:rPr lang="en-US" altLang="zh-CN" sz="2400" b="1" dirty="0" smtClean="0">
                <a:solidFill>
                  <a:srgbClr val="0000FF"/>
                </a:solidFill>
                <a:latin typeface="微软雅黑" pitchFamily="34" charset="-122"/>
                <a:ea typeface="微软雅黑" pitchFamily="34" charset="-122"/>
              </a:rPr>
              <a:t>T1</a:t>
            </a:r>
            <a:r>
              <a:rPr lang="en-US" altLang="zh-CN" sz="2400" b="1" dirty="0">
                <a:solidFill>
                  <a:srgbClr val="0000FF"/>
                </a:solidFill>
                <a:latin typeface="微软雅黑" pitchFamily="34" charset="-122"/>
                <a:ea typeface="微软雅黑" pitchFamily="34" charset="-122"/>
              </a:rPr>
              <a:t>=</a:t>
            </a:r>
            <a:r>
              <a:rPr lang="zh-CN" altLang="en-US" sz="2400" b="1" dirty="0">
                <a:solidFill>
                  <a:srgbClr val="0000FF"/>
                </a:solidFill>
                <a:latin typeface="微软雅黑" pitchFamily="34" charset="-122"/>
                <a:ea typeface="微软雅黑" pitchFamily="34" charset="-122"/>
              </a:rPr>
              <a:t>（</a:t>
            </a:r>
            <a:r>
              <a:rPr lang="en-US" altLang="zh-CN" sz="2400" b="1" dirty="0" smtClean="0">
                <a:solidFill>
                  <a:srgbClr val="0000FF"/>
                </a:solidFill>
                <a:latin typeface="微软雅黑" pitchFamily="34" charset="-122"/>
                <a:ea typeface="微软雅黑" pitchFamily="34" charset="-122"/>
              </a:rPr>
              <a:t>193/125</a:t>
            </a:r>
            <a:r>
              <a:rPr lang="zh-CN" altLang="en-US" sz="2400" b="1" dirty="0" smtClean="0">
                <a:solidFill>
                  <a:srgbClr val="0000FF"/>
                </a:solidFill>
                <a:latin typeface="微软雅黑" pitchFamily="34" charset="-122"/>
                <a:ea typeface="微软雅黑" pitchFamily="34" charset="-122"/>
              </a:rPr>
              <a:t>）</a:t>
            </a:r>
            <a:r>
              <a:rPr lang="en-US" altLang="zh-CN" sz="2400" b="1" dirty="0" smtClean="0">
                <a:solidFill>
                  <a:srgbClr val="0000FF"/>
                </a:solidFill>
                <a:latin typeface="微软雅黑" pitchFamily="34" charset="-122"/>
                <a:ea typeface="微软雅黑" pitchFamily="34" charset="-122"/>
              </a:rPr>
              <a:t>×10</a:t>
            </a:r>
            <a:r>
              <a:rPr lang="en-US" altLang="zh-CN" sz="2400" b="1" baseline="30000" dirty="0" smtClean="0">
                <a:solidFill>
                  <a:srgbClr val="0000FF"/>
                </a:solidFill>
                <a:latin typeface="微软雅黑" pitchFamily="34" charset="-122"/>
                <a:ea typeface="微软雅黑" pitchFamily="34" charset="-122"/>
              </a:rPr>
              <a:t>6</a:t>
            </a:r>
            <a:r>
              <a:rPr lang="en-US" altLang="zh-CN" sz="2400" b="1" dirty="0" smtClean="0">
                <a:solidFill>
                  <a:srgbClr val="0000FF"/>
                </a:solidFill>
                <a:latin typeface="微软雅黑" pitchFamily="34" charset="-122"/>
                <a:ea typeface="微软雅黑" pitchFamily="34" charset="-122"/>
              </a:rPr>
              <a:t>=1.544</a:t>
            </a:r>
            <a:r>
              <a:rPr lang="zh-CN" altLang="en-US" sz="2400" b="1" dirty="0">
                <a:solidFill>
                  <a:srgbClr val="0000FF"/>
                </a:solidFill>
                <a:latin typeface="微软雅黑" pitchFamily="34" charset="-122"/>
                <a:ea typeface="微软雅黑" pitchFamily="34" charset="-122"/>
              </a:rPr>
              <a:t>（</a:t>
            </a:r>
            <a:r>
              <a:rPr lang="en-US" altLang="zh-CN" sz="2400" b="1" dirty="0" smtClean="0">
                <a:solidFill>
                  <a:srgbClr val="0000FF"/>
                </a:solidFill>
                <a:latin typeface="微软雅黑" pitchFamily="34" charset="-122"/>
                <a:ea typeface="微软雅黑" pitchFamily="34" charset="-122"/>
              </a:rPr>
              <a:t>Mbit/s</a:t>
            </a:r>
            <a:r>
              <a:rPr lang="zh-CN" altLang="en-US" sz="2400" b="1" dirty="0" smtClean="0">
                <a:solidFill>
                  <a:srgbClr val="0000FF"/>
                </a:solidFill>
                <a:latin typeface="微软雅黑" pitchFamily="34" charset="-122"/>
                <a:ea typeface="微软雅黑" pitchFamily="34" charset="-122"/>
              </a:rPr>
              <a:t>）</a:t>
            </a:r>
            <a:endParaRPr lang="zh-CN" altLang="en-US" sz="2400" b="1" dirty="0">
              <a:solidFill>
                <a:srgbClr val="0000FF"/>
              </a:solidFill>
              <a:latin typeface="微软雅黑" pitchFamily="34" charset="-122"/>
              <a:ea typeface="微软雅黑" pitchFamily="34" charset="-122"/>
            </a:endParaRPr>
          </a:p>
        </p:txBody>
      </p:sp>
      <p:sp>
        <p:nvSpPr>
          <p:cNvPr id="6"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688320" y="641988"/>
            <a:ext cx="17860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T1</a:t>
            </a:r>
            <a:r>
              <a:rPr lang="zh-CN" altLang="en-US" sz="2000" b="1" dirty="0">
                <a:solidFill>
                  <a:schemeClr val="bg1"/>
                </a:solidFill>
                <a:latin typeface="微软雅黑" pitchFamily="34" charset="-122"/>
                <a:ea typeface="微软雅黑" pitchFamily="34" charset="-122"/>
              </a:rPr>
              <a:t>标准的速率</a:t>
            </a:r>
          </a:p>
        </p:txBody>
      </p:sp>
      <p:graphicFrame>
        <p:nvGraphicFramePr>
          <p:cNvPr id="2" name="对象 1"/>
          <p:cNvGraphicFramePr>
            <a:graphicFrameLocks noChangeAspect="1"/>
          </p:cNvGraphicFramePr>
          <p:nvPr>
            <p:extLst>
              <p:ext uri="{D42A27DB-BD31-4B8C-83A1-F6EECF244321}">
                <p14:modId xmlns:p14="http://schemas.microsoft.com/office/powerpoint/2010/main" val="3834260222"/>
              </p:ext>
            </p:extLst>
          </p:nvPr>
        </p:nvGraphicFramePr>
        <p:xfrm>
          <a:off x="1209364" y="1780097"/>
          <a:ext cx="6612551" cy="2834156"/>
        </p:xfrm>
        <a:graphic>
          <a:graphicData uri="http://schemas.openxmlformats.org/presentationml/2006/ole">
            <mc:AlternateContent xmlns:mc="http://schemas.openxmlformats.org/markup-compatibility/2006">
              <mc:Choice xmlns:v="urn:schemas-microsoft-com:vml" Requires="v">
                <p:oleObj spid="_x0000_s25618" name="VISIO" r:id="rId3" imgW="4311396" imgH="1851660" progId="Visio.Drawing.11">
                  <p:embed/>
                </p:oleObj>
              </mc:Choice>
              <mc:Fallback>
                <p:oleObj name="VISIO" r:id="rId3" imgW="4311396" imgH="1851660" progId="Visio.Drawing.11">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9364" y="1780097"/>
                        <a:ext cx="6612551" cy="2834156"/>
                      </a:xfrm>
                      <a:prstGeom prst="rect">
                        <a:avLst/>
                      </a:prstGeom>
                      <a:solidFill>
                        <a:srgbClr val="6699FF"/>
                      </a:solidFill>
                      <a:ln>
                        <a:noFill/>
                      </a:ln>
                      <a:effectLst/>
                    </p:spPr>
                  </p:pic>
                </p:oleObj>
              </mc:Fallback>
            </mc:AlternateContent>
          </a:graphicData>
        </a:graphic>
      </p:graphicFrame>
    </p:spTree>
    <p:extLst>
      <p:ext uri="{BB962C8B-B14F-4D97-AF65-F5344CB8AC3E}">
        <p14:creationId xmlns:p14="http://schemas.microsoft.com/office/powerpoint/2010/main" val="3950069636"/>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ChangeArrowheads="1"/>
          </p:cNvSpPr>
          <p:nvPr/>
        </p:nvSpPr>
        <p:spPr bwMode="auto">
          <a:xfrm>
            <a:off x="0" y="-184666"/>
            <a:ext cx="18473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eaLnBrk="1" hangingPunct="1">
              <a:spcBef>
                <a:spcPct val="0"/>
              </a:spcBef>
              <a:buClrTx/>
              <a:buSzTx/>
              <a:buFontTx/>
              <a:buNone/>
            </a:pPr>
            <a:endParaRPr lang="zh-CN" altLang="en-US" sz="1800" b="1">
              <a:solidFill>
                <a:schemeClr val="accent2"/>
              </a:solidFill>
              <a:latin typeface="Arial" pitchFamily="34" charset="0"/>
              <a:ea typeface="华文行楷" pitchFamily="2" charset="-122"/>
            </a:endParaRPr>
          </a:p>
        </p:txBody>
      </p:sp>
      <p:sp>
        <p:nvSpPr>
          <p:cNvPr id="1282052" name="Rectangle 4"/>
          <p:cNvSpPr>
            <a:spLocks noChangeArrowheads="1"/>
          </p:cNvSpPr>
          <p:nvPr/>
        </p:nvSpPr>
        <p:spPr bwMode="auto">
          <a:xfrm>
            <a:off x="971550" y="964407"/>
            <a:ext cx="7056438" cy="2970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20000"/>
              </a:lnSpc>
              <a:buClrTx/>
              <a:buSzTx/>
              <a:defRPr/>
            </a:pPr>
            <a:endParaRPr lang="zh-CN" altLang="en-US" sz="2800" b="1" dirty="0">
              <a:solidFill>
                <a:srgbClr val="66FF33"/>
              </a:solidFill>
              <a:latin typeface="微软雅黑" pitchFamily="34" charset="-122"/>
              <a:ea typeface="微软雅黑" pitchFamily="34" charset="-122"/>
            </a:endParaRPr>
          </a:p>
          <a:p>
            <a:pPr marL="0" lvl="3" eaLnBrk="1" hangingPunct="1">
              <a:lnSpc>
                <a:spcPct val="120000"/>
              </a:lnSpc>
              <a:buClrTx/>
              <a:buSzTx/>
              <a:buFont typeface="Wingdings" pitchFamily="2" charset="2"/>
              <a:buChar char="Ø"/>
              <a:defRPr/>
            </a:pPr>
            <a:r>
              <a:rPr lang="en-US" altLang="zh-CN" sz="2400" b="1" dirty="0">
                <a:latin typeface="微软雅黑" pitchFamily="34" charset="-122"/>
                <a:ea typeface="微软雅黑" pitchFamily="34" charset="-122"/>
              </a:rPr>
              <a:t>E1</a:t>
            </a:r>
            <a:r>
              <a:rPr lang="en-US" altLang="zh-CN" sz="2400" b="1" dirty="0" smtClean="0">
                <a:latin typeface="微软雅黑" pitchFamily="34" charset="-122"/>
                <a:ea typeface="微软雅黑" pitchFamily="34" charset="-122"/>
              </a:rPr>
              <a:t>标准将30</a:t>
            </a:r>
            <a:r>
              <a:rPr lang="en-US" altLang="zh-CN" sz="2400" b="1" dirty="0">
                <a:latin typeface="微软雅黑" pitchFamily="34" charset="-122"/>
                <a:ea typeface="微软雅黑" pitchFamily="34" charset="-122"/>
              </a:rPr>
              <a:t>路数字语音信道和2路控制信道复用在一条通信线路。</a:t>
            </a:r>
          </a:p>
          <a:p>
            <a:pPr marL="0" lvl="2" eaLnBrk="1" hangingPunct="1">
              <a:lnSpc>
                <a:spcPct val="120000"/>
              </a:lnSpc>
              <a:buClrTx/>
              <a:buSzTx/>
              <a:buFont typeface="Wingdings" pitchFamily="2" charset="2"/>
              <a:buChar char="Ø"/>
              <a:defRPr/>
            </a:pPr>
            <a:r>
              <a:rPr lang="en-US" altLang="zh-CN" sz="2400" b="1" dirty="0">
                <a:latin typeface="微软雅黑" pitchFamily="34" charset="-122"/>
                <a:ea typeface="微软雅黑" pitchFamily="34" charset="-122"/>
              </a:rPr>
              <a:t>每个信道在一帧中插入8bit数据，这样一帧要传送的数据共（30+2）×8=256（bit）。</a:t>
            </a:r>
          </a:p>
          <a:p>
            <a:pPr marL="0" lvl="2" eaLnBrk="1" hangingPunct="1">
              <a:lnSpc>
                <a:spcPct val="120000"/>
              </a:lnSpc>
              <a:buClrTx/>
              <a:buSzTx/>
              <a:buFont typeface="Wingdings" pitchFamily="2" charset="2"/>
              <a:buChar char="Ø"/>
              <a:defRPr/>
            </a:pPr>
            <a:r>
              <a:rPr lang="en-US" altLang="zh-CN" sz="2400" b="1" dirty="0">
                <a:latin typeface="微软雅黑" pitchFamily="34" charset="-122"/>
                <a:ea typeface="微软雅黑" pitchFamily="34" charset="-122"/>
              </a:rPr>
              <a:t>传送一帧的时间为</a:t>
            </a:r>
            <a:r>
              <a:rPr lang="en-US" altLang="zh-CN" sz="2400" b="1" dirty="0" smtClean="0">
                <a:latin typeface="微软雅黑" pitchFamily="34" charset="-122"/>
                <a:ea typeface="微软雅黑" pitchFamily="34" charset="-122"/>
              </a:rPr>
              <a:t>125</a:t>
            </a:r>
            <a:r>
              <a:rPr lang="zh-CN" altLang="en-US" sz="2400" b="1" dirty="0" smtClean="0">
                <a:latin typeface="微软雅黑" pitchFamily="34" charset="-122"/>
                <a:ea typeface="微软雅黑" pitchFamily="34" charset="-122"/>
              </a:rPr>
              <a:t>微秒。</a:t>
            </a:r>
            <a:endParaRPr lang="en-US" altLang="zh-CN" sz="2400" b="1" dirty="0" smtClean="0">
              <a:latin typeface="微软雅黑" pitchFamily="34" charset="-122"/>
              <a:ea typeface="微软雅黑" pitchFamily="34" charset="-122"/>
            </a:endParaRPr>
          </a:p>
          <a:p>
            <a:pPr marL="0" lvl="2" eaLnBrk="1" hangingPunct="1">
              <a:lnSpc>
                <a:spcPct val="120000"/>
              </a:lnSpc>
              <a:buClrTx/>
              <a:buSzTx/>
              <a:buFont typeface="Wingdings" pitchFamily="2" charset="2"/>
              <a:buChar char="Ø"/>
              <a:defRPr/>
            </a:pPr>
            <a:r>
              <a:rPr lang="en-US" altLang="zh-CN" sz="2400" b="1" dirty="0" smtClean="0">
                <a:latin typeface="微软雅黑" pitchFamily="34" charset="-122"/>
                <a:ea typeface="微软雅黑" pitchFamily="34" charset="-122"/>
              </a:rPr>
              <a:t>E1</a:t>
            </a:r>
            <a:r>
              <a:rPr lang="en-US" altLang="zh-CN" sz="2400" b="1" dirty="0">
                <a:latin typeface="微软雅黑" pitchFamily="34" charset="-122"/>
                <a:ea typeface="微软雅黑" pitchFamily="34" charset="-122"/>
              </a:rPr>
              <a:t>载波的数据传输速率为：</a:t>
            </a:r>
          </a:p>
          <a:p>
            <a:pPr marL="0" lvl="2" eaLnBrk="1" hangingPunct="1">
              <a:lnSpc>
                <a:spcPct val="120000"/>
              </a:lnSpc>
              <a:buClrTx/>
              <a:buSzTx/>
              <a:defRPr/>
            </a:pPr>
            <a:r>
              <a:rPr lang="en-US" altLang="zh-CN" sz="2400" b="1" dirty="0">
                <a:latin typeface="微软雅黑" pitchFamily="34" charset="-122"/>
                <a:ea typeface="微软雅黑" pitchFamily="34" charset="-122"/>
              </a:rPr>
              <a:t>    </a:t>
            </a:r>
            <a:r>
              <a:rPr lang="en-US" altLang="zh-CN" sz="2400" b="1" dirty="0">
                <a:solidFill>
                  <a:srgbClr val="0000FF"/>
                </a:solidFill>
                <a:latin typeface="微软雅黑" pitchFamily="34" charset="-122"/>
                <a:ea typeface="微软雅黑" pitchFamily="34" charset="-122"/>
              </a:rPr>
              <a:t>E1=（256/125）×</a:t>
            </a:r>
            <a:r>
              <a:rPr lang="en-US" altLang="zh-CN" sz="2400" b="1" dirty="0" smtClean="0">
                <a:solidFill>
                  <a:srgbClr val="0000FF"/>
                </a:solidFill>
                <a:latin typeface="微软雅黑" pitchFamily="34" charset="-122"/>
                <a:ea typeface="微软雅黑" pitchFamily="34" charset="-122"/>
              </a:rPr>
              <a:t>10</a:t>
            </a:r>
            <a:r>
              <a:rPr lang="en-US" altLang="zh-CN" sz="2400" b="1" baseline="30000" dirty="0" smtClean="0">
                <a:solidFill>
                  <a:srgbClr val="0000FF"/>
                </a:solidFill>
                <a:latin typeface="微软雅黑" pitchFamily="34" charset="-122"/>
                <a:ea typeface="微软雅黑" pitchFamily="34" charset="-122"/>
              </a:rPr>
              <a:t>6</a:t>
            </a:r>
            <a:r>
              <a:rPr lang="en-US" altLang="zh-CN" sz="2400" b="1" dirty="0" smtClean="0">
                <a:solidFill>
                  <a:srgbClr val="0000FF"/>
                </a:solidFill>
                <a:latin typeface="微软雅黑" pitchFamily="34" charset="-122"/>
                <a:ea typeface="微软雅黑" pitchFamily="34" charset="-122"/>
              </a:rPr>
              <a:t>=2.048（Mbit/s</a:t>
            </a:r>
            <a:r>
              <a:rPr lang="en-US" altLang="zh-CN" sz="2400" b="1" dirty="0">
                <a:solidFill>
                  <a:srgbClr val="0000FF"/>
                </a:solidFill>
                <a:latin typeface="微软雅黑" pitchFamily="34" charset="-122"/>
                <a:ea typeface="微软雅黑" pitchFamily="34" charset="-122"/>
              </a:rPr>
              <a:t>）</a:t>
            </a:r>
          </a:p>
        </p:txBody>
      </p:sp>
      <p:sp>
        <p:nvSpPr>
          <p:cNvPr id="6"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695533" y="641988"/>
            <a:ext cx="177164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E1</a:t>
            </a:r>
            <a:r>
              <a:rPr lang="zh-CN" altLang="en-US" sz="2000" b="1" dirty="0">
                <a:solidFill>
                  <a:schemeClr val="bg1"/>
                </a:solidFill>
                <a:latin typeface="微软雅黑" pitchFamily="34" charset="-122"/>
                <a:ea typeface="微软雅黑" pitchFamily="34" charset="-122"/>
              </a:rPr>
              <a:t>标准的速率</a:t>
            </a:r>
          </a:p>
        </p:txBody>
      </p:sp>
    </p:spTree>
    <p:extLst>
      <p:ext uri="{BB962C8B-B14F-4D97-AF65-F5344CB8AC3E}">
        <p14:creationId xmlns:p14="http://schemas.microsoft.com/office/powerpoint/2010/main" val="173937606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06627"/>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2325233" y="564356"/>
            <a:ext cx="44935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旧的数字传输系统存在许多缺点</a:t>
            </a:r>
          </a:p>
        </p:txBody>
      </p:sp>
      <p:sp>
        <p:nvSpPr>
          <p:cNvPr id="4" name="Rectangle 8"/>
          <p:cNvSpPr>
            <a:spLocks noChangeArrowheads="1"/>
          </p:cNvSpPr>
          <p:nvPr/>
        </p:nvSpPr>
        <p:spPr bwMode="auto">
          <a:xfrm>
            <a:off x="545144" y="980549"/>
            <a:ext cx="8205663"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最主要的是以下两个方面：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速率标准不统一</a:t>
            </a:r>
          </a:p>
          <a:p>
            <a:pPr marL="633413" indent="-342900">
              <a:lnSpc>
                <a:spcPts val="3300"/>
              </a:lnSpc>
              <a:buClr>
                <a:srgbClr val="7030A0"/>
              </a:buClr>
              <a:buFont typeface="+mj-lt"/>
              <a:buAutoNum type="arabicPeriod"/>
            </a:pPr>
            <a:r>
              <a:rPr lang="zh-CN" altLang="en-US" sz="2000" b="1" dirty="0" smtClean="0">
                <a:latin typeface="微软雅黑" pitchFamily="34" charset="-122"/>
                <a:ea typeface="微软雅黑" pitchFamily="34" charset="-122"/>
              </a:rPr>
              <a:t>存在</a:t>
            </a:r>
            <a:r>
              <a:rPr lang="en-US" altLang="zh-CN" sz="2000" b="1" dirty="0" smtClean="0">
                <a:latin typeface="微软雅黑" pitchFamily="34" charset="-122"/>
                <a:ea typeface="微软雅黑" pitchFamily="34" charset="-122"/>
              </a:rPr>
              <a:t>T1</a:t>
            </a:r>
            <a:r>
              <a:rPr lang="zh-CN" altLang="en-US" sz="2000" b="1" dirty="0">
                <a:latin typeface="微软雅黑" pitchFamily="34" charset="-122"/>
                <a:ea typeface="微软雅黑" pitchFamily="34" charset="-122"/>
              </a:rPr>
              <a:t>与</a:t>
            </a:r>
            <a:r>
              <a:rPr lang="en-US" altLang="zh-CN" sz="2000" b="1" dirty="0">
                <a:latin typeface="微软雅黑" pitchFamily="34" charset="-122"/>
                <a:ea typeface="微软雅黑" pitchFamily="34" charset="-122"/>
              </a:rPr>
              <a:t>E1</a:t>
            </a:r>
            <a:r>
              <a:rPr lang="zh-CN" altLang="en-US" sz="2000" b="1" dirty="0">
                <a:latin typeface="微软雅黑" pitchFamily="34" charset="-122"/>
                <a:ea typeface="微软雅黑" pitchFamily="34" charset="-122"/>
              </a:rPr>
              <a:t>两个互不兼容的</a:t>
            </a:r>
            <a:r>
              <a:rPr lang="zh-CN" altLang="en-US" sz="2000" b="1" dirty="0" smtClean="0">
                <a:latin typeface="微软雅黑" pitchFamily="34" charset="-122"/>
                <a:ea typeface="微软雅黑" pitchFamily="34" charset="-122"/>
              </a:rPr>
              <a:t>标准，国际</a:t>
            </a:r>
            <a:r>
              <a:rPr lang="zh-CN" altLang="en-US" sz="2000" b="1" dirty="0">
                <a:latin typeface="微软雅黑" pitchFamily="34" charset="-122"/>
                <a:ea typeface="微软雅黑" pitchFamily="34" charset="-122"/>
              </a:rPr>
              <a:t>范围的</a:t>
            </a:r>
            <a:r>
              <a:rPr lang="zh-CN" altLang="en-US" sz="2000" b="1" dirty="0">
                <a:solidFill>
                  <a:srgbClr val="0000FF"/>
                </a:solidFill>
                <a:latin typeface="微软雅黑" pitchFamily="34" charset="-122"/>
                <a:ea typeface="微软雅黑" pitchFamily="34" charset="-122"/>
              </a:rPr>
              <a:t>基于光纤高速数据</a:t>
            </a:r>
            <a:r>
              <a:rPr lang="zh-CN" altLang="en-US" sz="2000" b="1" dirty="0" smtClean="0">
                <a:solidFill>
                  <a:srgbClr val="0000FF"/>
                </a:solidFill>
                <a:latin typeface="微软雅黑" pitchFamily="34" charset="-122"/>
                <a:ea typeface="微软雅黑" pitchFamily="34" charset="-122"/>
              </a:rPr>
              <a:t>传输很难</a:t>
            </a:r>
            <a:r>
              <a:rPr lang="zh-CN" altLang="en-US" sz="2000" b="1" dirty="0">
                <a:solidFill>
                  <a:srgbClr val="0000FF"/>
                </a:solidFill>
                <a:latin typeface="微软雅黑" pitchFamily="34" charset="-122"/>
                <a:ea typeface="微软雅黑" pitchFamily="34" charset="-122"/>
              </a:rPr>
              <a:t>实现。 </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不是同步传输</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在过去相当长的时间，为了节约经费，各国的数字网主要采用准同步方式。  </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当数据传输的速率很高时，</a:t>
            </a:r>
            <a:r>
              <a:rPr lang="zh-CN" altLang="en-US" sz="2000" b="1" dirty="0">
                <a:solidFill>
                  <a:srgbClr val="0000FF"/>
                </a:solidFill>
                <a:latin typeface="微软雅黑" pitchFamily="34" charset="-122"/>
                <a:ea typeface="微软雅黑" pitchFamily="34" charset="-122"/>
              </a:rPr>
              <a:t>收发双方的时钟同步就成为很大的问题。 </a:t>
            </a:r>
          </a:p>
        </p:txBody>
      </p:sp>
    </p:spTree>
    <p:extLst>
      <p:ext uri="{BB962C8B-B14F-4D97-AF65-F5344CB8AC3E}">
        <p14:creationId xmlns:p14="http://schemas.microsoft.com/office/powerpoint/2010/main" val="14118284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19922"/>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129523" y="577651"/>
            <a:ext cx="28849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同步光纤网 </a:t>
            </a:r>
            <a:r>
              <a:rPr lang="en-US" altLang="zh-CN" sz="2400" b="1" dirty="0">
                <a:solidFill>
                  <a:schemeClr val="bg1"/>
                </a:solidFill>
                <a:latin typeface="微软雅黑" pitchFamily="34" charset="-122"/>
                <a:ea typeface="微软雅黑" pitchFamily="34" charset="-122"/>
              </a:rPr>
              <a:t>SONET</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45145" y="975556"/>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同步光纤网 </a:t>
            </a:r>
            <a:r>
              <a:rPr lang="en-US" altLang="zh-CN" sz="2000" b="1" dirty="0">
                <a:latin typeface="微软雅黑" pitchFamily="34" charset="-122"/>
                <a:ea typeface="微软雅黑" pitchFamily="34" charset="-122"/>
              </a:rPr>
              <a:t>SONET (Synchronous Optical Network)  </a:t>
            </a:r>
            <a:r>
              <a:rPr lang="zh-CN" altLang="en-US" sz="2000" b="1" dirty="0">
                <a:latin typeface="微软雅黑" pitchFamily="34" charset="-122"/>
                <a:ea typeface="微软雅黑" pitchFamily="34" charset="-122"/>
              </a:rPr>
              <a:t>的各级时钟都来自一个非常精确的主时钟。 </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SONET </a:t>
            </a:r>
            <a:r>
              <a:rPr lang="zh-CN" altLang="en-US" sz="2000" b="1" dirty="0">
                <a:latin typeface="微软雅黑" pitchFamily="34" charset="-122"/>
                <a:ea typeface="微软雅黑" pitchFamily="34" charset="-122"/>
              </a:rPr>
              <a:t>为光纤传输系统定义了同步传输的线路速率等级结构</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对电信信号称为第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级</a:t>
            </a:r>
            <a:r>
              <a:rPr lang="zh-CN" altLang="en-US" sz="2000" b="1" dirty="0">
                <a:solidFill>
                  <a:srgbClr val="0000FF"/>
                </a:solidFill>
                <a:latin typeface="微软雅黑" pitchFamily="34" charset="-122"/>
                <a:ea typeface="微软雅黑" pitchFamily="34" charset="-122"/>
              </a:rPr>
              <a:t>同步传送信号 </a:t>
            </a:r>
            <a:r>
              <a:rPr lang="en-US" altLang="zh-CN" sz="2000" b="1" dirty="0">
                <a:latin typeface="微软雅黑" pitchFamily="34" charset="-122"/>
                <a:ea typeface="微软雅黑" pitchFamily="34" charset="-122"/>
              </a:rPr>
              <a:t>STS-1 (Synchronous Transport Signal)</a:t>
            </a:r>
            <a:r>
              <a:rPr lang="zh-CN" altLang="en-US" sz="2000" b="1" dirty="0">
                <a:latin typeface="微软雅黑" pitchFamily="34" charset="-122"/>
                <a:ea typeface="微软雅黑" pitchFamily="34" charset="-122"/>
              </a:rPr>
              <a:t>，其传输速率是 </a:t>
            </a:r>
            <a:r>
              <a:rPr lang="en-US" altLang="zh-CN" sz="2000" b="1" dirty="0">
                <a:solidFill>
                  <a:srgbClr val="FF0000"/>
                </a:solidFill>
                <a:latin typeface="微软雅黑" pitchFamily="34" charset="-122"/>
                <a:ea typeface="微软雅黑" pitchFamily="34" charset="-122"/>
              </a:rPr>
              <a:t>51.84 Mbit/s</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对光信号则称为第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级</a:t>
            </a:r>
            <a:r>
              <a:rPr lang="zh-CN" altLang="en-US" sz="2000" b="1" dirty="0">
                <a:solidFill>
                  <a:srgbClr val="0000FF"/>
                </a:solidFill>
                <a:latin typeface="微软雅黑" pitchFamily="34" charset="-122"/>
                <a:ea typeface="微软雅黑" pitchFamily="34" charset="-122"/>
              </a:rPr>
              <a:t>光载波 </a:t>
            </a:r>
            <a:r>
              <a:rPr lang="en-US" altLang="zh-CN" sz="2000" b="1" dirty="0">
                <a:latin typeface="微软雅黑" pitchFamily="34" charset="-122"/>
                <a:ea typeface="微软雅黑" pitchFamily="34" charset="-122"/>
              </a:rPr>
              <a:t>OC-1 (OC </a:t>
            </a:r>
            <a:r>
              <a:rPr lang="zh-CN" altLang="en-US" sz="2000" b="1" dirty="0">
                <a:latin typeface="微软雅黑" pitchFamily="34" charset="-122"/>
                <a:ea typeface="微软雅黑" pitchFamily="34" charset="-122"/>
              </a:rPr>
              <a:t>表示</a:t>
            </a:r>
            <a:r>
              <a:rPr lang="en-US" altLang="zh-CN" sz="2000" b="1" dirty="0">
                <a:latin typeface="微软雅黑" pitchFamily="34" charset="-122"/>
                <a:ea typeface="微软雅黑" pitchFamily="34" charset="-122"/>
              </a:rPr>
              <a:t>Optical Carrier)</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现已定义了从 </a:t>
            </a:r>
            <a:r>
              <a:rPr lang="en-US" altLang="zh-CN" sz="2000" b="1" dirty="0">
                <a:latin typeface="微软雅黑" pitchFamily="34" charset="-122"/>
                <a:ea typeface="微软雅黑" pitchFamily="34" charset="-122"/>
              </a:rPr>
              <a:t>51.84 Mbit/s (</a:t>
            </a:r>
            <a:r>
              <a:rPr lang="zh-CN" altLang="en-US" sz="2000" b="1" dirty="0">
                <a:latin typeface="微软雅黑" pitchFamily="34" charset="-122"/>
                <a:ea typeface="微软雅黑" pitchFamily="34" charset="-122"/>
              </a:rPr>
              <a:t>即</a:t>
            </a:r>
            <a:r>
              <a:rPr lang="en-US" altLang="zh-CN" sz="2000" b="1" dirty="0">
                <a:latin typeface="微软雅黑" pitchFamily="34" charset="-122"/>
                <a:ea typeface="微软雅黑" pitchFamily="34" charset="-122"/>
              </a:rPr>
              <a:t>OC-1) </a:t>
            </a:r>
            <a:r>
              <a:rPr lang="zh-CN" altLang="en-US" sz="2000" b="1" dirty="0">
                <a:latin typeface="微软雅黑" pitchFamily="34" charset="-122"/>
                <a:ea typeface="微软雅黑" pitchFamily="34" charset="-122"/>
              </a:rPr>
              <a:t>一直到 </a:t>
            </a:r>
            <a:r>
              <a:rPr lang="en-US" altLang="zh-CN" sz="2000" b="1" dirty="0">
                <a:latin typeface="微软雅黑" pitchFamily="34" charset="-122"/>
                <a:ea typeface="微软雅黑" pitchFamily="34" charset="-122"/>
              </a:rPr>
              <a:t>9953.280 Mbit/s (</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OC-192/STS-192) </a:t>
            </a:r>
            <a:r>
              <a:rPr lang="zh-CN" altLang="en-US" sz="2000" b="1" dirty="0">
                <a:latin typeface="微软雅黑" pitchFamily="34" charset="-122"/>
                <a:ea typeface="微软雅黑" pitchFamily="34" charset="-122"/>
              </a:rPr>
              <a:t>的标准。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44799456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619922"/>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266195" y="577651"/>
            <a:ext cx="261161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chemeClr val="bg1"/>
                </a:solidFill>
                <a:latin typeface="微软雅黑" pitchFamily="34" charset="-122"/>
                <a:ea typeface="微软雅黑" pitchFamily="34" charset="-122"/>
              </a:rPr>
              <a:t>STS-1</a:t>
            </a:r>
            <a:r>
              <a:rPr lang="zh-CN" altLang="en-US" sz="2400" b="1" dirty="0" smtClean="0">
                <a:solidFill>
                  <a:schemeClr val="bg1"/>
                </a:solidFill>
                <a:latin typeface="微软雅黑" pitchFamily="34" charset="-122"/>
                <a:ea typeface="微软雅黑" pitchFamily="34" charset="-122"/>
              </a:rPr>
              <a:t>的传输速率</a:t>
            </a:r>
            <a:endParaRPr lang="zh-CN" altLang="en-US" sz="2400" b="1" dirty="0">
              <a:solidFill>
                <a:schemeClr val="bg1"/>
              </a:solidFill>
              <a:latin typeface="微软雅黑" pitchFamily="34" charset="-122"/>
              <a:ea typeface="微软雅黑"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3708494200"/>
              </p:ext>
            </p:extLst>
          </p:nvPr>
        </p:nvGraphicFramePr>
        <p:xfrm>
          <a:off x="2821851" y="1504338"/>
          <a:ext cx="3557691" cy="3306691"/>
        </p:xfrm>
        <a:graphic>
          <a:graphicData uri="http://schemas.openxmlformats.org/presentationml/2006/ole">
            <mc:AlternateContent xmlns:mc="http://schemas.openxmlformats.org/markup-compatibility/2006">
              <mc:Choice xmlns:v="urn:schemas-microsoft-com:vml" Requires="v">
                <p:oleObj spid="_x0000_s26639" name="Visio" r:id="rId3" imgW="2572131" imgH="2390013" progId="Visio.Drawing.11">
                  <p:embed/>
                </p:oleObj>
              </mc:Choice>
              <mc:Fallback>
                <p:oleObj name="Visio" r:id="rId3" imgW="2572131" imgH="2390013"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1851" y="1504338"/>
                        <a:ext cx="3557691" cy="3306691"/>
                      </a:xfrm>
                      <a:prstGeom prst="rect">
                        <a:avLst/>
                      </a:prstGeom>
                      <a:solidFill>
                        <a:srgbClr val="6699FF"/>
                      </a:solidFill>
                      <a:ln>
                        <a:noFill/>
                      </a:ln>
                    </p:spPr>
                  </p:pic>
                </p:oleObj>
              </mc:Fallback>
            </mc:AlternateContent>
          </a:graphicData>
        </a:graphic>
      </p:graphicFrame>
      <p:sp>
        <p:nvSpPr>
          <p:cNvPr id="6" name="Rectangle 5"/>
          <p:cNvSpPr>
            <a:spLocks noChangeArrowheads="1"/>
          </p:cNvSpPr>
          <p:nvPr/>
        </p:nvSpPr>
        <p:spPr bwMode="auto">
          <a:xfrm>
            <a:off x="2007332" y="745834"/>
            <a:ext cx="7810500" cy="1026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120000"/>
              </a:lnSpc>
              <a:buClrTx/>
              <a:buSzTx/>
              <a:defRPr/>
            </a:pPr>
            <a:r>
              <a:rPr lang="en-US" altLang="zh-CN" sz="2400" b="1" dirty="0">
                <a:solidFill>
                  <a:srgbClr val="0000FF"/>
                </a:solidFill>
                <a:latin typeface="微软雅黑" pitchFamily="34" charset="-122"/>
                <a:ea typeface="微软雅黑" pitchFamily="34" charset="-122"/>
              </a:rPr>
              <a:t>8×9×90×8000 = </a:t>
            </a:r>
            <a:r>
              <a:rPr lang="en-US" altLang="zh-CN" sz="2400" b="1" dirty="0" smtClean="0">
                <a:solidFill>
                  <a:srgbClr val="0000FF"/>
                </a:solidFill>
                <a:latin typeface="微软雅黑" pitchFamily="34" charset="-122"/>
                <a:ea typeface="微软雅黑" pitchFamily="34" charset="-122"/>
              </a:rPr>
              <a:t>51.840</a:t>
            </a:r>
            <a:r>
              <a:rPr lang="zh-CN" altLang="en-US" sz="2400" b="1" dirty="0" smtClean="0">
                <a:solidFill>
                  <a:srgbClr val="0000FF"/>
                </a:solidFill>
                <a:latin typeface="微软雅黑" pitchFamily="34" charset="-122"/>
                <a:ea typeface="微软雅黑" pitchFamily="34" charset="-122"/>
              </a:rPr>
              <a:t>（</a:t>
            </a:r>
            <a:r>
              <a:rPr lang="en-US" altLang="zh-CN" sz="2400" b="1" dirty="0" smtClean="0">
                <a:solidFill>
                  <a:srgbClr val="0000FF"/>
                </a:solidFill>
                <a:latin typeface="微软雅黑" pitchFamily="34" charset="-122"/>
                <a:ea typeface="微软雅黑" pitchFamily="34" charset="-122"/>
              </a:rPr>
              <a:t>Mbit/s</a:t>
            </a:r>
            <a:r>
              <a:rPr lang="zh-CN" altLang="en-US" sz="2400" b="1" dirty="0" smtClean="0">
                <a:solidFill>
                  <a:srgbClr val="0000FF"/>
                </a:solidFill>
                <a:latin typeface="微软雅黑" pitchFamily="34" charset="-122"/>
                <a:ea typeface="微软雅黑" pitchFamily="34" charset="-122"/>
              </a:rPr>
              <a:t>）</a:t>
            </a:r>
            <a:endParaRPr lang="zh-CN" altLang="en-US" sz="24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7759155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45145" y="829067"/>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3" name="Rectangle 6"/>
          <p:cNvSpPr>
            <a:spLocks noChangeArrowheads="1"/>
          </p:cNvSpPr>
          <p:nvPr/>
        </p:nvSpPr>
        <p:spPr bwMode="auto">
          <a:xfrm>
            <a:off x="3976058" y="795856"/>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常用术语</a:t>
            </a:r>
          </a:p>
        </p:txBody>
      </p:sp>
      <p:sp>
        <p:nvSpPr>
          <p:cNvPr id="4" name="Rectangle 68"/>
          <p:cNvSpPr>
            <a:spLocks noChangeArrowheads="1"/>
          </p:cNvSpPr>
          <p:nvPr/>
        </p:nvSpPr>
        <p:spPr bwMode="auto">
          <a:xfrm>
            <a:off x="556962" y="1210454"/>
            <a:ext cx="804189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数据 </a:t>
            </a:r>
            <a:r>
              <a:rPr lang="en-US" altLang="zh-CN" sz="2000" b="1" dirty="0">
                <a:solidFill>
                  <a:srgbClr val="0000FF"/>
                </a:solidFill>
                <a:latin typeface="微软雅黑" pitchFamily="34" charset="-122"/>
                <a:ea typeface="微软雅黑" pitchFamily="34" charset="-122"/>
              </a:rPr>
              <a:t>(data)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运送消息的实体。</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信号 </a:t>
            </a:r>
            <a:r>
              <a:rPr lang="en-US" altLang="zh-CN" sz="2000" b="1" dirty="0">
                <a:solidFill>
                  <a:srgbClr val="0000FF"/>
                </a:solidFill>
                <a:latin typeface="微软雅黑" pitchFamily="34" charset="-122"/>
                <a:ea typeface="微软雅黑" pitchFamily="34" charset="-122"/>
              </a:rPr>
              <a:t>(signal)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数据的电气的或电磁的表现。 </a:t>
            </a:r>
          </a:p>
          <a:p>
            <a:pPr marL="742950" lvl="1"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模拟信号 </a:t>
            </a:r>
            <a:r>
              <a:rPr lang="en-US" altLang="zh-CN" sz="2000" b="1" dirty="0">
                <a:solidFill>
                  <a:srgbClr val="0000FF"/>
                </a:solidFill>
                <a:latin typeface="微软雅黑" pitchFamily="34" charset="-122"/>
                <a:ea typeface="微软雅黑" pitchFamily="34" charset="-122"/>
              </a:rPr>
              <a:t>(analogous signal)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代表消息的参数的取值是</a:t>
            </a:r>
            <a:r>
              <a:rPr lang="zh-CN" altLang="en-US" sz="2000" b="1" dirty="0" smtClean="0">
                <a:latin typeface="微软雅黑" pitchFamily="34" charset="-122"/>
                <a:ea typeface="微软雅黑" pitchFamily="34" charset="-122"/>
              </a:rPr>
              <a:t>连续的，也称连续信号。 </a:t>
            </a:r>
            <a:endParaRPr lang="zh-CN" altLang="en-US" sz="2000" b="1" dirty="0">
              <a:latin typeface="微软雅黑" pitchFamily="34" charset="-122"/>
              <a:ea typeface="微软雅黑" pitchFamily="34" charset="-122"/>
            </a:endParaRPr>
          </a:p>
          <a:p>
            <a:pPr marL="742950" lvl="1"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数字信号 </a:t>
            </a:r>
            <a:r>
              <a:rPr lang="en-US" altLang="zh-CN" sz="2000" b="1" dirty="0">
                <a:solidFill>
                  <a:srgbClr val="0000FF"/>
                </a:solidFill>
                <a:latin typeface="微软雅黑" pitchFamily="34" charset="-122"/>
                <a:ea typeface="微软雅黑" pitchFamily="34" charset="-122"/>
              </a:rPr>
              <a:t>(digital signal)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代表消息的参数的取值是离散的，也</a:t>
            </a:r>
            <a:r>
              <a:rPr lang="zh-CN" altLang="en-US" sz="2000" b="1" dirty="0" smtClean="0">
                <a:latin typeface="微软雅黑" pitchFamily="34" charset="-122"/>
                <a:ea typeface="微软雅黑" pitchFamily="34" charset="-122"/>
              </a:rPr>
              <a:t>称</a:t>
            </a:r>
            <a:r>
              <a:rPr lang="zh-CN" altLang="en-US" sz="2000" b="1" dirty="0">
                <a:latin typeface="微软雅黑" pitchFamily="34" charset="-122"/>
                <a:ea typeface="微软雅黑" pitchFamily="34" charset="-122"/>
              </a:rPr>
              <a:t>离散</a:t>
            </a:r>
            <a:r>
              <a:rPr lang="zh-CN" altLang="en-US" sz="2000" b="1" dirty="0" smtClean="0">
                <a:latin typeface="微软雅黑" pitchFamily="34" charset="-122"/>
                <a:ea typeface="微软雅黑" pitchFamily="34" charset="-122"/>
              </a:rPr>
              <a:t>信号</a:t>
            </a:r>
            <a:r>
              <a:rPr lang="zh-CN" altLang="en-US" sz="2000" b="1" dirty="0">
                <a:latin typeface="微软雅黑" pitchFamily="34" charset="-122"/>
                <a:ea typeface="微软雅黑" pitchFamily="34" charset="-122"/>
              </a:rPr>
              <a:t>。 </a:t>
            </a:r>
          </a:p>
          <a:p>
            <a:pPr marL="285750" indent="-28575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码元 </a:t>
            </a:r>
            <a:r>
              <a:rPr lang="en-US" altLang="zh-CN" sz="2000" b="1" dirty="0">
                <a:solidFill>
                  <a:srgbClr val="0000FF"/>
                </a:solidFill>
                <a:latin typeface="微软雅黑" pitchFamily="34" charset="-122"/>
                <a:ea typeface="微软雅黑" pitchFamily="34" charset="-122"/>
              </a:rPr>
              <a:t>(code)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在使用时间域</a:t>
            </a:r>
            <a:r>
              <a:rPr lang="zh-CN" altLang="en-US" sz="2000" b="1" dirty="0" smtClean="0">
                <a:latin typeface="微软雅黑" pitchFamily="34" charset="-122"/>
                <a:ea typeface="微软雅黑" pitchFamily="34" charset="-122"/>
              </a:rPr>
              <a:t>（时域</a:t>
            </a:r>
            <a:r>
              <a:rPr lang="zh-CN" altLang="en-US" sz="2000" b="1" dirty="0">
                <a:latin typeface="微软雅黑" pitchFamily="34" charset="-122"/>
                <a:ea typeface="微软雅黑" pitchFamily="34" charset="-122"/>
              </a:rPr>
              <a:t>）的波形表示</a:t>
            </a:r>
            <a:r>
              <a:rPr lang="zh-CN" altLang="en-US" sz="2000" b="1" dirty="0">
                <a:solidFill>
                  <a:srgbClr val="7030A0"/>
                </a:solidFill>
                <a:latin typeface="微软雅黑" pitchFamily="34" charset="-122"/>
                <a:ea typeface="微软雅黑" pitchFamily="34" charset="-122"/>
              </a:rPr>
              <a:t>数字信号</a:t>
            </a:r>
            <a:r>
              <a:rPr lang="zh-CN" altLang="en-US" sz="2000" b="1" dirty="0">
                <a:latin typeface="微软雅黑" pitchFamily="34" charset="-122"/>
                <a:ea typeface="微软雅黑" pitchFamily="34" charset="-122"/>
              </a:rPr>
              <a:t>时，代表不同离散数值的基本</a:t>
            </a:r>
            <a:r>
              <a:rPr lang="zh-CN" altLang="en-US" sz="2000" b="1" dirty="0" smtClean="0">
                <a:latin typeface="微软雅黑" pitchFamily="34" charset="-122"/>
                <a:ea typeface="微软雅黑" pitchFamily="34" charset="-122"/>
              </a:rPr>
              <a:t>波形，二进制编码只有两种码元。</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039174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1014798"/>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349552" y="1009103"/>
            <a:ext cx="24449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同步数字系列 </a:t>
            </a:r>
            <a:r>
              <a:rPr lang="en-US" altLang="zh-CN" sz="2000" b="1" dirty="0">
                <a:solidFill>
                  <a:schemeClr val="bg1"/>
                </a:solidFill>
                <a:latin typeface="微软雅黑" pitchFamily="34" charset="-122"/>
                <a:ea typeface="微软雅黑" pitchFamily="34" charset="-122"/>
              </a:rPr>
              <a:t>SDH </a:t>
            </a:r>
            <a:endParaRPr lang="zh-CN" altLang="en-US" sz="2000" b="1" dirty="0">
              <a:solidFill>
                <a:schemeClr val="bg1"/>
              </a:solidFill>
              <a:latin typeface="微软雅黑" pitchFamily="34" charset="-122"/>
              <a:ea typeface="微软雅黑" pitchFamily="34" charset="-122"/>
            </a:endParaRPr>
          </a:p>
        </p:txBody>
      </p:sp>
      <p:sp>
        <p:nvSpPr>
          <p:cNvPr id="7" name="Rectangle 8"/>
          <p:cNvSpPr>
            <a:spLocks noChangeArrowheads="1"/>
          </p:cNvSpPr>
          <p:nvPr/>
        </p:nvSpPr>
        <p:spPr bwMode="auto">
          <a:xfrm>
            <a:off x="545145" y="1489304"/>
            <a:ext cx="805371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ITU-T </a:t>
            </a:r>
            <a:r>
              <a:rPr lang="zh-CN" altLang="en-US" sz="2000" b="1" dirty="0">
                <a:latin typeface="微软雅黑" pitchFamily="34" charset="-122"/>
                <a:ea typeface="微软雅黑" pitchFamily="34" charset="-122"/>
              </a:rPr>
              <a:t>以美国标准 </a:t>
            </a:r>
            <a:r>
              <a:rPr lang="en-US" altLang="zh-CN" sz="2000" b="1" dirty="0">
                <a:latin typeface="微软雅黑" pitchFamily="34" charset="-122"/>
                <a:ea typeface="微软雅黑" pitchFamily="34" charset="-122"/>
              </a:rPr>
              <a:t>SONET </a:t>
            </a:r>
            <a:r>
              <a:rPr lang="zh-CN" altLang="en-US" sz="2000" b="1" dirty="0">
                <a:latin typeface="微软雅黑" pitchFamily="34" charset="-122"/>
                <a:ea typeface="微软雅黑" pitchFamily="34" charset="-122"/>
              </a:rPr>
              <a:t>为基础，制订出国际标准</a:t>
            </a:r>
            <a:r>
              <a:rPr lang="zh-CN" altLang="en-US" sz="2000" b="1" dirty="0">
                <a:solidFill>
                  <a:srgbClr val="0000FF"/>
                </a:solidFill>
                <a:latin typeface="微软雅黑" pitchFamily="34" charset="-122"/>
                <a:ea typeface="微软雅黑" pitchFamily="34" charset="-122"/>
              </a:rPr>
              <a:t>同步数字系列</a:t>
            </a:r>
            <a:r>
              <a:rPr lang="zh-CN" altLang="en-US" sz="2000" b="1" dirty="0">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SDH </a:t>
            </a:r>
            <a:r>
              <a:rPr lang="en-US" altLang="zh-CN" sz="2000" b="1" dirty="0">
                <a:latin typeface="微软雅黑" pitchFamily="34" charset="-122"/>
                <a:ea typeface="微软雅黑" pitchFamily="34" charset="-122"/>
              </a:rPr>
              <a:t>(Synchronous Digital Hierarchy)</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一般可认为 </a:t>
            </a:r>
            <a:r>
              <a:rPr lang="en-US" altLang="zh-CN" sz="2000" b="1" dirty="0">
                <a:latin typeface="微软雅黑" pitchFamily="34" charset="-122"/>
                <a:ea typeface="微软雅黑" pitchFamily="34" charset="-122"/>
              </a:rPr>
              <a:t>SDH </a:t>
            </a: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SONET </a:t>
            </a:r>
            <a:r>
              <a:rPr lang="zh-CN" altLang="en-US" sz="2000" b="1" dirty="0">
                <a:latin typeface="微软雅黑" pitchFamily="34" charset="-122"/>
                <a:ea typeface="微软雅黑" pitchFamily="34" charset="-122"/>
              </a:rPr>
              <a:t>是同义词。</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其主要不同点是</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SDH</a:t>
            </a:r>
            <a:r>
              <a:rPr lang="zh-CN" altLang="en-US" sz="2000" b="1" dirty="0">
                <a:latin typeface="微软雅黑" pitchFamily="34" charset="-122"/>
                <a:ea typeface="微软雅黑" pitchFamily="34" charset="-122"/>
              </a:rPr>
              <a:t>的基本速率为</a:t>
            </a:r>
            <a:r>
              <a:rPr lang="en-US" altLang="zh-CN" sz="2000" b="1" dirty="0">
                <a:latin typeface="微软雅黑" pitchFamily="34" charset="-122"/>
                <a:ea typeface="微软雅黑" pitchFamily="34" charset="-122"/>
              </a:rPr>
              <a:t>155.52 </a:t>
            </a:r>
            <a:r>
              <a:rPr lang="en-US" altLang="zh-CN" sz="2000" b="1" dirty="0" err="1">
                <a:latin typeface="微软雅黑" pitchFamily="34" charset="-122"/>
                <a:ea typeface="微软雅黑" pitchFamily="34" charset="-122"/>
              </a:rPr>
              <a:t>Mbit</a:t>
            </a:r>
            <a:r>
              <a:rPr lang="en-US" altLang="zh-CN" sz="2000" b="1" dirty="0">
                <a:latin typeface="微软雅黑" pitchFamily="34" charset="-122"/>
                <a:ea typeface="微软雅黑" pitchFamily="34" charset="-122"/>
              </a:rPr>
              <a:t>/s</a:t>
            </a:r>
            <a:r>
              <a:rPr lang="zh-CN" altLang="en-US" sz="2000" b="1" dirty="0">
                <a:latin typeface="微软雅黑" pitchFamily="34" charset="-122"/>
                <a:ea typeface="微软雅黑" pitchFamily="34" charset="-122"/>
              </a:rPr>
              <a:t>，称为第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级</a:t>
            </a:r>
            <a:r>
              <a:rPr lang="zh-CN" altLang="en-US" sz="2000" b="1" dirty="0">
                <a:solidFill>
                  <a:srgbClr val="0000FF"/>
                </a:solidFill>
                <a:latin typeface="微软雅黑" pitchFamily="34" charset="-122"/>
                <a:ea typeface="微软雅黑" pitchFamily="34" charset="-122"/>
              </a:rPr>
              <a:t>同步传递模块 </a:t>
            </a:r>
            <a:r>
              <a:rPr lang="en-US" altLang="zh-CN" sz="2000" b="1" dirty="0">
                <a:latin typeface="微软雅黑" pitchFamily="34" charset="-122"/>
                <a:ea typeface="微软雅黑" pitchFamily="34" charset="-122"/>
              </a:rPr>
              <a:t>(Synchronous Transfer Module)</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STM-1</a:t>
            </a:r>
            <a:r>
              <a:rPr lang="zh-CN" altLang="en-US" sz="2000" b="1" dirty="0">
                <a:latin typeface="微软雅黑" pitchFamily="34" charset="-122"/>
                <a:ea typeface="微软雅黑" pitchFamily="34" charset="-122"/>
              </a:rPr>
              <a:t>，相当于 </a:t>
            </a:r>
            <a:r>
              <a:rPr lang="en-US" altLang="zh-CN" sz="2000" b="1" dirty="0">
                <a:latin typeface="微软雅黑" pitchFamily="34" charset="-122"/>
                <a:ea typeface="微软雅黑" pitchFamily="34" charset="-122"/>
              </a:rPr>
              <a:t>SONET </a:t>
            </a:r>
            <a:r>
              <a:rPr lang="zh-CN" altLang="en-US" sz="2000" b="1" dirty="0">
                <a:latin typeface="微软雅黑" pitchFamily="34" charset="-122"/>
                <a:ea typeface="微软雅黑" pitchFamily="34" charset="-122"/>
              </a:rPr>
              <a:t>体系中的 </a:t>
            </a:r>
            <a:r>
              <a:rPr lang="en-US" altLang="zh-CN" sz="2000" b="1" dirty="0">
                <a:latin typeface="微软雅黑" pitchFamily="34" charset="-122"/>
                <a:ea typeface="微软雅黑" pitchFamily="34" charset="-122"/>
              </a:rPr>
              <a:t>OC-3 </a:t>
            </a:r>
            <a:r>
              <a:rPr lang="zh-CN" altLang="en-US" sz="2000" b="1" dirty="0">
                <a:latin typeface="微软雅黑" pitchFamily="34" charset="-122"/>
                <a:ea typeface="微软雅黑" pitchFamily="34" charset="-122"/>
              </a:rPr>
              <a:t>速率。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38399164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83601" y="1154346"/>
            <a:ext cx="7009933" cy="3048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8" name="矩形 207"/>
          <p:cNvSpPr/>
          <p:nvPr/>
        </p:nvSpPr>
        <p:spPr>
          <a:xfrm>
            <a:off x="1627632" y="724030"/>
            <a:ext cx="5897880" cy="369332"/>
          </a:xfrm>
          <a:prstGeom prst="rect">
            <a:avLst/>
          </a:prstGeom>
        </p:spPr>
        <p:txBody>
          <a:bodyPr wrap="square">
            <a:spAutoFit/>
          </a:bodyPr>
          <a:lstStyle/>
          <a:p>
            <a:pPr algn="ctr"/>
            <a:r>
              <a:rPr lang="en-US" altLang="zh-CN" b="1" dirty="0">
                <a:latin typeface="微软雅黑" pitchFamily="34" charset="-122"/>
                <a:ea typeface="微软雅黑" pitchFamily="34" charset="-122"/>
              </a:rPr>
              <a:t>SONET</a:t>
            </a:r>
            <a:r>
              <a:rPr lang="zh-CN" altLang="en-US" b="1" dirty="0">
                <a:latin typeface="微软雅黑" pitchFamily="34" charset="-122"/>
                <a:ea typeface="微软雅黑" pitchFamily="34" charset="-122"/>
              </a:rPr>
              <a:t>的 </a:t>
            </a:r>
            <a:r>
              <a:rPr lang="en-US" altLang="zh-CN" b="1" dirty="0">
                <a:latin typeface="微软雅黑" pitchFamily="34" charset="-122"/>
                <a:ea typeface="微软雅黑" pitchFamily="34" charset="-122"/>
              </a:rPr>
              <a:t>OC</a:t>
            </a:r>
            <a:r>
              <a:rPr lang="zh-CN" altLang="en-US" b="1" dirty="0">
                <a:latin typeface="微软雅黑" pitchFamily="34" charset="-122"/>
                <a:ea typeface="微软雅黑" pitchFamily="34" charset="-122"/>
              </a:rPr>
              <a:t>级 </a:t>
            </a:r>
            <a:r>
              <a:rPr lang="en-US" altLang="zh-CN" b="1" dirty="0">
                <a:latin typeface="微软雅黑" pitchFamily="34" charset="-122"/>
                <a:ea typeface="微软雅黑" pitchFamily="34" charset="-122"/>
              </a:rPr>
              <a:t>/ STS</a:t>
            </a:r>
            <a:r>
              <a:rPr lang="zh-CN" altLang="en-US" b="1" dirty="0">
                <a:latin typeface="微软雅黑" pitchFamily="34" charset="-122"/>
                <a:ea typeface="微软雅黑" pitchFamily="34" charset="-122"/>
              </a:rPr>
              <a:t>级 与</a:t>
            </a:r>
            <a:r>
              <a:rPr lang="en-US" altLang="zh-CN" b="1" dirty="0">
                <a:latin typeface="微软雅黑" pitchFamily="34" charset="-122"/>
                <a:ea typeface="微软雅黑" pitchFamily="34" charset="-122"/>
              </a:rPr>
              <a:t>SDH</a:t>
            </a:r>
            <a:r>
              <a:rPr lang="zh-CN" altLang="en-US" b="1" dirty="0">
                <a:latin typeface="微软雅黑" pitchFamily="34" charset="-122"/>
                <a:ea typeface="微软雅黑" pitchFamily="34" charset="-122"/>
              </a:rPr>
              <a:t>的 </a:t>
            </a:r>
            <a:r>
              <a:rPr lang="en-US" altLang="zh-CN" b="1" dirty="0">
                <a:latin typeface="微软雅黑" pitchFamily="34" charset="-122"/>
                <a:ea typeface="微软雅黑" pitchFamily="34" charset="-122"/>
              </a:rPr>
              <a:t>STM</a:t>
            </a:r>
            <a:r>
              <a:rPr lang="zh-CN" altLang="en-US" b="1" dirty="0">
                <a:latin typeface="微软雅黑" pitchFamily="34" charset="-122"/>
                <a:ea typeface="微软雅黑" pitchFamily="34" charset="-122"/>
              </a:rPr>
              <a:t>级 的对应关系</a:t>
            </a:r>
          </a:p>
        </p:txBody>
      </p:sp>
      <p:sp>
        <p:nvSpPr>
          <p:cNvPr id="217" name="矩形 216"/>
          <p:cNvSpPr/>
          <p:nvPr/>
        </p:nvSpPr>
        <p:spPr>
          <a:xfrm>
            <a:off x="1083601" y="1736485"/>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8" name="矩形 217"/>
          <p:cNvSpPr/>
          <p:nvPr/>
        </p:nvSpPr>
        <p:spPr>
          <a:xfrm>
            <a:off x="1083601" y="2276317"/>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矩形 218"/>
          <p:cNvSpPr/>
          <p:nvPr/>
        </p:nvSpPr>
        <p:spPr>
          <a:xfrm>
            <a:off x="1083601" y="2828003"/>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0" name="矩形 219"/>
          <p:cNvSpPr/>
          <p:nvPr/>
        </p:nvSpPr>
        <p:spPr>
          <a:xfrm>
            <a:off x="1083601" y="3380252"/>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1" name="矩形 220"/>
          <p:cNvSpPr/>
          <p:nvPr/>
        </p:nvSpPr>
        <p:spPr>
          <a:xfrm>
            <a:off x="1083601" y="3937264"/>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09" name="Group 417"/>
          <p:cNvGraphicFramePr>
            <a:graphicFrameLocks noGrp="1"/>
          </p:cNvGraphicFramePr>
          <p:nvPr>
            <p:extLst>
              <p:ext uri="{D42A27DB-BD31-4B8C-83A1-F6EECF244321}">
                <p14:modId xmlns:p14="http://schemas.microsoft.com/office/powerpoint/2010/main" val="3747055347"/>
              </p:ext>
            </p:extLst>
          </p:nvPr>
        </p:nvGraphicFramePr>
        <p:xfrm>
          <a:off x="1077237" y="1154346"/>
          <a:ext cx="7022661" cy="3063721"/>
        </p:xfrm>
        <a:graphic>
          <a:graphicData uri="http://schemas.openxmlformats.org/drawingml/2006/table">
            <a:tbl>
              <a:tblPr>
                <a:tableStyleId>{BDBED569-4797-4DF1-A0F4-6AAB3CD982D8}</a:tableStyleId>
              </a:tblPr>
              <a:tblGrid>
                <a:gridCol w="1620613">
                  <a:extLst>
                    <a:ext uri="{9D8B030D-6E8A-4147-A177-3AD203B41FA5}">
                      <a16:colId xmlns:a16="http://schemas.microsoft.com/office/drawing/2014/main" xmlns="" val="20000"/>
                    </a:ext>
                  </a:extLst>
                </a:gridCol>
                <a:gridCol w="1672063">
                  <a:extLst>
                    <a:ext uri="{9D8B030D-6E8A-4147-A177-3AD203B41FA5}">
                      <a16:colId xmlns:a16="http://schemas.microsoft.com/office/drawing/2014/main" xmlns="" val="20001"/>
                    </a:ext>
                  </a:extLst>
                </a:gridCol>
                <a:gridCol w="1442882">
                  <a:extLst>
                    <a:ext uri="{9D8B030D-6E8A-4147-A177-3AD203B41FA5}">
                      <a16:colId xmlns:a16="http://schemas.microsoft.com/office/drawing/2014/main" xmlns="" val="20002"/>
                    </a:ext>
                  </a:extLst>
                </a:gridCol>
                <a:gridCol w="2287103">
                  <a:extLst>
                    <a:ext uri="{9D8B030D-6E8A-4147-A177-3AD203B41FA5}">
                      <a16:colId xmlns:a16="http://schemas.microsoft.com/office/drawing/2014/main" xmlns="" val="20003"/>
                    </a:ext>
                  </a:extLst>
                </a:gridCol>
              </a:tblGrid>
              <a:tr h="30483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300" b="1" u="none" strike="noStrike" cap="none" normalizeH="0" baseline="0" dirty="0">
                          <a:ln>
                            <a:noFill/>
                          </a:ln>
                          <a:solidFill>
                            <a:schemeClr val="bg1"/>
                          </a:solidFill>
                          <a:effectLst/>
                          <a:latin typeface="微软雅黑" pitchFamily="34" charset="-122"/>
                          <a:ea typeface="微软雅黑" pitchFamily="34" charset="-122"/>
                        </a:rPr>
                        <a:t>线路速率</a:t>
                      </a:r>
                      <a:r>
                        <a:rPr kumimoji="0" lang="en-US" altLang="zh-CN" sz="1300" b="1" u="none" strike="noStrike" cap="none" normalizeH="0" baseline="0" dirty="0">
                          <a:ln>
                            <a:noFill/>
                          </a:ln>
                          <a:solidFill>
                            <a:schemeClr val="bg1"/>
                          </a:solidFill>
                          <a:effectLst/>
                          <a:latin typeface="微软雅黑" pitchFamily="34" charset="-122"/>
                          <a:ea typeface="微软雅黑" pitchFamily="34" charset="-122"/>
                        </a:rPr>
                        <a:t>(Mbit/s)</a:t>
                      </a:r>
                      <a:endParaRPr kumimoji="0" lang="en-US" altLang="zh-CN" sz="1300" b="1" i="0" u="none" strike="noStrike" cap="none" normalizeH="0" baseline="0" dirty="0">
                        <a:ln>
                          <a:noFill/>
                        </a:ln>
                        <a:solidFill>
                          <a:schemeClr val="bg1"/>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solidFill>
                            <a:schemeClr val="bg1"/>
                          </a:solidFill>
                          <a:effectLst/>
                          <a:latin typeface="微软雅黑" pitchFamily="34" charset="-122"/>
                          <a:ea typeface="微软雅黑" pitchFamily="34" charset="-122"/>
                        </a:rPr>
                        <a:t>SONET</a:t>
                      </a:r>
                      <a:r>
                        <a:rPr kumimoji="0" lang="zh-CN" altLang="en-US" sz="1300" b="1" u="none" strike="noStrike" cap="none" normalizeH="0" baseline="0" dirty="0">
                          <a:ln>
                            <a:noFill/>
                          </a:ln>
                          <a:solidFill>
                            <a:schemeClr val="bg1"/>
                          </a:solidFill>
                          <a:effectLst/>
                          <a:latin typeface="微软雅黑" pitchFamily="34" charset="-122"/>
                          <a:ea typeface="微软雅黑" pitchFamily="34" charset="-122"/>
                        </a:rPr>
                        <a:t>符号</a:t>
                      </a:r>
                      <a:endParaRPr kumimoji="0" lang="zh-CN" altLang="en-US" sz="1300" b="1" i="0" u="none" strike="noStrike" cap="none" normalizeH="0" baseline="0" dirty="0">
                        <a:ln>
                          <a:noFill/>
                        </a:ln>
                        <a:solidFill>
                          <a:schemeClr val="bg1"/>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solidFill>
                            <a:schemeClr val="bg1"/>
                          </a:solidFill>
                          <a:effectLst/>
                          <a:latin typeface="微软雅黑" pitchFamily="34" charset="-122"/>
                          <a:ea typeface="微软雅黑" pitchFamily="34" charset="-122"/>
                        </a:rPr>
                        <a:t>ITU-T</a:t>
                      </a:r>
                      <a:r>
                        <a:rPr kumimoji="0" lang="zh-CN" altLang="en-US" sz="1300" b="1" u="none" strike="noStrike" cap="none" normalizeH="0" baseline="0" dirty="0">
                          <a:ln>
                            <a:noFill/>
                          </a:ln>
                          <a:solidFill>
                            <a:schemeClr val="bg1"/>
                          </a:solidFill>
                          <a:effectLst/>
                          <a:latin typeface="微软雅黑" pitchFamily="34" charset="-122"/>
                          <a:ea typeface="微软雅黑" pitchFamily="34" charset="-122"/>
                        </a:rPr>
                        <a:t>符号</a:t>
                      </a:r>
                      <a:endParaRPr kumimoji="0" lang="zh-CN" altLang="en-US" sz="1300" b="1" i="0" u="none" strike="noStrike" cap="none" normalizeH="0" baseline="0" dirty="0">
                        <a:ln>
                          <a:noFill/>
                        </a:ln>
                        <a:solidFill>
                          <a:schemeClr val="bg1"/>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300" b="1" u="none" strike="noStrike" cap="none" normalizeH="0" baseline="0" dirty="0">
                          <a:ln>
                            <a:noFill/>
                          </a:ln>
                          <a:solidFill>
                            <a:schemeClr val="bg1"/>
                          </a:solidFill>
                          <a:effectLst/>
                          <a:latin typeface="微软雅黑" pitchFamily="34" charset="-122"/>
                          <a:ea typeface="微软雅黑" pitchFamily="34" charset="-122"/>
                        </a:rPr>
                        <a:t>表示线路速率的常用近似值</a:t>
                      </a:r>
                      <a:endParaRPr kumimoji="0" lang="zh-CN" altLang="en-US" sz="1300" b="1" i="0" u="none" strike="noStrike" cap="none" normalizeH="0" baseline="0" dirty="0">
                        <a:ln>
                          <a:noFill/>
                        </a:ln>
                        <a:solidFill>
                          <a:schemeClr val="bg1"/>
                        </a:solidFill>
                        <a:effectLst/>
                        <a:latin typeface="微软雅黑" pitchFamily="34" charset="-122"/>
                        <a:ea typeface="微软雅黑" pitchFamily="34" charset="-122"/>
                      </a:endParaRPr>
                    </a:p>
                  </a:txBody>
                  <a:tcPr marL="62729" marR="62729" marT="28952" marB="28952" horzOverflow="overflow"/>
                </a:tc>
                <a:extLst>
                  <a:ext uri="{0D108BD9-81ED-4DB2-BD59-A6C34878D82A}">
                    <a16:rowId xmlns:a16="http://schemas.microsoft.com/office/drawing/2014/main" xmlns="" val="10000"/>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51.840</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OC-1/STS-1</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sym typeface="Symbol" pitchFamily="18" charset="2"/>
                        </a:rPr>
                        <a:t></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sym typeface="Symbol" pitchFamily="18" charset="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300" b="1" i="0" u="none" strike="noStrike" cap="none" normalizeH="0" baseline="0" dirty="0">
                        <a:ln>
                          <a:noFill/>
                        </a:ln>
                        <a:solidFill>
                          <a:srgbClr val="000099"/>
                        </a:solidFill>
                        <a:effectLst/>
                        <a:latin typeface="微软雅黑" pitchFamily="34" charset="-122"/>
                        <a:ea typeface="微软雅黑" pitchFamily="34" charset="-122"/>
                      </a:endParaRPr>
                    </a:p>
                  </a:txBody>
                  <a:tcPr marL="62729" marR="62729" marT="28952" marB="28952" horzOverflow="overflow"/>
                </a:tc>
                <a:extLst>
                  <a:ext uri="{0D108BD9-81ED-4DB2-BD59-A6C34878D82A}">
                    <a16:rowId xmlns:a16="http://schemas.microsoft.com/office/drawing/2014/main" xmlns="" val="10001"/>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155.520</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OC-3/STS-3</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STM-1</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155 Mbit/s</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extLst>
                  <a:ext uri="{0D108BD9-81ED-4DB2-BD59-A6C34878D82A}">
                    <a16:rowId xmlns:a16="http://schemas.microsoft.com/office/drawing/2014/main" xmlns="" val="10002"/>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466.560</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OC-9/STS-9</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STM-3</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300" b="1" i="0" u="none" strike="noStrike" cap="none" normalizeH="0" baseline="0" dirty="0">
                        <a:ln>
                          <a:noFill/>
                        </a:ln>
                        <a:solidFill>
                          <a:srgbClr val="000099"/>
                        </a:solidFill>
                        <a:effectLst/>
                        <a:latin typeface="微软雅黑" pitchFamily="34" charset="-122"/>
                        <a:ea typeface="微软雅黑" pitchFamily="34" charset="-122"/>
                      </a:endParaRPr>
                    </a:p>
                  </a:txBody>
                  <a:tcPr marL="62729" marR="62729" marT="28952" marB="28952" horzOverflow="overflow"/>
                </a:tc>
                <a:extLst>
                  <a:ext uri="{0D108BD9-81ED-4DB2-BD59-A6C34878D82A}">
                    <a16:rowId xmlns:a16="http://schemas.microsoft.com/office/drawing/2014/main" xmlns="" val="10003"/>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622.080</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OC-12/STS-12</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STM-4</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622 Mbit/s</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extLst>
                  <a:ext uri="{0D108BD9-81ED-4DB2-BD59-A6C34878D82A}">
                    <a16:rowId xmlns:a16="http://schemas.microsoft.com/office/drawing/2014/main" xmlns="" val="10004"/>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933.120</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OC-18/STS-18</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STM-6</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300" b="1" i="0" u="none" strike="noStrike" cap="none" normalizeH="0" baseline="0" dirty="0">
                        <a:ln>
                          <a:noFill/>
                        </a:ln>
                        <a:solidFill>
                          <a:srgbClr val="000099"/>
                        </a:solidFill>
                        <a:effectLst/>
                        <a:latin typeface="微软雅黑" pitchFamily="34" charset="-122"/>
                        <a:ea typeface="微软雅黑" pitchFamily="34" charset="-122"/>
                      </a:endParaRPr>
                    </a:p>
                  </a:txBody>
                  <a:tcPr marL="62729" marR="62729" marT="28952" marB="28952" horzOverflow="overflow"/>
                </a:tc>
                <a:extLst>
                  <a:ext uri="{0D108BD9-81ED-4DB2-BD59-A6C34878D82A}">
                    <a16:rowId xmlns:a16="http://schemas.microsoft.com/office/drawing/2014/main" xmlns="" val="10005"/>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1244.160</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OC-24/STS-24</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STM-8</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zh-CN" altLang="zh-CN" sz="1300" b="1" i="0" u="none" strike="noStrike" cap="none" normalizeH="0" baseline="0" dirty="0">
                        <a:ln>
                          <a:noFill/>
                        </a:ln>
                        <a:solidFill>
                          <a:srgbClr val="000099"/>
                        </a:solidFill>
                        <a:effectLst/>
                        <a:latin typeface="微软雅黑" pitchFamily="34" charset="-122"/>
                        <a:ea typeface="微软雅黑" pitchFamily="34" charset="-122"/>
                      </a:endParaRPr>
                    </a:p>
                  </a:txBody>
                  <a:tcPr marL="62729" marR="62729" marT="28952" marB="28952" horzOverflow="overflow"/>
                </a:tc>
                <a:extLst>
                  <a:ext uri="{0D108BD9-81ED-4DB2-BD59-A6C34878D82A}">
                    <a16:rowId xmlns:a16="http://schemas.microsoft.com/office/drawing/2014/main" xmlns="" val="10006"/>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2488.320</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OC-48/STS-48</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STM-16</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300" b="1" u="none" strike="noStrike" cap="none" normalizeH="0" baseline="0" dirty="0">
                          <a:ln>
                            <a:noFill/>
                          </a:ln>
                          <a:effectLst/>
                          <a:latin typeface="微软雅黑" pitchFamily="34" charset="-122"/>
                          <a:ea typeface="微软雅黑" pitchFamily="34" charset="-122"/>
                        </a:rPr>
                        <a:t>2.5 </a:t>
                      </a:r>
                      <a:r>
                        <a:rPr kumimoji="0" lang="en-US" altLang="zh-CN" sz="1300" b="1" u="none" strike="noStrike" cap="none" normalizeH="0" baseline="0" dirty="0" err="1">
                          <a:ln>
                            <a:noFill/>
                          </a:ln>
                          <a:effectLst/>
                          <a:latin typeface="微软雅黑" pitchFamily="34" charset="-122"/>
                          <a:ea typeface="微软雅黑" pitchFamily="34" charset="-122"/>
                        </a:rPr>
                        <a:t>Gbit</a:t>
                      </a:r>
                      <a:r>
                        <a:rPr kumimoji="0" lang="en-US" altLang="zh-CN" sz="1300" b="1" u="none" strike="noStrike" cap="none" normalizeH="0" baseline="0" dirty="0">
                          <a:ln>
                            <a:noFill/>
                          </a:ln>
                          <a:effectLst/>
                          <a:latin typeface="微软雅黑" pitchFamily="34" charset="-122"/>
                          <a:ea typeface="微软雅黑" pitchFamily="34" charset="-122"/>
                        </a:rPr>
                        <a:t>/s</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extLst>
                  <a:ext uri="{0D108BD9-81ED-4DB2-BD59-A6C34878D82A}">
                    <a16:rowId xmlns:a16="http://schemas.microsoft.com/office/drawing/2014/main" xmlns="" val="10007"/>
                  </a:ext>
                </a:extLst>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4976.640</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OC-96/STS-96</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STM-32</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extLst>
                  <a:ext uri="{0D108BD9-81ED-4DB2-BD59-A6C34878D82A}">
                    <a16:rowId xmlns:a16="http://schemas.microsoft.com/office/drawing/2014/main" xmlns="" val="10008"/>
                  </a:ext>
                </a:extLst>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9953.280</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OC-192/STS-192</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STM-64</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300" b="1" u="none" strike="noStrike" cap="none" normalizeH="0" baseline="0" dirty="0">
                          <a:ln>
                            <a:noFill/>
                          </a:ln>
                          <a:effectLst/>
                          <a:latin typeface="微软雅黑" pitchFamily="34" charset="-122"/>
                          <a:ea typeface="微软雅黑" pitchFamily="34" charset="-122"/>
                        </a:rPr>
                        <a:t>10 </a:t>
                      </a:r>
                      <a:r>
                        <a:rPr kumimoji="0" lang="en-US" altLang="zh-CN" sz="1300" b="1" u="none" strike="noStrike" cap="none" normalizeH="0" baseline="0" dirty="0" err="1">
                          <a:ln>
                            <a:noFill/>
                          </a:ln>
                          <a:effectLst/>
                          <a:latin typeface="微软雅黑" pitchFamily="34" charset="-122"/>
                          <a:ea typeface="微软雅黑" pitchFamily="34" charset="-122"/>
                        </a:rPr>
                        <a:t>Gbit</a:t>
                      </a:r>
                      <a:r>
                        <a:rPr kumimoji="0" lang="en-US" altLang="zh-CN" sz="1300" b="1" u="none" strike="noStrike" cap="none" normalizeH="0" baseline="0" dirty="0">
                          <a:ln>
                            <a:noFill/>
                          </a:ln>
                          <a:effectLst/>
                          <a:latin typeface="微软雅黑" pitchFamily="34" charset="-122"/>
                          <a:ea typeface="微软雅黑" pitchFamily="34" charset="-122"/>
                        </a:rPr>
                        <a:t>/s</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cs typeface="Times New Roman" pitchFamily="18" charset="0"/>
                      </a:endParaRPr>
                    </a:p>
                  </a:txBody>
                  <a:tcPr marL="62729" marR="62729" marT="28952" marB="28952" horzOverflow="overflow"/>
                </a:tc>
                <a:extLst>
                  <a:ext uri="{0D108BD9-81ED-4DB2-BD59-A6C34878D82A}">
                    <a16:rowId xmlns:a16="http://schemas.microsoft.com/office/drawing/2014/main" xmlns="" val="10009"/>
                  </a:ext>
                </a:extLst>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39813.120 </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dirty="0">
                          <a:ln>
                            <a:noFill/>
                          </a:ln>
                          <a:effectLst/>
                          <a:latin typeface="微软雅黑" pitchFamily="34" charset="-122"/>
                          <a:ea typeface="微软雅黑" pitchFamily="34" charset="-122"/>
                        </a:rPr>
                        <a:t>OC-768/STS-768 </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300" b="1" u="none" strike="noStrike" cap="none" normalizeH="0" baseline="0">
                          <a:ln>
                            <a:noFill/>
                          </a:ln>
                          <a:effectLst/>
                          <a:latin typeface="微软雅黑" pitchFamily="34" charset="-122"/>
                          <a:ea typeface="微软雅黑" pitchFamily="34" charset="-122"/>
                        </a:rPr>
                        <a:t>STM-256 </a:t>
                      </a:r>
                      <a:endParaRPr kumimoji="0" lang="en-US" altLang="zh-CN" sz="1300" b="1" i="0" u="none" strike="noStrike" cap="none" normalizeH="0" baseline="0">
                        <a:ln>
                          <a:noFill/>
                        </a:ln>
                        <a:solidFill>
                          <a:srgbClr val="000099"/>
                        </a:solidFill>
                        <a:effectLst/>
                        <a:latin typeface="微软雅黑" pitchFamily="34" charset="-122"/>
                        <a:ea typeface="微软雅黑"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en-US" altLang="zh-CN" sz="1300" b="1" u="none" strike="noStrike" cap="none" normalizeH="0" baseline="0" dirty="0">
                          <a:ln>
                            <a:noFill/>
                          </a:ln>
                          <a:effectLst/>
                          <a:latin typeface="微软雅黑" pitchFamily="34" charset="-122"/>
                          <a:ea typeface="微软雅黑" pitchFamily="34" charset="-122"/>
                        </a:rPr>
                        <a:t>40 </a:t>
                      </a:r>
                      <a:r>
                        <a:rPr kumimoji="0" lang="en-US" altLang="zh-CN" sz="1300" b="1" u="none" strike="noStrike" cap="none" normalizeH="0" baseline="0" dirty="0" err="1">
                          <a:ln>
                            <a:noFill/>
                          </a:ln>
                          <a:effectLst/>
                          <a:latin typeface="微软雅黑" pitchFamily="34" charset="-122"/>
                          <a:ea typeface="微软雅黑" pitchFamily="34" charset="-122"/>
                        </a:rPr>
                        <a:t>Gbit</a:t>
                      </a:r>
                      <a:r>
                        <a:rPr kumimoji="0" lang="en-US" altLang="zh-CN" sz="1300" b="1" u="none" strike="noStrike" cap="none" normalizeH="0" baseline="0" dirty="0">
                          <a:ln>
                            <a:noFill/>
                          </a:ln>
                          <a:effectLst/>
                          <a:latin typeface="微软雅黑" pitchFamily="34" charset="-122"/>
                          <a:ea typeface="微软雅黑" pitchFamily="34" charset="-122"/>
                        </a:rPr>
                        <a:t>/s </a:t>
                      </a:r>
                      <a:endParaRPr kumimoji="0" lang="en-US" altLang="zh-CN" sz="1300" b="1" i="0" u="none" strike="noStrike" cap="none" normalizeH="0" baseline="0" dirty="0">
                        <a:ln>
                          <a:noFill/>
                        </a:ln>
                        <a:solidFill>
                          <a:srgbClr val="000099"/>
                        </a:solidFill>
                        <a:effectLst/>
                        <a:latin typeface="微软雅黑" pitchFamily="34" charset="-122"/>
                        <a:ea typeface="微软雅黑" pitchFamily="34" charset="-122"/>
                      </a:endParaRPr>
                    </a:p>
                  </a:txBody>
                  <a:tcPr marL="62729" marR="62729" marT="28952" marB="28952" horzOverflow="overflow"/>
                </a:tc>
                <a:extLst>
                  <a:ext uri="{0D108BD9-81ED-4DB2-BD59-A6C34878D82A}">
                    <a16:rowId xmlns:a16="http://schemas.microsoft.com/office/drawing/2014/main" xmlns="" val="10010"/>
                  </a:ext>
                </a:extLst>
              </a:tr>
            </a:tbl>
          </a:graphicData>
        </a:graphic>
      </p:graphicFrame>
    </p:spTree>
    <p:extLst>
      <p:ext uri="{BB962C8B-B14F-4D97-AF65-F5344CB8AC3E}">
        <p14:creationId xmlns:p14="http://schemas.microsoft.com/office/powerpoint/2010/main" val="5357761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315200" cy="1607344"/>
          </a:xfrm>
          <a:prstGeom prst="rect">
            <a:avLst/>
          </a:prstGeom>
          <a:noFill/>
        </p:spPr>
        <p:txBody>
          <a:bodyPr vert="horz" wrap="square" rtlCol="0" anchor="ctr" anchorCtr="0">
            <a:noAutofit/>
          </a:bodyPr>
          <a:lstStyle/>
          <a:p>
            <a:r>
              <a:rPr lang="zh-CN" altLang="en-US" sz="2800" dirty="0"/>
              <a:t>常用的传输介质中，带宽最大、传输信号衰减最小、抗干扰能力最强的是</a:t>
            </a:r>
            <a:r>
              <a:rPr lang="en-US" altLang="zh-CN" sz="2800" dirty="0" smtClean="0"/>
              <a:t>________</a:t>
            </a:r>
            <a:r>
              <a:rPr lang="zh-CN" altLang="zh-CN" sz="2800" dirty="0" smtClean="0"/>
              <a:t>。</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06419"/>
            <a:ext cx="6400800" cy="482203"/>
          </a:xfrm>
          <a:prstGeom prst="rect">
            <a:avLst/>
          </a:prstGeom>
          <a:noFill/>
        </p:spPr>
        <p:txBody>
          <a:bodyPr vert="horz" rtlCol="0" anchor="ctr" anchorCtr="0">
            <a:noAutofit/>
          </a:bodyPr>
          <a:lstStyle/>
          <a:p>
            <a:r>
              <a:rPr lang="zh-CN" altLang="en-US" sz="2800" dirty="0"/>
              <a:t>同轴电缆</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649356"/>
            <a:ext cx="6400800" cy="482203"/>
          </a:xfrm>
          <a:prstGeom prst="rect">
            <a:avLst/>
          </a:prstGeom>
          <a:noFill/>
        </p:spPr>
        <p:txBody>
          <a:bodyPr vert="horz" rtlCol="0" anchor="ctr" anchorCtr="0">
            <a:noAutofit/>
          </a:bodyPr>
          <a:lstStyle/>
          <a:p>
            <a:r>
              <a:rPr lang="zh-CN" altLang="en-US" sz="2800" dirty="0"/>
              <a:t>光纤</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292294"/>
            <a:ext cx="6400800" cy="482203"/>
          </a:xfrm>
          <a:prstGeom prst="rect">
            <a:avLst/>
          </a:prstGeom>
          <a:noFill/>
        </p:spPr>
        <p:txBody>
          <a:bodyPr vert="horz" rtlCol="0" anchor="ctr" anchorCtr="0">
            <a:noAutofit/>
          </a:bodyPr>
          <a:lstStyle/>
          <a:p>
            <a:r>
              <a:rPr lang="zh-CN" altLang="en-US" sz="2800" dirty="0"/>
              <a:t>双绞线</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3935231"/>
            <a:ext cx="6400800" cy="482203"/>
          </a:xfrm>
          <a:prstGeom prst="rect">
            <a:avLst/>
          </a:prstGeom>
          <a:noFill/>
        </p:spPr>
        <p:txBody>
          <a:bodyPr vert="horz" rtlCol="0" anchor="ctr" anchorCtr="0">
            <a:noAutofit/>
          </a:bodyPr>
          <a:lstStyle/>
          <a:p>
            <a:r>
              <a:rPr lang="zh-CN" altLang="en-US" sz="2800" dirty="0"/>
              <a:t>无线电磁波</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2054639"/>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697577"/>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340514"/>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3983452"/>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429090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9"/>
          <p:cNvSpPr>
            <a:spLocks noChangeArrowheads="1"/>
          </p:cNvSpPr>
          <p:nvPr/>
        </p:nvSpPr>
        <p:spPr bwMode="auto">
          <a:xfrm>
            <a:off x="2629135" y="285063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8" name="Rectangle 9"/>
          <p:cNvSpPr>
            <a:spLocks noChangeArrowheads="1"/>
          </p:cNvSpPr>
          <p:nvPr/>
        </p:nvSpPr>
        <p:spPr bwMode="auto">
          <a:xfrm>
            <a:off x="2629135" y="164947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9" name="Rectangle 10"/>
          <p:cNvSpPr>
            <a:spLocks noChangeArrowheads="1"/>
          </p:cNvSpPr>
          <p:nvPr/>
        </p:nvSpPr>
        <p:spPr bwMode="auto">
          <a:xfrm>
            <a:off x="2629135" y="225590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0" name="Line 16"/>
          <p:cNvSpPr>
            <a:spLocks noChangeShapeType="1"/>
          </p:cNvSpPr>
          <p:nvPr/>
        </p:nvSpPr>
        <p:spPr bwMode="auto">
          <a:xfrm>
            <a:off x="3637198" y="157804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Rectangle 8"/>
          <p:cNvSpPr>
            <a:spLocks noChangeArrowheads="1"/>
          </p:cNvSpPr>
          <p:nvPr/>
        </p:nvSpPr>
        <p:spPr bwMode="auto">
          <a:xfrm>
            <a:off x="2700573" y="1395477"/>
            <a:ext cx="5756006" cy="198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2.6.1                                            ADSL </a:t>
            </a:r>
            <a:r>
              <a:rPr lang="zh-CN" altLang="en-US" sz="2000" b="1" dirty="0">
                <a:solidFill>
                  <a:schemeClr val="bg1"/>
                </a:solidFill>
                <a:latin typeface="微软雅黑" pitchFamily="34" charset="-122"/>
                <a:ea typeface="微软雅黑" pitchFamily="34" charset="-122"/>
              </a:rPr>
              <a:t>技术</a:t>
            </a:r>
          </a:p>
          <a:p>
            <a:pPr eaLnBrk="0" hangingPunct="0">
              <a:lnSpc>
                <a:spcPct val="200000"/>
              </a:lnSpc>
            </a:pPr>
            <a:r>
              <a:rPr lang="en-US" altLang="zh-CN" sz="2000" b="1" dirty="0">
                <a:solidFill>
                  <a:schemeClr val="bg1"/>
                </a:solidFill>
                <a:latin typeface="微软雅黑" pitchFamily="34" charset="-122"/>
                <a:ea typeface="微软雅黑" pitchFamily="34" charset="-122"/>
              </a:rPr>
              <a:t>2.6.2                       </a:t>
            </a:r>
            <a:r>
              <a:rPr lang="zh-CN" altLang="en-US" sz="2000" b="1" dirty="0">
                <a:solidFill>
                  <a:schemeClr val="bg1"/>
                </a:solidFill>
                <a:latin typeface="微软雅黑" pitchFamily="34" charset="-122"/>
                <a:ea typeface="微软雅黑" pitchFamily="34" charset="-122"/>
              </a:rPr>
              <a:t>光纤同轴混合网（</a:t>
            </a:r>
            <a:r>
              <a:rPr lang="en-US" altLang="zh-CN" sz="2000" b="1" dirty="0">
                <a:solidFill>
                  <a:schemeClr val="bg1"/>
                </a:solidFill>
                <a:latin typeface="微软雅黑" pitchFamily="34" charset="-122"/>
                <a:ea typeface="微软雅黑" pitchFamily="34" charset="-122"/>
              </a:rPr>
              <a:t>HFC</a:t>
            </a:r>
            <a:r>
              <a:rPr lang="zh-CN" altLang="en-US" sz="2000" b="1" dirty="0">
                <a:solidFill>
                  <a:schemeClr val="bg1"/>
                </a:solidFill>
                <a:latin typeface="微软雅黑" pitchFamily="34" charset="-122"/>
                <a:ea typeface="微软雅黑" pitchFamily="34" charset="-122"/>
              </a:rPr>
              <a:t>网）</a:t>
            </a:r>
          </a:p>
          <a:p>
            <a:pPr eaLnBrk="0" hangingPunct="0">
              <a:lnSpc>
                <a:spcPct val="200000"/>
              </a:lnSpc>
            </a:pPr>
            <a:r>
              <a:rPr lang="en-US" altLang="zh-CN" sz="2000" b="1" dirty="0">
                <a:solidFill>
                  <a:schemeClr val="bg1"/>
                </a:solidFill>
                <a:latin typeface="微软雅黑" pitchFamily="34" charset="-122"/>
                <a:ea typeface="微软雅黑" pitchFamily="34" charset="-122"/>
              </a:rPr>
              <a:t>2.6.3                                             </a:t>
            </a:r>
            <a:r>
              <a:rPr lang="en-US" altLang="zh-CN" sz="2000" b="1" dirty="0" err="1">
                <a:solidFill>
                  <a:schemeClr val="bg1"/>
                </a:solidFill>
                <a:latin typeface="微软雅黑" pitchFamily="34" charset="-122"/>
                <a:ea typeface="微软雅黑" pitchFamily="34" charset="-122"/>
              </a:rPr>
              <a:t>FTTx</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技术</a:t>
            </a:r>
          </a:p>
        </p:txBody>
      </p:sp>
      <p:sp>
        <p:nvSpPr>
          <p:cNvPr id="62" name="Rectangle 27"/>
          <p:cNvSpPr>
            <a:spLocks noChangeArrowheads="1"/>
          </p:cNvSpPr>
          <p:nvPr/>
        </p:nvSpPr>
        <p:spPr bwMode="auto">
          <a:xfrm>
            <a:off x="639730" y="164947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63" name="Rectangle 29"/>
          <p:cNvSpPr>
            <a:spLocks noChangeArrowheads="1"/>
          </p:cNvSpPr>
          <p:nvPr/>
        </p:nvSpPr>
        <p:spPr bwMode="auto">
          <a:xfrm>
            <a:off x="648619" y="1744410"/>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2.</a:t>
            </a:r>
            <a:r>
              <a:rPr lang="en-US" altLang="zh-CN" sz="2000" b="1" dirty="0">
                <a:solidFill>
                  <a:srgbClr val="FFFF00"/>
                </a:solidFill>
                <a:latin typeface="微软雅黑" pitchFamily="34" charset="-122"/>
                <a:ea typeface="微软雅黑" pitchFamily="34" charset="-122"/>
              </a:rPr>
              <a:t>6</a:t>
            </a:r>
          </a:p>
          <a:p>
            <a:pPr eaLnBrk="0" hangingPunct="0"/>
            <a:r>
              <a:rPr lang="zh-CN" altLang="en-US" sz="2000" b="1" dirty="0">
                <a:solidFill>
                  <a:schemeClr val="bg1"/>
                </a:solidFill>
                <a:latin typeface="微软雅黑" pitchFamily="34" charset="-122"/>
                <a:ea typeface="微软雅黑" pitchFamily="34" charset="-122"/>
              </a:rPr>
              <a:t>宽带接入</a:t>
            </a:r>
            <a:endParaRPr lang="en-US" altLang="zh-CN" sz="2000" b="1" dirty="0">
              <a:solidFill>
                <a:schemeClr val="bg1"/>
              </a:solidFill>
              <a:latin typeface="微软雅黑" pitchFamily="34" charset="-122"/>
              <a:ea typeface="微软雅黑" pitchFamily="34" charset="-122"/>
            </a:endParaRPr>
          </a:p>
          <a:p>
            <a:pPr eaLnBrk="0" hangingPunct="0"/>
            <a:r>
              <a:rPr lang="zh-CN" altLang="en-US" sz="2000" b="1" dirty="0">
                <a:solidFill>
                  <a:schemeClr val="bg1"/>
                </a:solidFill>
                <a:latin typeface="微软雅黑" pitchFamily="34" charset="-122"/>
                <a:ea typeface="微软雅黑" pitchFamily="34" charset="-122"/>
              </a:rPr>
              <a:t>技术</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993400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8"/>
          <p:cNvSpPr>
            <a:spLocks noChangeArrowheads="1"/>
          </p:cNvSpPr>
          <p:nvPr/>
        </p:nvSpPr>
        <p:spPr bwMode="auto">
          <a:xfrm>
            <a:off x="545144" y="993773"/>
            <a:ext cx="8129129"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用户要连接到互联网，必须先连接到某个</a:t>
            </a:r>
            <a:r>
              <a:rPr lang="en-US" altLang="zh-CN" sz="2000" b="1" dirty="0">
                <a:latin typeface="微软雅黑" pitchFamily="34" charset="-122"/>
                <a:ea typeface="微软雅黑" pitchFamily="34" charset="-122"/>
              </a:rPr>
              <a:t>ISP</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在互联网的发展初期，用户都是利用电话的用户线通过调制解调器连接到</a:t>
            </a:r>
            <a:r>
              <a:rPr lang="en-US" altLang="zh-CN" sz="2000" b="1" dirty="0">
                <a:latin typeface="微软雅黑" pitchFamily="34" charset="-122"/>
                <a:ea typeface="微软雅黑" pitchFamily="34" charset="-122"/>
              </a:rPr>
              <a:t>ISP</a:t>
            </a:r>
            <a:r>
              <a:rPr lang="zh-CN" altLang="en-US" sz="2000" b="1" dirty="0">
                <a:latin typeface="微软雅黑" pitchFamily="34" charset="-122"/>
                <a:ea typeface="微软雅黑" pitchFamily="34" charset="-122"/>
              </a:rPr>
              <a:t>的，电话用户线接入到互联网的速率最高仅达到</a:t>
            </a:r>
            <a:r>
              <a:rPr lang="en-US" altLang="zh-CN" sz="2000" b="1" dirty="0" smtClean="0">
                <a:latin typeface="微软雅黑" pitchFamily="34" charset="-122"/>
                <a:ea typeface="微软雅黑" pitchFamily="34" charset="-122"/>
              </a:rPr>
              <a:t>56kbit/s</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美国联邦通信委员会</a:t>
            </a:r>
            <a:r>
              <a:rPr lang="en-US" altLang="zh-CN" sz="2000" b="1" dirty="0">
                <a:latin typeface="微软雅黑" pitchFamily="34" charset="-122"/>
                <a:ea typeface="微软雅黑" pitchFamily="34" charset="-122"/>
              </a:rPr>
              <a:t>FCC</a:t>
            </a:r>
            <a:r>
              <a:rPr lang="zh-CN" altLang="en-US" sz="2000" b="1" dirty="0">
                <a:latin typeface="微软雅黑" pitchFamily="34" charset="-122"/>
                <a:ea typeface="微软雅黑" pitchFamily="34" charset="-122"/>
              </a:rPr>
              <a:t>原来认为只要双向速率之和超过</a:t>
            </a:r>
            <a:r>
              <a:rPr lang="en-US" altLang="zh-CN" sz="2000" b="1" dirty="0" smtClean="0">
                <a:latin typeface="微软雅黑" pitchFamily="34" charset="-122"/>
                <a:ea typeface="微软雅黑" pitchFamily="34" charset="-122"/>
              </a:rPr>
              <a:t>200kbit/s </a:t>
            </a:r>
            <a:r>
              <a:rPr lang="zh-CN" altLang="en-US" sz="2000" b="1" dirty="0">
                <a:latin typeface="微软雅黑" pitchFamily="34" charset="-122"/>
                <a:ea typeface="微软雅黑" pitchFamily="34" charset="-122"/>
              </a:rPr>
              <a:t>就是</a:t>
            </a:r>
            <a:r>
              <a:rPr lang="zh-CN" altLang="en-US" sz="2000" b="1" dirty="0">
                <a:solidFill>
                  <a:srgbClr val="0000FF"/>
                </a:solidFill>
                <a:latin typeface="微软雅黑" pitchFamily="34" charset="-122"/>
                <a:ea typeface="微软雅黑" pitchFamily="34" charset="-122"/>
              </a:rPr>
              <a:t>宽带</a:t>
            </a:r>
            <a:r>
              <a:rPr lang="zh-CN" altLang="en-US" sz="2000" b="1" dirty="0">
                <a:latin typeface="微软雅黑" pitchFamily="34" charset="-122"/>
                <a:ea typeface="微软雅黑" pitchFamily="34" charset="-122"/>
              </a:rPr>
              <a:t>。但 </a:t>
            </a:r>
            <a:r>
              <a:rPr lang="en-US" altLang="zh-CN" sz="2000" b="1" dirty="0">
                <a:latin typeface="微软雅黑" pitchFamily="34" charset="-122"/>
                <a:ea typeface="微软雅黑" pitchFamily="34" charset="-122"/>
              </a:rPr>
              <a:t>2015 </a:t>
            </a:r>
            <a:r>
              <a:rPr lang="zh-CN" altLang="en-US" sz="2000" b="1" dirty="0">
                <a:latin typeface="微软雅黑" pitchFamily="34" charset="-122"/>
                <a:ea typeface="微软雅黑" pitchFamily="34" charset="-122"/>
              </a:rPr>
              <a:t>年重新定义为：</a:t>
            </a:r>
            <a:endParaRPr lang="en-US" altLang="zh-CN" sz="2000" b="1" dirty="0">
              <a:latin typeface="微软雅黑" pitchFamily="34" charset="-122"/>
              <a:ea typeface="微软雅黑" pitchFamily="34" charset="-122"/>
            </a:endParaRPr>
          </a:p>
          <a:p>
            <a:pPr algn="ctr">
              <a:lnSpc>
                <a:spcPts val="3300"/>
              </a:lnSpc>
              <a:buClr>
                <a:srgbClr val="0070C0"/>
              </a:buClr>
            </a:pPr>
            <a:r>
              <a:rPr lang="zh-CN" altLang="en-US" sz="2000" b="1" dirty="0">
                <a:latin typeface="微软雅黑" pitchFamily="34" charset="-122"/>
                <a:ea typeface="微软雅黑" pitchFamily="34" charset="-122"/>
              </a:rPr>
              <a:t>宽带下行速率要达到 </a:t>
            </a:r>
            <a:r>
              <a:rPr lang="en-US" altLang="zh-CN" sz="2000" b="1" dirty="0" smtClean="0">
                <a:latin typeface="微软雅黑" pitchFamily="34" charset="-122"/>
                <a:ea typeface="微软雅黑" pitchFamily="34" charset="-122"/>
              </a:rPr>
              <a:t>25Mbit/s</a:t>
            </a:r>
            <a:endParaRPr lang="en-US" altLang="zh-CN" sz="2000" b="1" dirty="0">
              <a:latin typeface="微软雅黑" pitchFamily="34" charset="-122"/>
              <a:ea typeface="微软雅黑" pitchFamily="34" charset="-122"/>
            </a:endParaRPr>
          </a:p>
          <a:p>
            <a:pPr algn="ctr">
              <a:lnSpc>
                <a:spcPts val="3300"/>
              </a:lnSpc>
              <a:buClr>
                <a:srgbClr val="0070C0"/>
              </a:buClr>
            </a:pPr>
            <a:r>
              <a:rPr lang="zh-CN" altLang="en-US" sz="2000" b="1" dirty="0">
                <a:latin typeface="微软雅黑" pitchFamily="34" charset="-122"/>
                <a:ea typeface="微软雅黑" pitchFamily="34" charset="-122"/>
              </a:rPr>
              <a:t>宽带上行速率要达到 </a:t>
            </a:r>
            <a:r>
              <a:rPr lang="en-US" altLang="zh-CN" sz="2000" b="1" dirty="0" smtClean="0">
                <a:latin typeface="微软雅黑" pitchFamily="34" charset="-122"/>
                <a:ea typeface="微软雅黑" pitchFamily="34" charset="-122"/>
              </a:rPr>
              <a:t>3Mbit/s</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629243"/>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6" name="Rectangle 6"/>
          <p:cNvSpPr>
            <a:spLocks noChangeArrowheads="1"/>
          </p:cNvSpPr>
          <p:nvPr/>
        </p:nvSpPr>
        <p:spPr bwMode="auto">
          <a:xfrm>
            <a:off x="3231732" y="586972"/>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itchFamily="34" charset="-122"/>
                <a:ea typeface="微软雅黑" pitchFamily="34" charset="-122"/>
              </a:rPr>
              <a:t>2.6  </a:t>
            </a:r>
            <a:r>
              <a:rPr lang="zh-CN" altLang="en-US" sz="2400" b="1" dirty="0">
                <a:solidFill>
                  <a:schemeClr val="bg1"/>
                </a:solidFill>
                <a:latin typeface="微软雅黑" pitchFamily="34" charset="-122"/>
                <a:ea typeface="微软雅黑" pitchFamily="34" charset="-122"/>
              </a:rPr>
              <a:t>宽带接入技术</a:t>
            </a:r>
          </a:p>
        </p:txBody>
      </p:sp>
    </p:spTree>
    <p:extLst>
      <p:ext uri="{BB962C8B-B14F-4D97-AF65-F5344CB8AC3E}">
        <p14:creationId xmlns:p14="http://schemas.microsoft.com/office/powerpoint/2010/main" val="288106660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8"/>
          <p:cNvSpPr>
            <a:spLocks noChangeArrowheads="1"/>
          </p:cNvSpPr>
          <p:nvPr/>
        </p:nvSpPr>
        <p:spPr bwMode="auto">
          <a:xfrm>
            <a:off x="545146" y="1800372"/>
            <a:ext cx="7357936"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从宽带接入的媒体来看，可以划分为两大类：</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有线宽带接入</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无线宽带接入</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下面讨论有线的宽带接入。</a:t>
            </a:r>
          </a:p>
        </p:txBody>
      </p:sp>
      <p:sp>
        <p:nvSpPr>
          <p:cNvPr id="8" name="AutoShape 5"/>
          <p:cNvSpPr>
            <a:spLocks noChangeArrowheads="1"/>
          </p:cNvSpPr>
          <p:nvPr/>
        </p:nvSpPr>
        <p:spPr bwMode="auto">
          <a:xfrm>
            <a:off x="545145" y="1305899"/>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charset="-122"/>
            </a:endParaRPr>
          </a:p>
        </p:txBody>
      </p:sp>
      <p:sp>
        <p:nvSpPr>
          <p:cNvPr id="9" name="Rectangle 6"/>
          <p:cNvSpPr>
            <a:spLocks noChangeArrowheads="1"/>
          </p:cNvSpPr>
          <p:nvPr/>
        </p:nvSpPr>
        <p:spPr bwMode="auto">
          <a:xfrm>
            <a:off x="3231732" y="1263628"/>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rgbClr val="FFFF00"/>
                </a:solidFill>
                <a:latin typeface="微软雅黑" pitchFamily="34" charset="-122"/>
                <a:ea typeface="微软雅黑" pitchFamily="34" charset="-122"/>
              </a:rPr>
              <a:t>2.6  </a:t>
            </a:r>
            <a:r>
              <a:rPr lang="zh-CN" altLang="en-US" sz="2400" b="1" dirty="0">
                <a:solidFill>
                  <a:schemeClr val="bg1"/>
                </a:solidFill>
                <a:latin typeface="微软雅黑" pitchFamily="34" charset="-122"/>
                <a:ea typeface="微软雅黑" pitchFamily="34" charset="-122"/>
              </a:rPr>
              <a:t>宽带接入技术</a:t>
            </a:r>
          </a:p>
        </p:txBody>
      </p:sp>
    </p:spTree>
    <p:extLst>
      <p:ext uri="{BB962C8B-B14F-4D97-AF65-F5344CB8AC3E}">
        <p14:creationId xmlns:p14="http://schemas.microsoft.com/office/powerpoint/2010/main" val="562256545"/>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661491"/>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48563" y="619220"/>
            <a:ext cx="264687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2.6.1  ADSL </a:t>
            </a:r>
            <a:r>
              <a:rPr lang="zh-CN" altLang="en-US" sz="2400" b="1" dirty="0">
                <a:solidFill>
                  <a:schemeClr val="bg1"/>
                </a:solidFill>
                <a:latin typeface="微软雅黑" pitchFamily="34" charset="-122"/>
                <a:ea typeface="微软雅黑" pitchFamily="34" charset="-122"/>
              </a:rPr>
              <a:t>技术</a:t>
            </a:r>
          </a:p>
        </p:txBody>
      </p:sp>
      <p:sp>
        <p:nvSpPr>
          <p:cNvPr id="7" name="Rectangle 8"/>
          <p:cNvSpPr>
            <a:spLocks noChangeArrowheads="1"/>
          </p:cNvSpPr>
          <p:nvPr/>
        </p:nvSpPr>
        <p:spPr bwMode="auto">
          <a:xfrm>
            <a:off x="545145" y="1017125"/>
            <a:ext cx="8053712"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非对称数字用户线 </a:t>
            </a:r>
            <a:r>
              <a:rPr lang="en-US" altLang="zh-CN" sz="2000" b="1" dirty="0">
                <a:solidFill>
                  <a:srgbClr val="0000FF"/>
                </a:solidFill>
                <a:latin typeface="微软雅黑" pitchFamily="34" charset="-122"/>
                <a:ea typeface="微软雅黑" pitchFamily="34" charset="-122"/>
              </a:rPr>
              <a:t>ADSL </a:t>
            </a:r>
            <a:r>
              <a:rPr lang="en-US" altLang="zh-CN" sz="2000" b="1" dirty="0">
                <a:latin typeface="微软雅黑" pitchFamily="34" charset="-122"/>
                <a:ea typeface="微软雅黑" pitchFamily="34" charset="-122"/>
              </a:rPr>
              <a:t>(Asymmetric Digital Subscriber Line) </a:t>
            </a:r>
            <a:r>
              <a:rPr lang="zh-CN" altLang="en-US" sz="2000" b="1" dirty="0">
                <a:latin typeface="微软雅黑" pitchFamily="34" charset="-122"/>
                <a:ea typeface="微软雅黑" pitchFamily="34" charset="-122"/>
              </a:rPr>
              <a:t>技术就是用数字技术对现有的模拟电话用户线进行改造，使它能够承载宽带业务。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标准模拟电话信号的频带被限制在 </a:t>
            </a:r>
            <a:r>
              <a:rPr lang="en-US" altLang="zh-CN" sz="2000" b="1" dirty="0">
                <a:latin typeface="微软雅黑" pitchFamily="34" charset="-122"/>
                <a:ea typeface="微软雅黑" pitchFamily="34" charset="-122"/>
              </a:rPr>
              <a:t>300~3400 Hz </a:t>
            </a:r>
            <a:r>
              <a:rPr lang="zh-CN" altLang="en-US" sz="2000" b="1" dirty="0">
                <a:latin typeface="微软雅黑" pitchFamily="34" charset="-122"/>
                <a:ea typeface="微软雅黑" pitchFamily="34" charset="-122"/>
              </a:rPr>
              <a:t>的范围内，但用户线本身实际可通过的信号频率仍然超过 </a:t>
            </a:r>
            <a:r>
              <a:rPr lang="en-US" altLang="zh-CN" sz="2000" b="1" dirty="0">
                <a:latin typeface="微软雅黑" pitchFamily="34" charset="-122"/>
                <a:ea typeface="微软雅黑" pitchFamily="34" charset="-122"/>
              </a:rPr>
              <a:t>1 MHz</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ADSL </a:t>
            </a:r>
            <a:r>
              <a:rPr lang="zh-CN" altLang="en-US" sz="2000" b="1" dirty="0">
                <a:latin typeface="微软雅黑" pitchFamily="34" charset="-122"/>
                <a:ea typeface="微软雅黑" pitchFamily="34" charset="-122"/>
              </a:rPr>
              <a:t>技术就把 </a:t>
            </a:r>
            <a:r>
              <a:rPr lang="en-US" altLang="zh-CN" sz="2000" b="1" dirty="0">
                <a:latin typeface="微软雅黑" pitchFamily="34" charset="-122"/>
                <a:ea typeface="微软雅黑" pitchFamily="34" charset="-122"/>
              </a:rPr>
              <a:t>0~4 kHz </a:t>
            </a:r>
            <a:r>
              <a:rPr lang="zh-CN" altLang="en-US" sz="2000" b="1" dirty="0">
                <a:latin typeface="微软雅黑" pitchFamily="34" charset="-122"/>
                <a:ea typeface="微软雅黑" pitchFamily="34" charset="-122"/>
              </a:rPr>
              <a:t>低端频谱留给传统电话使用，而</a:t>
            </a:r>
            <a:r>
              <a:rPr lang="zh-CN" altLang="en-US" sz="2000" b="1" dirty="0">
                <a:solidFill>
                  <a:srgbClr val="0000FF"/>
                </a:solidFill>
                <a:latin typeface="微软雅黑" pitchFamily="34" charset="-122"/>
                <a:ea typeface="微软雅黑" pitchFamily="34" charset="-122"/>
              </a:rPr>
              <a:t>把原来没有被利用的高端频谱留给用户上网使用</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DSL </a:t>
            </a:r>
            <a:r>
              <a:rPr lang="zh-CN" altLang="en-US" sz="2000" b="1" dirty="0">
                <a:latin typeface="微软雅黑" pitchFamily="34" charset="-122"/>
                <a:ea typeface="微软雅黑" pitchFamily="34" charset="-122"/>
              </a:rPr>
              <a:t>就是</a:t>
            </a:r>
            <a:r>
              <a:rPr lang="zh-CN" altLang="en-US" sz="2000" b="1" dirty="0">
                <a:solidFill>
                  <a:srgbClr val="0000FF"/>
                </a:solidFill>
                <a:latin typeface="微软雅黑" pitchFamily="34" charset="-122"/>
                <a:ea typeface="微软雅黑" pitchFamily="34" charset="-122"/>
              </a:rPr>
              <a:t>数字用户线 </a:t>
            </a:r>
            <a:r>
              <a:rPr lang="en-US" altLang="zh-CN" sz="2000" b="1" dirty="0">
                <a:latin typeface="微软雅黑" pitchFamily="34" charset="-122"/>
                <a:ea typeface="微软雅黑" pitchFamily="34" charset="-122"/>
              </a:rPr>
              <a:t>(Digital Subscriber Line) </a:t>
            </a:r>
            <a:r>
              <a:rPr lang="zh-CN" altLang="en-US" sz="2000" b="1" dirty="0">
                <a:latin typeface="微软雅黑" pitchFamily="34" charset="-122"/>
                <a:ea typeface="微软雅黑" pitchFamily="34" charset="-122"/>
              </a:rPr>
              <a:t>的缩写。</a:t>
            </a:r>
          </a:p>
        </p:txBody>
      </p:sp>
    </p:spTree>
    <p:extLst>
      <p:ext uri="{BB962C8B-B14F-4D97-AF65-F5344CB8AC3E}">
        <p14:creationId xmlns:p14="http://schemas.microsoft.com/office/powerpoint/2010/main" val="243690351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45145" y="80098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161727" y="758714"/>
            <a:ext cx="4820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2.6.2  </a:t>
            </a:r>
            <a:r>
              <a:rPr lang="zh-CN" altLang="en-US" sz="2400" b="1" dirty="0">
                <a:solidFill>
                  <a:schemeClr val="bg1"/>
                </a:solidFill>
                <a:latin typeface="微软雅黑" pitchFamily="34" charset="-122"/>
                <a:ea typeface="微软雅黑" pitchFamily="34" charset="-122"/>
              </a:rPr>
              <a:t>光纤同轴混合网（</a:t>
            </a:r>
            <a:r>
              <a:rPr lang="en-US" altLang="zh-CN" sz="2400" b="1" dirty="0">
                <a:solidFill>
                  <a:schemeClr val="bg1"/>
                </a:solidFill>
                <a:latin typeface="微软雅黑" pitchFamily="34" charset="-122"/>
                <a:ea typeface="微软雅黑" pitchFamily="34" charset="-122"/>
              </a:rPr>
              <a:t>HFC</a:t>
            </a:r>
            <a:r>
              <a:rPr lang="zh-CN" altLang="en-US" sz="2400" b="1" dirty="0">
                <a:solidFill>
                  <a:schemeClr val="bg1"/>
                </a:solidFill>
                <a:latin typeface="微软雅黑" pitchFamily="34" charset="-122"/>
                <a:ea typeface="微软雅黑" pitchFamily="34" charset="-122"/>
              </a:rPr>
              <a:t>网）</a:t>
            </a:r>
          </a:p>
        </p:txBody>
      </p:sp>
      <p:sp>
        <p:nvSpPr>
          <p:cNvPr id="10" name="Rectangle 8"/>
          <p:cNvSpPr>
            <a:spLocks noChangeArrowheads="1"/>
          </p:cNvSpPr>
          <p:nvPr/>
        </p:nvSpPr>
        <p:spPr bwMode="auto">
          <a:xfrm>
            <a:off x="545145" y="1220627"/>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HFC (Hybrid Fiber Coax) </a:t>
            </a:r>
            <a:r>
              <a:rPr lang="zh-CN" altLang="en-US" sz="2000" b="1" dirty="0">
                <a:latin typeface="微软雅黑" pitchFamily="34" charset="-122"/>
                <a:ea typeface="微软雅黑" pitchFamily="34" charset="-122"/>
              </a:rPr>
              <a:t>网是在目前覆盖面很广的有线电视网 </a:t>
            </a:r>
            <a:r>
              <a:rPr lang="en-US" altLang="zh-CN" sz="2000" b="1" dirty="0">
                <a:latin typeface="微软雅黑" pitchFamily="34" charset="-122"/>
                <a:ea typeface="微软雅黑" pitchFamily="34" charset="-122"/>
              </a:rPr>
              <a:t>CATV </a:t>
            </a:r>
            <a:r>
              <a:rPr lang="zh-CN" altLang="en-US" sz="2000" b="1" dirty="0">
                <a:latin typeface="微软雅黑" pitchFamily="34" charset="-122"/>
                <a:ea typeface="微软雅黑" pitchFamily="34" charset="-122"/>
              </a:rPr>
              <a:t>的基础上开发的一种居民宽带接入网。</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HFC </a:t>
            </a:r>
            <a:r>
              <a:rPr lang="zh-CN" altLang="en-US" sz="2000" b="1" dirty="0">
                <a:latin typeface="微软雅黑" pitchFamily="34" charset="-122"/>
                <a:ea typeface="微软雅黑" pitchFamily="34" charset="-122"/>
              </a:rPr>
              <a:t>网除可传送 </a:t>
            </a:r>
            <a:r>
              <a:rPr lang="en-US" altLang="zh-CN" sz="2000" b="1" dirty="0">
                <a:latin typeface="微软雅黑" pitchFamily="34" charset="-122"/>
                <a:ea typeface="微软雅黑" pitchFamily="34" charset="-122"/>
              </a:rPr>
              <a:t>CATV </a:t>
            </a:r>
            <a:r>
              <a:rPr lang="zh-CN" altLang="en-US" sz="2000" b="1" dirty="0">
                <a:latin typeface="微软雅黑" pitchFamily="34" charset="-122"/>
                <a:ea typeface="微软雅黑" pitchFamily="34" charset="-122"/>
              </a:rPr>
              <a:t>外，还提供电话、数据和其他宽带交互型业务。</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现有的 </a:t>
            </a:r>
            <a:r>
              <a:rPr lang="en-US" altLang="zh-CN" sz="2000" b="1" dirty="0">
                <a:latin typeface="微软雅黑" pitchFamily="34" charset="-122"/>
                <a:ea typeface="微软雅黑" pitchFamily="34" charset="-122"/>
              </a:rPr>
              <a:t>CATV </a:t>
            </a:r>
            <a:r>
              <a:rPr lang="zh-CN" altLang="en-US" sz="2000" b="1" dirty="0">
                <a:latin typeface="微软雅黑" pitchFamily="34" charset="-122"/>
                <a:ea typeface="微软雅黑" pitchFamily="34" charset="-122"/>
              </a:rPr>
              <a:t>网是树形拓扑结构的同轴电缆网络，它采用模拟技术的频分复用对电视节目进行单向传输。</a:t>
            </a:r>
          </a:p>
          <a:p>
            <a:pPr marL="285750" indent="-28575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HFC </a:t>
            </a:r>
            <a:r>
              <a:rPr lang="zh-CN" altLang="en-US" sz="2000" b="1" dirty="0">
                <a:solidFill>
                  <a:srgbClr val="0000FF"/>
                </a:solidFill>
                <a:latin typeface="微软雅黑" pitchFamily="34" charset="-122"/>
                <a:ea typeface="微软雅黑" pitchFamily="34" charset="-122"/>
              </a:rPr>
              <a:t>网对 </a:t>
            </a:r>
            <a:r>
              <a:rPr lang="en-US" altLang="zh-CN" sz="2000" b="1" dirty="0">
                <a:solidFill>
                  <a:srgbClr val="0000FF"/>
                </a:solidFill>
                <a:latin typeface="微软雅黑" pitchFamily="34" charset="-122"/>
                <a:ea typeface="微软雅黑" pitchFamily="34" charset="-122"/>
              </a:rPr>
              <a:t>CATV </a:t>
            </a:r>
            <a:r>
              <a:rPr lang="zh-CN" altLang="en-US" sz="2000" b="1" dirty="0">
                <a:solidFill>
                  <a:srgbClr val="0000FF"/>
                </a:solidFill>
                <a:latin typeface="微软雅黑" pitchFamily="34" charset="-122"/>
                <a:ea typeface="微软雅黑" pitchFamily="34" charset="-122"/>
              </a:rPr>
              <a:t>网进行了改造</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362035047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45145" y="771869"/>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56129" y="729598"/>
            <a:ext cx="263174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2.6.3  </a:t>
            </a:r>
            <a:r>
              <a:rPr lang="en-US" altLang="zh-CN" sz="2400" b="1" dirty="0" err="1">
                <a:solidFill>
                  <a:schemeClr val="bg1"/>
                </a:solidFill>
                <a:latin typeface="微软雅黑" pitchFamily="34" charset="-122"/>
                <a:ea typeface="微软雅黑" pitchFamily="34" charset="-122"/>
              </a:rPr>
              <a:t>FTTx</a:t>
            </a:r>
            <a:r>
              <a:rPr lang="en-US" altLang="zh-CN" sz="2400" b="1" dirty="0">
                <a:solidFill>
                  <a:schemeClr val="bg1"/>
                </a:solidFill>
                <a:latin typeface="微软雅黑" pitchFamily="34" charset="-122"/>
                <a:ea typeface="微软雅黑" pitchFamily="34" charset="-122"/>
              </a:rPr>
              <a:t> </a:t>
            </a:r>
            <a:r>
              <a:rPr lang="zh-CN" altLang="en-US" sz="2400" b="1" dirty="0">
                <a:solidFill>
                  <a:schemeClr val="bg1"/>
                </a:solidFill>
                <a:latin typeface="微软雅黑" pitchFamily="34" charset="-122"/>
                <a:ea typeface="微软雅黑" pitchFamily="34" charset="-122"/>
              </a:rPr>
              <a:t>技术 </a:t>
            </a:r>
          </a:p>
        </p:txBody>
      </p:sp>
      <p:sp>
        <p:nvSpPr>
          <p:cNvPr id="7" name="Rectangle 8"/>
          <p:cNvSpPr>
            <a:spLocks noChangeArrowheads="1"/>
          </p:cNvSpPr>
          <p:nvPr/>
        </p:nvSpPr>
        <p:spPr bwMode="auto">
          <a:xfrm>
            <a:off x="462848" y="1154935"/>
            <a:ext cx="8361112"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2000" b="1" dirty="0" err="1">
                <a:latin typeface="微软雅黑" pitchFamily="34" charset="-122"/>
                <a:ea typeface="微软雅黑" pitchFamily="34" charset="-122"/>
              </a:rPr>
              <a:t>FTTx</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是一种实现宽带居民接入网的方案，代表多种宽带光纤接入方式。</a:t>
            </a:r>
          </a:p>
          <a:p>
            <a:pPr marL="285750" indent="-285750">
              <a:lnSpc>
                <a:spcPts val="3000"/>
              </a:lnSpc>
              <a:buClr>
                <a:srgbClr val="0070C0"/>
              </a:buClr>
              <a:buFont typeface="Wingdings" pitchFamily="2" charset="2"/>
              <a:buChar char="l"/>
            </a:pPr>
            <a:r>
              <a:rPr lang="en-US" altLang="zh-CN" sz="2000" b="1" dirty="0" err="1">
                <a:latin typeface="微软雅黑" pitchFamily="34" charset="-122"/>
                <a:ea typeface="微软雅黑" pitchFamily="34" charset="-122"/>
              </a:rPr>
              <a:t>FTTx</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 </a:t>
            </a:r>
            <a:r>
              <a:rPr lang="en-US" altLang="zh-CN" sz="2000" b="1" dirty="0">
                <a:latin typeface="微软雅黑" pitchFamily="34" charset="-122"/>
                <a:ea typeface="微软雅黑" pitchFamily="34" charset="-122"/>
              </a:rPr>
              <a:t>Fiber To The…</a:t>
            </a:r>
            <a:r>
              <a:rPr lang="zh-CN" altLang="en-US" sz="2000" b="1" dirty="0">
                <a:latin typeface="微软雅黑" pitchFamily="34" charset="-122"/>
                <a:ea typeface="微软雅黑" pitchFamily="34" charset="-122"/>
              </a:rPr>
              <a:t>（光纤到</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），例如：</a:t>
            </a:r>
          </a:p>
          <a:p>
            <a:pPr marL="633413" indent="-34290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光纤到户 </a:t>
            </a:r>
            <a:r>
              <a:rPr lang="en-US" altLang="zh-CN" sz="2000" b="1" dirty="0">
                <a:solidFill>
                  <a:srgbClr val="0000FF"/>
                </a:solidFill>
                <a:latin typeface="微软雅黑" pitchFamily="34" charset="-122"/>
                <a:ea typeface="微软雅黑" pitchFamily="34" charset="-122"/>
              </a:rPr>
              <a:t>FTTH </a:t>
            </a:r>
            <a:r>
              <a:rPr lang="en-US" altLang="zh-CN" sz="2000" b="1" dirty="0">
                <a:latin typeface="微软雅黑" pitchFamily="34" charset="-122"/>
                <a:ea typeface="微软雅黑" pitchFamily="34" charset="-122"/>
              </a:rPr>
              <a:t>(Fiber To The Home)</a:t>
            </a:r>
            <a:r>
              <a:rPr lang="zh-CN" altLang="en-US" sz="2000" b="1" dirty="0">
                <a:latin typeface="微软雅黑" pitchFamily="34" charset="-122"/>
                <a:ea typeface="微软雅黑" pitchFamily="34" charset="-122"/>
              </a:rPr>
              <a:t>：光纤一直铺设到用户家庭，可能是居民接入网最后的解决方法。</a:t>
            </a:r>
          </a:p>
          <a:p>
            <a:pPr marL="633413" indent="-34290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光纤到大楼 </a:t>
            </a:r>
            <a:r>
              <a:rPr lang="en-US" altLang="zh-CN" sz="2000" b="1" dirty="0">
                <a:solidFill>
                  <a:srgbClr val="0000FF"/>
                </a:solidFill>
                <a:latin typeface="微软雅黑" pitchFamily="34" charset="-122"/>
                <a:ea typeface="微软雅黑" pitchFamily="34" charset="-122"/>
              </a:rPr>
              <a:t>FTTB </a:t>
            </a:r>
            <a:r>
              <a:rPr lang="en-US" altLang="zh-CN" sz="2000" b="1" dirty="0">
                <a:latin typeface="微软雅黑" pitchFamily="34" charset="-122"/>
                <a:ea typeface="微软雅黑" pitchFamily="34" charset="-122"/>
              </a:rPr>
              <a:t>(Fiber To The Building)</a:t>
            </a:r>
            <a:r>
              <a:rPr lang="zh-CN" altLang="en-US" sz="2000" b="1" dirty="0">
                <a:latin typeface="微软雅黑" pitchFamily="34" charset="-122"/>
                <a:ea typeface="微软雅黑" pitchFamily="34" charset="-122"/>
              </a:rPr>
              <a:t>：光纤进入大楼后就转换为电信号，然后用电缆或双绞线分配到各用户。</a:t>
            </a:r>
          </a:p>
          <a:p>
            <a:pPr marL="633413" indent="-34290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光纤到路边 </a:t>
            </a:r>
            <a:r>
              <a:rPr lang="en-US" altLang="zh-CN" sz="2000" b="1" dirty="0">
                <a:solidFill>
                  <a:srgbClr val="0000FF"/>
                </a:solidFill>
                <a:latin typeface="微软雅黑" pitchFamily="34" charset="-122"/>
                <a:ea typeface="微软雅黑" pitchFamily="34" charset="-122"/>
              </a:rPr>
              <a:t>FTTC </a:t>
            </a:r>
            <a:r>
              <a:rPr lang="en-US" altLang="zh-CN" sz="2000" b="1" dirty="0">
                <a:latin typeface="微软雅黑" pitchFamily="34" charset="-122"/>
                <a:ea typeface="微软雅黑" pitchFamily="34" charset="-122"/>
              </a:rPr>
              <a:t>(Fiber To The Curb)</a:t>
            </a:r>
            <a:r>
              <a:rPr lang="zh-CN" altLang="en-US" sz="2000" b="1" dirty="0">
                <a:latin typeface="微软雅黑" pitchFamily="34" charset="-122"/>
                <a:ea typeface="微软雅黑" pitchFamily="34" charset="-122"/>
              </a:rPr>
              <a:t>：光纤铺到路边，从路边到各用户可使用星形结构双绞线作为传输媒体。</a:t>
            </a:r>
          </a:p>
        </p:txBody>
      </p:sp>
    </p:spTree>
    <p:extLst>
      <p:ext uri="{BB962C8B-B14F-4D97-AF65-F5344CB8AC3E}">
        <p14:creationId xmlns:p14="http://schemas.microsoft.com/office/powerpoint/2010/main" val="258010037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22300" y="981996"/>
            <a:ext cx="7848600" cy="3448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marL="342900" indent="-342900" algn="just" eaLnBrk="1" hangingPunct="1">
              <a:lnSpc>
                <a:spcPct val="120000"/>
              </a:lnSpc>
              <a:buClr>
                <a:srgbClr val="0000FF"/>
              </a:buClr>
              <a:buSzTx/>
              <a:buFont typeface="Wingdings" pitchFamily="2" charset="2"/>
              <a:buChar char="l"/>
            </a:pPr>
            <a:r>
              <a:rPr lang="zh-CN" altLang="en-US" sz="2000" b="1" dirty="0">
                <a:latin typeface="微软雅黑" pitchFamily="34" charset="-122"/>
                <a:ea typeface="微软雅黑" pitchFamily="34" charset="-122"/>
              </a:rPr>
              <a:t>浙江大学校园网络系统是54公里的光纤将玉泉、西溪、华家池、湖滨和之江五个校区连成</a:t>
            </a:r>
            <a:r>
              <a:rPr lang="zh-CN" altLang="en-US" sz="2000" b="1" dirty="0" smtClean="0">
                <a:latin typeface="微软雅黑" pitchFamily="34" charset="-122"/>
                <a:ea typeface="微软雅黑" pitchFamily="34" charset="-122"/>
              </a:rPr>
              <a:t>整体，浙江</a:t>
            </a:r>
            <a:r>
              <a:rPr lang="zh-CN" altLang="en-US" sz="2000" b="1" dirty="0">
                <a:latin typeface="微软雅黑" pitchFamily="34" charset="-122"/>
                <a:ea typeface="微软雅黑" pitchFamily="34" charset="-122"/>
              </a:rPr>
              <a:t>大学校园网络可以划分为校园主干网、校区骨干网、院系局域网络3层拓扑结构：</a:t>
            </a:r>
          </a:p>
          <a:p>
            <a:pPr marL="342900" indent="-342900" algn="just" eaLnBrk="1" hangingPunct="1">
              <a:lnSpc>
                <a:spcPct val="120000"/>
              </a:lnSpc>
              <a:buClr>
                <a:srgbClr val="0000FF"/>
              </a:buClr>
              <a:buSzTx/>
              <a:buFont typeface="Wingdings" pitchFamily="2" charset="2"/>
              <a:buChar char="l"/>
            </a:pPr>
            <a:r>
              <a:rPr lang="zh-CN" altLang="en-US" sz="2000" b="1" dirty="0" smtClean="0">
                <a:solidFill>
                  <a:srgbClr val="0000FF"/>
                </a:solidFill>
                <a:latin typeface="微软雅黑" pitchFamily="34" charset="-122"/>
                <a:ea typeface="微软雅黑" pitchFamily="34" charset="-122"/>
              </a:rPr>
              <a:t>校园</a:t>
            </a:r>
            <a:r>
              <a:rPr lang="zh-CN" altLang="en-US" sz="2000" b="1" dirty="0">
                <a:solidFill>
                  <a:srgbClr val="0000FF"/>
                </a:solidFill>
                <a:latin typeface="微软雅黑" pitchFamily="34" charset="-122"/>
                <a:ea typeface="微软雅黑" pitchFamily="34" charset="-122"/>
              </a:rPr>
              <a:t>主干网</a:t>
            </a:r>
            <a:r>
              <a:rPr lang="zh-CN" altLang="en-US" sz="2000" b="1" dirty="0">
                <a:latin typeface="微软雅黑" pitchFamily="34" charset="-122"/>
                <a:ea typeface="微软雅黑" pitchFamily="34" charset="-122"/>
              </a:rPr>
              <a:t>：采用54公里的48芯单模光纤、622兆带宽的</a:t>
            </a:r>
            <a:r>
              <a:rPr lang="en-US" altLang="zh-CN" sz="2000" b="1" dirty="0">
                <a:latin typeface="微软雅黑" pitchFamily="34" charset="-122"/>
                <a:ea typeface="微软雅黑" pitchFamily="34" charset="-122"/>
              </a:rPr>
              <a:t>ATM</a:t>
            </a:r>
            <a:r>
              <a:rPr lang="zh-CN" altLang="en-US" sz="2000" b="1" dirty="0">
                <a:latin typeface="微软雅黑" pitchFamily="34" charset="-122"/>
                <a:ea typeface="微软雅黑" pitchFamily="34" charset="-122"/>
              </a:rPr>
              <a:t>交换网和155兆</a:t>
            </a:r>
            <a:r>
              <a:rPr lang="en-US" altLang="zh-CN" sz="2000" b="1" dirty="0">
                <a:latin typeface="微软雅黑" pitchFamily="34" charset="-122"/>
                <a:ea typeface="微软雅黑" pitchFamily="34" charset="-122"/>
              </a:rPr>
              <a:t>SDH</a:t>
            </a:r>
            <a:r>
              <a:rPr lang="zh-CN" altLang="en-US" sz="2000" b="1" dirty="0">
                <a:latin typeface="微软雅黑" pitchFamily="34" charset="-122"/>
                <a:ea typeface="微软雅黑" pitchFamily="34" charset="-122"/>
              </a:rPr>
              <a:t>光纤网作为主干网，连接五校区及六大省级附属医院；</a:t>
            </a:r>
            <a:endParaRPr lang="en-US" altLang="zh-CN" sz="2000" b="1" dirty="0">
              <a:latin typeface="微软雅黑" pitchFamily="34" charset="-122"/>
              <a:ea typeface="微软雅黑" pitchFamily="34" charset="-122"/>
            </a:endParaRPr>
          </a:p>
          <a:p>
            <a:pPr marL="342900" indent="-342900" algn="just" eaLnBrk="1" hangingPunct="1">
              <a:lnSpc>
                <a:spcPct val="120000"/>
              </a:lnSpc>
              <a:buClr>
                <a:srgbClr val="0000FF"/>
              </a:buClr>
              <a:buSzTx/>
              <a:buFont typeface="Wingdings" pitchFamily="2" charset="2"/>
              <a:buChar char="l"/>
            </a:pPr>
            <a:r>
              <a:rPr lang="zh-CN" altLang="en-US" sz="2000" b="1" dirty="0">
                <a:solidFill>
                  <a:srgbClr val="0000FF"/>
                </a:solidFill>
                <a:latin typeface="微软雅黑" pitchFamily="34" charset="-122"/>
                <a:ea typeface="微软雅黑" pitchFamily="34" charset="-122"/>
              </a:rPr>
              <a:t>校区骨干网</a:t>
            </a:r>
            <a:r>
              <a:rPr lang="zh-CN" altLang="en-US" sz="2000" b="1" dirty="0">
                <a:latin typeface="微软雅黑" pitchFamily="34" charset="-122"/>
                <a:ea typeface="微软雅黑" pitchFamily="34" charset="-122"/>
              </a:rPr>
              <a:t>：采用</a:t>
            </a:r>
            <a:r>
              <a:rPr lang="en-US" altLang="zh-CN" sz="2000" b="1" dirty="0">
                <a:latin typeface="微软雅黑" pitchFamily="34" charset="-122"/>
                <a:ea typeface="微软雅黑" pitchFamily="34" charset="-122"/>
              </a:rPr>
              <a:t>ATM</a:t>
            </a:r>
            <a:r>
              <a:rPr lang="zh-CN" altLang="en-US" sz="2000" b="1" dirty="0">
                <a:latin typeface="微软雅黑" pitchFamily="34" charset="-122"/>
                <a:ea typeface="微软雅黑" pitchFamily="34" charset="-122"/>
              </a:rPr>
              <a:t>主交换器和1000/100兆高速以太网；</a:t>
            </a:r>
          </a:p>
          <a:p>
            <a:pPr marL="342900" indent="-342900" algn="just" eaLnBrk="1" hangingPunct="1">
              <a:lnSpc>
                <a:spcPct val="120000"/>
              </a:lnSpc>
              <a:buClr>
                <a:srgbClr val="0000FF"/>
              </a:buClr>
              <a:buSzTx/>
              <a:buFont typeface="Wingdings" pitchFamily="2" charset="2"/>
              <a:buChar char="l"/>
            </a:pPr>
            <a:r>
              <a:rPr lang="zh-CN" altLang="en-US" sz="2000" b="1" dirty="0">
                <a:solidFill>
                  <a:srgbClr val="0000FF"/>
                </a:solidFill>
                <a:latin typeface="微软雅黑" pitchFamily="34" charset="-122"/>
                <a:ea typeface="微软雅黑" pitchFamily="34" charset="-122"/>
              </a:rPr>
              <a:t>院系局域网络</a:t>
            </a:r>
            <a:r>
              <a:rPr lang="zh-CN" altLang="en-US" sz="2000" b="1" dirty="0">
                <a:latin typeface="微软雅黑" pitchFamily="34" charset="-122"/>
                <a:ea typeface="微软雅黑" pitchFamily="34" charset="-122"/>
              </a:rPr>
              <a:t>：采用100兆快速交换式子网。</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56963" y="67519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929298" y="641988"/>
            <a:ext cx="33041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网络案例</a:t>
            </a:r>
            <a:r>
              <a:rPr lang="en-US" altLang="zh-CN" sz="2000" b="1" dirty="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浙江大学校网</a:t>
            </a:r>
          </a:p>
        </p:txBody>
      </p:sp>
    </p:spTree>
    <p:extLst>
      <p:ext uri="{BB962C8B-B14F-4D97-AF65-F5344CB8AC3E}">
        <p14:creationId xmlns:p14="http://schemas.microsoft.com/office/powerpoint/2010/main" val="4112523772"/>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计算机网络20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计算机网络2020.potx" id="{B88C0E0E-22AB-4455-B452-2E9A617F7B5D}" vid="{7F3108E0-DA47-4938-B196-36C7A44FC06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计算机网络2020</Template>
  <TotalTime>2564</TotalTime>
  <Words>5637</Words>
  <Application>Microsoft Office PowerPoint</Application>
  <PresentationFormat>全屏显示(16:9)</PresentationFormat>
  <Paragraphs>864</Paragraphs>
  <Slides>101</Slides>
  <Notes>28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101</vt:i4>
      </vt:variant>
    </vt:vector>
  </HeadingPairs>
  <TitlesOfParts>
    <vt:vector size="120" baseType="lpstr">
      <vt:lpstr>Arial</vt:lpstr>
      <vt:lpstr>宋体</vt:lpstr>
      <vt:lpstr>华文行楷</vt:lpstr>
      <vt:lpstr>PMingLiU</vt:lpstr>
      <vt:lpstr>Times New Roman</vt:lpstr>
      <vt:lpstr>Calibri</vt:lpstr>
      <vt:lpstr>楷体_GB2312</vt:lpstr>
      <vt:lpstr>等线</vt:lpstr>
      <vt:lpstr>微软雅黑</vt:lpstr>
      <vt:lpstr>Microsoft Yahei</vt:lpstr>
      <vt:lpstr>Symbol</vt:lpstr>
      <vt:lpstr>黑体</vt:lpstr>
      <vt:lpstr>Wingdings</vt:lpstr>
      <vt:lpstr>计算机网络2020</vt:lpstr>
      <vt:lpstr>VISIO</vt:lpstr>
      <vt:lpstr>Microsoft Visio 2000/2002 Drawing</vt:lpstr>
      <vt:lpstr>位图图像</vt:lpstr>
      <vt:lpstr>公式</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振幅键控ASK（Amplitude Shift Keying）</vt:lpstr>
      <vt:lpstr>移频键控FSK（Frequency Shift Keying）</vt:lpstr>
      <vt:lpstr>移相键控PSK（Phase Shift Keying）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平时作业一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陈观林</cp:lastModifiedBy>
  <cp:revision>475</cp:revision>
  <dcterms:created xsi:type="dcterms:W3CDTF">2018-07-18T08:51:30Z</dcterms:created>
  <dcterms:modified xsi:type="dcterms:W3CDTF">2020-03-10T15:18:18Z</dcterms:modified>
</cp:coreProperties>
</file>